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73" r:id="rId8"/>
    <p:sldId id="274" r:id="rId9"/>
    <p:sldId id="279" r:id="rId10"/>
    <p:sldId id="275" r:id="rId11"/>
    <p:sldId id="276" r:id="rId12"/>
    <p:sldId id="277" r:id="rId13"/>
    <p:sldId id="271" r:id="rId14"/>
    <p:sldId id="263" r:id="rId15"/>
    <p:sldId id="278" r:id="rId16"/>
    <p:sldId id="272" r:id="rId17"/>
    <p:sldId id="266" r:id="rId18"/>
    <p:sldId id="264" r:id="rId19"/>
    <p:sldId id="280" r:id="rId20"/>
    <p:sldId id="281" r:id="rId21"/>
    <p:sldId id="282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797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ИСПОЛЬЗОВАНИЕ СОВРЕМЕННЫХ ТЕХНОЛОГИЙ НА УРОКАХ РУССКОГО ЯЗЫКА И ЛИТЕРАТУРЫ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365104"/>
            <a:ext cx="4464496" cy="187220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Учитель русского языка и литературы Афанасьева Галина Михайловна</a:t>
            </a:r>
          </a:p>
        </p:txBody>
      </p:sp>
      <p:pic>
        <p:nvPicPr>
          <p:cNvPr id="4" name="Рисунок 3" descr="adb9f7a0f896613de5f95a6bf98c76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8"/>
            <a:ext cx="3312368" cy="33569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24335-1B5F-4C6A-9CB1-4F8E14B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обучение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FB5D6B-C979-4E08-B991-C8F5E2C51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обучение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такая организация учебных занятий, которая предполагает создание под руководством учителя проблемных ситуаций и активную самостоятельную деятельность учащихся по их разрешению, в результате чего и происходит творческое овладение профессиональными знаниями, навыками, умениями и развитие мыслительных способностей.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проблемного обучения повышает мотивацию к познавательной деятельности, способствует глубокому пониманию учебного материала, формирует конструктивное отношение учащихся и воспитанников к такому явлению как «проблема».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961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5806C-AC9C-498A-84ED-F32FBE3A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318996-621E-490B-B11F-87C8E3808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в 8 классе по теме «Однородные и неоднородные определения»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отрывок из стихотворения и определите, какие слова относятся к одному и тому же слову и отвечают на один и тот же вопрос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Исаковский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«Враги сожгли родную хату»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солдату не ответил.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его не повстречал.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только 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теплый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Траву могильную качал.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34877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96E89-3610-41AE-9448-6B884093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DBD77-0838-446D-A203-F0A8F0AF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членами предложения являются слова «теплый», «летний»)?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 предложении между ними не стоит запятая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частью речи выражены данные определения?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(Ответ: прилагательными).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обозначают прилагательные?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(Ответ: признаки предметов)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характеризует вечер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признак «теплый»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(Ответ: по ощущениям)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«летний»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(Ответ: по времени года)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 или по-разному характеризуют предмет эти два признака? (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по-разному).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ли эти определения однородными?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(Ответ: не являются однородными)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8237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4016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Группа основных подходов технологии развивающего обучения: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Исследовательский подход в обучении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реализация идеи «обучение через открытие". В рамках этого подхода ученик в совместной духовно-практической деятельности с учителем создает знания, умения, объекты или то и другое.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Коммуникативный или дискуссионный подход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предполагает, что ученик на какое-то время становится автором какой-либо точки зрения на определенную научную проблему. При реализации этого подхода формируются умения высказывать свое мнение и понимать чужое, искать позиции, объединяющие обе точки зрения.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Групповой подход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каждая группа работает над общим заданием, итоги деятельности обсуждаются.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развития критического мышления через чтение и письмо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25000" lnSpcReduction="20000"/>
          </a:bodyPr>
          <a:lstStyle/>
          <a:p>
            <a:pPr fontAlgn="base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Включает три этапа или стадии:</a:t>
            </a:r>
          </a:p>
          <a:p>
            <a:pPr fontAlgn="base">
              <a:buNone/>
            </a:pPr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Первая стадия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8000" b="1" i="1" dirty="0">
                <a:latin typeface="Times New Roman" pitchFamily="18" charset="0"/>
                <a:cs typeface="Times New Roman" pitchFamily="18" charset="0"/>
              </a:rPr>
              <a:t>вызов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Эта стадия позволяет:</a:t>
            </a:r>
          </a:p>
          <a:p>
            <a:pPr fontAlgn="base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актуализировать и обобщить имеющиеся у ученика знания по данной теме или проблеме;</a:t>
            </a:r>
          </a:p>
          <a:p>
            <a:pPr fontAlgn="base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вызвать устойчивый интерес к изучаемой теме, мотивировать ученика к учебной деятельности;</a:t>
            </a:r>
          </a:p>
          <a:p>
            <a:pPr fontAlgn="base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сформулировать вопросы, на которые хотелось бы получить ответы;</a:t>
            </a:r>
          </a:p>
          <a:p>
            <a:pPr fontAlgn="base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побудить ученика к активной работе на уроке и дома.</a:t>
            </a:r>
          </a:p>
          <a:p>
            <a:pPr fontAlgn="base">
              <a:buNone/>
            </a:pPr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Вторая стадия – </a:t>
            </a:r>
            <a:r>
              <a:rPr lang="ru-RU" sz="8000" b="1" i="1" dirty="0">
                <a:latin typeface="Times New Roman" pitchFamily="18" charset="0"/>
                <a:cs typeface="Times New Roman" pitchFamily="18" charset="0"/>
              </a:rPr>
              <a:t>осмысление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. Эта стадия позволяет учащемуся:</a:t>
            </a:r>
          </a:p>
          <a:p>
            <a:pPr fontAlgn="base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получить новую информацию;</a:t>
            </a:r>
          </a:p>
          <a:p>
            <a:pPr fontAlgn="base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-осмыслить ее;</a:t>
            </a:r>
          </a:p>
          <a:p>
            <a:pPr fontAlgn="base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соотнести с уже имеющимися знаниями;</a:t>
            </a:r>
          </a:p>
          <a:p>
            <a:pPr fontAlgn="base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-искать ответы на вопросы, поставленные в первой части.</a:t>
            </a:r>
          </a:p>
          <a:p>
            <a:pPr fontAlgn="base">
              <a:buNone/>
            </a:pPr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Третья стадия – </a:t>
            </a:r>
            <a:r>
              <a:rPr lang="ru-RU" sz="8000" b="1" i="1" dirty="0">
                <a:latin typeface="Times New Roman" pitchFamily="18" charset="0"/>
                <a:cs typeface="Times New Roman" pitchFamily="18" charset="0"/>
              </a:rPr>
              <a:t>рефлексия.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Здесь основным является:</a:t>
            </a:r>
          </a:p>
          <a:p>
            <a:pPr fontAlgn="base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целостное осмысление, обобщение полученной информации;</a:t>
            </a:r>
          </a:p>
          <a:p>
            <a:pPr fontAlgn="base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присвоение нового знания, новой информации учеником;</a:t>
            </a:r>
          </a:p>
          <a:p>
            <a:pPr fontAlgn="base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формирование у каждого из учащихся собственного отношения к изучаемому материалу.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8D675-C236-408D-9FF0-A4389D88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развития критического мышления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C3168-E28F-4DAD-8155-9B6993872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точка опоры для мышления человека, это естественный способ взаимодействия с идеями и информацией.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7393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Прием «Кластер»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81211_1338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53532" y="3340149"/>
            <a:ext cx="4690468" cy="3517851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B72B2A-475B-4DF2-A2B5-50EEF4CF5C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Прием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BCAA873-307E-496A-8E27-E5F93B1A7D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56984" cy="545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Прием «Толстые и тонкие вопросы»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693071"/>
          <a:ext cx="8640960" cy="4741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5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5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Тонкие?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Толстые?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49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Что обозначает причастие?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Что обозначает деепричастие?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Как отличить причастие от деепричастия?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Дайте три объяснения: почему 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 речи нужны причастия и деепричастия?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Объясните: почему  прилагательное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не может заменить причастие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и деепричастие?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Почему, вы думаете,  обороты 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выделяются запятыми?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Предположите: что будет, если из речи 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исчезнут причастия и деепричастия?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Верно ли, что большое количество 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оборотов в речи утяжеляет ее?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853AB-7826-413F-BC6B-7073F73C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ИНФОРМАЦИОННО-КОММУНИКАТИВНЫЕ ТЕХНОЛОГИИ (ИКТ).    ЦОС «МОЯ ШКОЛА»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FECE27-F2AD-4F9A-833B-E407EC70E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0"/>
            <a:ext cx="8147247" cy="5573216"/>
          </a:xfrm>
        </p:spPr>
      </p:pic>
    </p:spTree>
    <p:extLst>
      <p:ext uri="{BB962C8B-B14F-4D97-AF65-F5344CB8AC3E}">
        <p14:creationId xmlns:p14="http://schemas.microsoft.com/office/powerpoint/2010/main" val="18217251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образовательные технологии на уроках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и литературы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основная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не только накопление учеником определённой суммы знаний, умений, навыков, но и подготовка школьника как самостоятельного субъекта образовательной деятельности. В основе современного образования лежит активность и учителя, и, что не менее важно, ученика. Именно этой цели - воспитанию творческой, активной личности, умеющей учиться, совершенствоваться самостоятельно, и подчиняются основные задачи современного образования.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76AAC-C40C-475D-BB71-9CDBEF8A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C9FB53FB-B06F-4918-8BF8-EACC8D4A75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8712967" cy="658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69771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FACC1-DFCB-4412-BC24-1FDA5FC53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B1ACEA29-4BA9-4B79-95A8-FB8671386B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4638"/>
            <a:ext cx="8496943" cy="630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619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D4BD52E0-287C-451B-8C60-24EB86C6B1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38"/>
            <a:ext cx="8640960" cy="630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Цель моей работы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показать необходимость использования современных технологий на уроках русского языка и литературы.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1.Раскрыть особенности современных педагогических технологий.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2.Показать возможную методику организации уроков с использованием современных педагогических технологий.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3.Определить, какое место современные педагогические технологии занимают в учебно-воспитательном процессе.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Какие же технологии и приемы я использую на своих уроках?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Игровые технологии.	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Технология развивающего обучения.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Технология развития критического мышления через чтение и письмо.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Технология проектного обучения.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Здоровьесберегающие технологии.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Проблемное обучение.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Информационно-коммуникационные технологии (ИКТ).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такая форма организации урока, основанная на активизации  деятельности учащихся.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Модели уроков: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-урок-викторина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-урок-КВН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-урок-конкурс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-урок-диспут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-урок-аукцион знаний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-урок-концерт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урок-интеллектуальный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марафон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Игровые приемы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16832"/>
            <a:ext cx="2160240" cy="43204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36912"/>
            <a:ext cx="2088232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941168"/>
            <a:ext cx="1512168" cy="1008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эрудитов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2276872"/>
            <a:ext cx="2304256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лингвистическая сказка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3429000"/>
            <a:ext cx="2376264" cy="115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минутки-разминки «Расставь ударение», «Узнай героя по описанию»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27784" y="1124744"/>
            <a:ext cx="1296144" cy="432048"/>
          </a:xfrm>
          <a:prstGeom prst="straightConnector1">
            <a:avLst/>
          </a:prstGeom>
          <a:ln cap="sq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283968" y="4941168"/>
            <a:ext cx="1440160" cy="1008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различного рода тесты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4725144"/>
            <a:ext cx="2448272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 «Расшифруй текст», «Третий лишний», «Верю- не верю»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267744" y="1124744"/>
            <a:ext cx="1728192" cy="2088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339752" y="1124744"/>
            <a:ext cx="1944216" cy="36724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860032" y="1124744"/>
            <a:ext cx="1440160" cy="2736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716016" y="1124744"/>
            <a:ext cx="1440160" cy="4392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516216" y="1340768"/>
            <a:ext cx="2232248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чтецов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1196752"/>
            <a:ext cx="2232248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3645024"/>
            <a:ext cx="2016224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театрализация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инсценирование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4797152"/>
            <a:ext cx="2088232" cy="1080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веселые стихи, облегчающие усвоение правописания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220072" y="1124744"/>
            <a:ext cx="1224136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25" idx="1"/>
          </p:cNvCxnSpPr>
          <p:nvPr/>
        </p:nvCxnSpPr>
        <p:spPr>
          <a:xfrm>
            <a:off x="5580112" y="1124744"/>
            <a:ext cx="936104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3131840" y="1124744"/>
            <a:ext cx="1368152" cy="3744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572000" y="1124744"/>
            <a:ext cx="72008" cy="3744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2411760" y="1124744"/>
            <a:ext cx="1512168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2267744" y="1124744"/>
            <a:ext cx="1872208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0DB973-D85A-4B5A-98C8-6EF5F5DB6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976" cy="35730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A2E253-D73F-4D72-B461-D029FD727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86" y="0"/>
            <a:ext cx="4644009" cy="3573016"/>
          </a:xfrm>
          <a:prstGeom prst="rect">
            <a:avLst/>
          </a:prstGeo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FE8ECA4E-D27C-4489-B6A4-327B117CA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73017"/>
            <a:ext cx="6768752" cy="3284984"/>
          </a:xfr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145E8-2F71-45D3-BF6D-8A70182A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ДЕНЬ     ЖАВОРОНКА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F2BF16-7AC8-4D60-B6A1-E5032A36E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1417637"/>
            <a:ext cx="4824535" cy="460365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B07137-8442-4C63-B6CF-756E711A5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7637"/>
            <a:ext cx="4355976" cy="45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264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795CDC6-E6E6-4417-81CA-BE619DEC2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8280919" cy="5257800"/>
          </a:xfr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ED413803-A3E1-4AD6-8E90-265CB39C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КОНКУРС    ЧТЕЦОВ</a:t>
            </a:r>
          </a:p>
        </p:txBody>
      </p:sp>
    </p:spTree>
    <p:extLst>
      <p:ext uri="{BB962C8B-B14F-4D97-AF65-F5344CB8AC3E}">
        <p14:creationId xmlns:p14="http://schemas.microsoft.com/office/powerpoint/2010/main" val="14449747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724</Words>
  <Application>Microsoft Office PowerPoint</Application>
  <PresentationFormat>Экран (4:3)</PresentationFormat>
  <Paragraphs>109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Тема Office</vt:lpstr>
      <vt:lpstr>ИСПОЛЬЗОВАНИЕ СОВРЕМЕННЫХ ТЕХНОЛОГИЙ НА УРОКАХ РУССКОГО ЯЗЫКА И ЛИТЕРАТУРЫ</vt:lpstr>
      <vt:lpstr>Современные образовательные технологии на уроках  русского языка и литературы</vt:lpstr>
      <vt:lpstr>Цель моей работы – показать необходимость использования современных технологий на уроках русского языка и литературы.</vt:lpstr>
      <vt:lpstr>Какие же технологии и приемы я использую на своих уроках? </vt:lpstr>
      <vt:lpstr>Игровая технология – это такая форма организации урока, основанная на активизации  деятельности учащихся.</vt:lpstr>
      <vt:lpstr>Игровые приемы</vt:lpstr>
      <vt:lpstr>Презентация PowerPoint</vt:lpstr>
      <vt:lpstr>ДЕНЬ     ЖАВОРОНКА</vt:lpstr>
      <vt:lpstr>КОНКУРС    ЧТЕЦОВ</vt:lpstr>
      <vt:lpstr>Проблемное обучение</vt:lpstr>
      <vt:lpstr>Из опыта работы</vt:lpstr>
      <vt:lpstr>Проблемный вопрос</vt:lpstr>
      <vt:lpstr>Группа основных подходов технологии развивающего обучения: </vt:lpstr>
      <vt:lpstr>Технология развития критического мышления через чтение и письмо</vt:lpstr>
      <vt:lpstr>Технология развития критического мышления </vt:lpstr>
      <vt:lpstr>Прием «Кластер» </vt:lpstr>
      <vt:lpstr>Прием «Синквейн» </vt:lpstr>
      <vt:lpstr>Прием «Толстые и тонкие вопросы»</vt:lpstr>
      <vt:lpstr>ИНФОРМАЦИОННО-КОММУНИКАТИВНЫЕ ТЕХНОЛОГИИ (ИКТ).    ЦОС «МОЯ ШКОЛА»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Галина</cp:lastModifiedBy>
  <cp:revision>50</cp:revision>
  <dcterms:created xsi:type="dcterms:W3CDTF">2018-11-18T09:46:12Z</dcterms:created>
  <dcterms:modified xsi:type="dcterms:W3CDTF">2026-04-28T17:43:03Z</dcterms:modified>
</cp:coreProperties>
</file>