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DB01-C909-4141-8E52-561B539B3EB0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F1F4-0918-447A-A5EF-7B1B67E5EFB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DB01-C909-4141-8E52-561B539B3EB0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F1F4-0918-447A-A5EF-7B1B67E5E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DB01-C909-4141-8E52-561B539B3EB0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F1F4-0918-447A-A5EF-7B1B67E5E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DB01-C909-4141-8E52-561B539B3EB0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F1F4-0918-447A-A5EF-7B1B67E5E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DB01-C909-4141-8E52-561B539B3EB0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F1F4-0918-447A-A5EF-7B1B67E5EF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DB01-C909-4141-8E52-561B539B3EB0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F1F4-0918-447A-A5EF-7B1B67E5E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DB01-C909-4141-8E52-561B539B3EB0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F1F4-0918-447A-A5EF-7B1B67E5EFB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DB01-C909-4141-8E52-561B539B3EB0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F1F4-0918-447A-A5EF-7B1B67E5E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DB01-C909-4141-8E52-561B539B3EB0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F1F4-0918-447A-A5EF-7B1B67E5E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DB01-C909-4141-8E52-561B539B3EB0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F1F4-0918-447A-A5EF-7B1B67E5EFB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DB01-C909-4141-8E52-561B539B3EB0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F1F4-0918-447A-A5EF-7B1B67E5E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906DB01-C909-4141-8E52-561B539B3EB0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7DAF1F4-0918-447A-A5EF-7B1B67E5EF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ВПР 2023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Английский язык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552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72155"/>
              </p:ext>
            </p:extLst>
          </p:nvPr>
        </p:nvGraphicFramePr>
        <p:xfrm>
          <a:off x="611560" y="476674"/>
          <a:ext cx="7992888" cy="6063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472"/>
                <a:gridCol w="4272598"/>
                <a:gridCol w="854519"/>
                <a:gridCol w="1229675"/>
                <a:gridCol w="1104624"/>
              </a:tblGrid>
              <a:tr h="1030786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Макс балл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Юго-Восточное ТУ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Сам.обл.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</a:tr>
              <a:tr h="5393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Аудирование с пониманием запрашиваемой информации в прослушанном тексте.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72,34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68,65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</a:tr>
              <a:tr h="5393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Чтение с пониманием основного содержания прочитанного текста.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84,43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85,12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</a:tr>
              <a:tr h="211712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Грамматические навыки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69,64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71,64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</a:tr>
              <a:tr h="375527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Лексико-грамматические навыки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70,80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75,63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</a:tr>
              <a:tr h="5393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5К1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Осмысленное чтение текста вслух.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87,74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86,89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</a:tr>
              <a:tr h="5393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5К2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Осмысленное чтение текста вслух.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65,43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66,15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</a:tr>
              <a:tr h="703156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6К1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Говорение: монологическое высказывание на основе плана и визуальной информации.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60,95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56,75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</a:tr>
              <a:tr h="86697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6К2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Говорение: тематическое  монологическое высказывание на основе плана и визуальной информации.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75,75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62,22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</a:tr>
              <a:tr h="703156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6К3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Говорение: монологическое высказывание на основе плана и визуальной информации.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64,31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52,85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773" marR="30773" marT="15387" marB="15387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3974"/>
            <a:ext cx="104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11 класс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014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502356"/>
              </p:ext>
            </p:extLst>
          </p:nvPr>
        </p:nvGraphicFramePr>
        <p:xfrm>
          <a:off x="611561" y="404664"/>
          <a:ext cx="7920879" cy="5760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53114"/>
                <a:gridCol w="1265214"/>
                <a:gridCol w="1467223"/>
                <a:gridCol w="1435328"/>
              </a:tblGrid>
              <a:tr h="1436252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 dirty="0">
                          <a:effectLst/>
                        </a:rPr>
                        <a:t>АТЕ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Понизили результат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Подтвердили результат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Повысили результат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</a:tr>
              <a:tr h="432439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Самарская область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13,11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72,67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14,22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</a:tr>
              <a:tr h="432439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Алексеевский район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7,14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78,57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14,29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</a:tr>
              <a:tr h="432439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СОШ с. Алексеевка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7,14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78,57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14,29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</a:tr>
              <a:tr h="432439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Борский м.р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75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</a:tr>
              <a:tr h="432439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СОШ №2 с.Борское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33,33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66,67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</a:tr>
              <a:tr h="432439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СОШ №1 с.Борское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</a:tr>
              <a:tr h="432439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Нефтегорский м.р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3,7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88,89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7,41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</a:tr>
              <a:tr h="432439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СОШ №2 г. Нефтегорск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50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</a:tr>
              <a:tr h="432439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СОШ №3 г. Нефтегорск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88,89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11,11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</a:tr>
              <a:tr h="432439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600" dirty="0">
                          <a:effectLst/>
                        </a:rPr>
                        <a:t>СОШ </a:t>
                      </a:r>
                      <a:r>
                        <a:rPr lang="ru-RU" sz="1600" dirty="0" err="1">
                          <a:effectLst/>
                        </a:rPr>
                        <a:t>с.Утевка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000" marR="66000" marT="33000" marB="3300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9734"/>
            <a:ext cx="104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11 класс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07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764704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Участники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556792"/>
            <a:ext cx="58957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7 классы: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</a:t>
            </a:r>
            <a:r>
              <a:rPr lang="ru-RU" sz="2800" b="1" dirty="0" smtClean="0"/>
              <a:t>506</a:t>
            </a:r>
            <a:r>
              <a:rPr lang="ru-RU" sz="2800" dirty="0" smtClean="0"/>
              <a:t> обучающихся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из </a:t>
            </a:r>
            <a:r>
              <a:rPr lang="ru-RU" sz="2800" b="1" dirty="0" smtClean="0"/>
              <a:t>20</a:t>
            </a:r>
            <a:r>
              <a:rPr lang="ru-RU" sz="2800" dirty="0" smtClean="0"/>
              <a:t> ОО Юго-Восточного округа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75715" y="3571275"/>
            <a:ext cx="64047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11 классы: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</a:t>
            </a:r>
            <a:r>
              <a:rPr lang="ru-RU" sz="3200" b="1" dirty="0" smtClean="0"/>
              <a:t>45</a:t>
            </a:r>
            <a:r>
              <a:rPr lang="ru-RU" sz="3200" dirty="0" smtClean="0"/>
              <a:t> обучающихся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из </a:t>
            </a:r>
            <a:r>
              <a:rPr lang="ru-RU" sz="3200" b="1" dirty="0" smtClean="0"/>
              <a:t>7</a:t>
            </a:r>
            <a:r>
              <a:rPr lang="ru-RU" sz="3200" dirty="0" smtClean="0"/>
              <a:t> ОО Юго-Восточного округа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1395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058032"/>
              </p:ext>
            </p:extLst>
          </p:nvPr>
        </p:nvGraphicFramePr>
        <p:xfrm>
          <a:off x="1403648" y="141277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класс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Средняя отметка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839245"/>
              </p:ext>
            </p:extLst>
          </p:nvPr>
        </p:nvGraphicFramePr>
        <p:xfrm>
          <a:off x="1475656" y="314096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класс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 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220 чел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чел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Отметки</a:t>
                      </a:r>
                      <a:r>
                        <a:rPr lang="ru-RU" baseline="0" dirty="0" smtClean="0"/>
                        <a:t> «4» и «5»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264 чел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 чел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55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267925"/>
              </p:ext>
            </p:extLst>
          </p:nvPr>
        </p:nvGraphicFramePr>
        <p:xfrm>
          <a:off x="683568" y="548678"/>
          <a:ext cx="7776865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6916"/>
                <a:gridCol w="962849"/>
                <a:gridCol w="707736"/>
                <a:gridCol w="913473"/>
                <a:gridCol w="913473"/>
                <a:gridCol w="707736"/>
                <a:gridCol w="707736"/>
                <a:gridCol w="617211"/>
                <a:gridCol w="617211"/>
                <a:gridCol w="592524"/>
              </a:tblGrid>
              <a:tr h="453787">
                <a:tc rowSpan="3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 dirty="0">
                          <a:effectLst/>
                        </a:rPr>
                        <a:t>Группы участников</a:t>
                      </a:r>
                      <a:endParaRPr lang="ru-RU" sz="15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Факт.</a:t>
                      </a:r>
                    </a:p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численность участников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Распределение участников по баллам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«2»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«3»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«4»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«5»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1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Чел.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%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Чел.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%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Чел.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%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Чел.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%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</a:tr>
              <a:tr h="453787">
                <a:tc gridSpan="10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Английский язык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936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Юго-Восточный округ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506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22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4,35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220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43,48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201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39,72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63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12,45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</a:tr>
              <a:tr h="115603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Самарская область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27945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2117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4000"/>
                        </a:lnSpc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7,58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11576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4000"/>
                        </a:lnSpc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41,42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10098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4000"/>
                        </a:lnSpc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36,14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4000"/>
                        </a:lnSpc>
                      </a:pPr>
                      <a:r>
                        <a:rPr lang="ru-RU" sz="1500">
                          <a:effectLst/>
                        </a:rPr>
                        <a:t>4154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4000"/>
                        </a:lnSpc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14,86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4905" marR="74905" marT="37452" marB="37452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88375" y="35332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7 класс</a:t>
            </a:r>
            <a:endParaRPr lang="ru-RU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54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762008" y="685799"/>
          <a:ext cx="1543784" cy="3886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852"/>
                <a:gridCol w="220808"/>
                <a:gridCol w="175898"/>
                <a:gridCol w="215194"/>
                <a:gridCol w="215194"/>
                <a:gridCol w="205838"/>
              </a:tblGrid>
              <a:tr h="176054">
                <a:tc row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 dirty="0">
                          <a:effectLst/>
                        </a:rPr>
                        <a:t>Образовательные организации</a:t>
                      </a:r>
                      <a:endParaRPr lang="ru-RU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Количество         участников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Распределение участников по полученным баллам, %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«2»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«3»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«4»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«5»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60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Самарская область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27945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7,58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41,42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36,14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14,86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/>
                </a:tc>
              </a:tr>
              <a:tr h="252853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Юго-Восточное территориальное управление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506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4,35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43,48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39,72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12,45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2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Алексеевский м.р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77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11,69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53,25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27,27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7,79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60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с. Алексеевка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49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18,37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44,9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30,61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       6,12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2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с. Летниково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66,67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33.33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2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с.Патровка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13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53,85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23,08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23,08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60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с. С-Ивановка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100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60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ООШ пос.Ильичевский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66,67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33,33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2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Борский м.р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189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1,59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41,8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42,86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13,76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60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№1 с.Борское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80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1,25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31,25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48,75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18,75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60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№2 с.Борское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61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3,28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44,26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40,98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11,48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60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пос. Новый Кутулук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      50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2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с. Петровка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31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54,84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32,26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12,9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2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ООШ с.Гвардейцы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100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2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ООШ с. Заплавное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60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ООШ с.Коноваловка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66,67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33,33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2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Нефтегорский м.р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240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4,17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41,67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41,25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12,92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60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№1 г. Нефтегорск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22,5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42,5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25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60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№2 г. Нефтегорск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59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40,68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54,24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5,08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60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№3 г. Нефтегорск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59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1,69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44,07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30,51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23,73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2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с.Богдановка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93,33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6,67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60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с.Дмитриевка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11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36,36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54,55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9,09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2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с.Зуевка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11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45,45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54,55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25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СОШ с.Утевка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36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52,78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41,67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5,56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254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ООШ с.Покровка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9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0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44,44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>
                          <a:effectLst/>
                        </a:rPr>
                        <a:t>55,56</a:t>
                      </a:r>
                      <a:endParaRPr lang="ru-RU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400" dirty="0">
                          <a:effectLst/>
                        </a:rPr>
                        <a:t>0</a:t>
                      </a:r>
                      <a:endParaRPr lang="ru-RU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803399"/>
              </p:ext>
            </p:extLst>
          </p:nvPr>
        </p:nvGraphicFramePr>
        <p:xfrm>
          <a:off x="755577" y="692698"/>
          <a:ext cx="7560839" cy="6098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1950"/>
                <a:gridCol w="1081430"/>
                <a:gridCol w="861478"/>
                <a:gridCol w="1053934"/>
                <a:gridCol w="1053934"/>
                <a:gridCol w="1008113"/>
              </a:tblGrid>
              <a:tr h="175741">
                <a:tc row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effectLst/>
                        </a:rPr>
                        <a:t>Образовательные организации</a:t>
                      </a:r>
                      <a:endParaRPr lang="ru-RU" sz="1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Количество         участников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Распределение участников по полученным баллам, %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«2»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«3»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«4»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574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Самарская область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27945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7,58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41,42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36,14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14,86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/>
                </a:tc>
              </a:tr>
              <a:tr h="25240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effectLst/>
                        </a:rPr>
                        <a:t>Юго-Восточное территориальное управление</a:t>
                      </a:r>
                      <a:endParaRPr lang="ru-RU" sz="1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506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4,35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43,48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effectLst/>
                        </a:rPr>
                        <a:t>39,72</a:t>
                      </a:r>
                      <a:endParaRPr lang="ru-RU" sz="1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12,45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07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Алексеевский м.р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77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11,69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53,25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27,27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7,79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574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с. Алексеевка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49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18,37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44,9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30,61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       6,12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07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с. Летниково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66,67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33.33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07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с.Патровка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13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53,85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23,08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23,08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574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с. С-Ивановка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574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ООШ пос.Ильичевский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66,67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33,33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07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Борский м.р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189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1,59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41,8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42,86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13,76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574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№1 с.Борское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80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effectLst/>
                        </a:rPr>
                        <a:t>1,25</a:t>
                      </a:r>
                      <a:endParaRPr lang="ru-RU" sz="1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31,25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48,75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18,75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574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№2 с.Борское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61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3,28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44,26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40,98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11,48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574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пос. Новый Кутулук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      50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07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с. Петровка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31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54,84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32,26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12,9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07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ООШ с.Гвардейцы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07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ООШ с. Заплавное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4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50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574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ООШ с.Коноваловка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66,67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33,33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07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Нефтегорский м.р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240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4,17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41,67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41,25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12,92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574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№1 г. Нефтегорск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40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22,5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42,5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25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574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№2 г. Нефтегорск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59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40,68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54,24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5,08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574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№3 г. Нефтегорск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59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1,69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44,07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30,51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23,73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07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с.Богдановка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15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93,33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6,67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7574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с.Дмитриевка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36,36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54,55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9,09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07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с.Зуевка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45,45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54,55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07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СОШ с.Утевка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36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52,78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41,67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5,56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99078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ООШ с.Покровка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>
                          <a:effectLst/>
                        </a:rPr>
                        <a:t>44,44</a:t>
                      </a:r>
                      <a:endParaRPr lang="ru-RU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55,56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95736" y="-452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7 класс</a:t>
            </a:r>
            <a:endParaRPr lang="ru-RU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50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242283"/>
              </p:ext>
            </p:extLst>
          </p:nvPr>
        </p:nvGraphicFramePr>
        <p:xfrm>
          <a:off x="611560" y="188640"/>
          <a:ext cx="7920880" cy="6413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0586"/>
                <a:gridCol w="3174176"/>
                <a:gridCol w="2116118"/>
              </a:tblGrid>
              <a:tr h="57237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Территориальное управление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Доля участников, получивших отметки «3», «4» и «5», %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Доля участников, получивших отметки «4» и «5», %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24792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Самарская область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92,42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51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24792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Юго-Восточное ТУ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95,65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52,17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3977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Алексеевский м.р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88,31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35,06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24792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 Алексеевка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81,63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36,73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3977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 Летниково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33,33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3977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с.Патровка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46,16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24792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 С-Ивановка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24792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ООШ пос.Ильичевский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33,33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3977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Борский м.р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98,41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56,62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24792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№1 с.Борское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98,75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67,50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24792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№2 с.Борское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96,72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52,46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24792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пос. Новый Кутулук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3977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 Петровка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45,16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3977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ООШ с.Гвардейцы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0                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3977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ООШ с. Заплавное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24792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ООШ с.Коноваловка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33,33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3977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Нефтегорский м.р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95,83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54,17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24792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№1 г. Нефтегорск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77,5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67,5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24792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№2 г. Нефтегорск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59,32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24792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№3 г. Нефтегорск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98,31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54,24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3977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с.Богдановка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6,67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24792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с.Дмитриевка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63,64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3977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с.Зуевка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54,55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3977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с.Утевка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47,23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  <a:tr h="13977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ООШ </a:t>
                      </a:r>
                      <a:r>
                        <a:rPr lang="ru-RU" sz="1200" dirty="0" err="1">
                          <a:effectLst/>
                        </a:rPr>
                        <a:t>с.Покровка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55,56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55" marR="22455" marT="11228" marB="11228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-5089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7 класс</a:t>
            </a:r>
            <a:endParaRPr lang="ru-RU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81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698842"/>
              </p:ext>
            </p:extLst>
          </p:nvPr>
        </p:nvGraphicFramePr>
        <p:xfrm>
          <a:off x="1115618" y="188640"/>
          <a:ext cx="7344812" cy="629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6"/>
                <a:gridCol w="4332528"/>
                <a:gridCol w="740066"/>
                <a:gridCol w="740066"/>
                <a:gridCol w="740066"/>
              </a:tblGrid>
              <a:tr h="91508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Макс балл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effectLst/>
                        </a:rPr>
                        <a:t>Юго-Восточное ТУ</a:t>
                      </a:r>
                      <a:endParaRPr lang="ru-RU" sz="1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1" dirty="0">
                          <a:effectLst/>
                        </a:rPr>
                        <a:t>Сам. обл.</a:t>
                      </a:r>
                      <a:endParaRPr lang="ru-RU" sz="1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/>
                </a:tc>
              </a:tr>
              <a:tr h="66411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Аудирование с пониманием запрашиваемой информации в прослушанном тексте.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64,73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63,98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/>
                </a:tc>
              </a:tr>
              <a:tr h="287659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Осмысленное чтение текста вслух.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63,34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64,55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/>
                </a:tc>
              </a:tr>
              <a:tr h="664115">
                <a:tc rowSpan="4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Говорение: монологическое высказывание на основе плана и визуальной информации.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67,13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64,18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/>
                </a:tc>
              </a:tr>
              <a:tr h="6641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Говорение: монологическое высказывание на основе плана и визуальной информации.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57,56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58,56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/>
                </a:tc>
              </a:tr>
              <a:tr h="6641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Говорение: монологическое высказывание на основе плана и визуальной информации.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48,31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49,51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/>
                </a:tc>
              </a:tr>
              <a:tr h="6641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Говорение: монологическое высказывание на основе плана и визуальной информации.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44,93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51,03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/>
                </a:tc>
              </a:tr>
              <a:tr h="413146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Чтение с пониманием основного содержания прочитанного текста.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74,02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74,8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/>
                </a:tc>
              </a:tr>
              <a:tr h="66411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Навыки оперирования языковыми средствами в коммуникативно-значимом контексте: грамматические формы.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66,27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68,14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/>
                </a:tc>
              </a:tr>
              <a:tr h="66411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Навыки оперирования языковыми средствами в коммуникативно-значимом контексте: лексические единицы.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64,11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67,64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760" marR="22760" marT="11380" marB="1138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318442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7 класс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1620094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405496"/>
              </p:ext>
            </p:extLst>
          </p:nvPr>
        </p:nvGraphicFramePr>
        <p:xfrm>
          <a:off x="395534" y="116631"/>
          <a:ext cx="8496945" cy="6408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378"/>
                <a:gridCol w="864096"/>
                <a:gridCol w="936104"/>
                <a:gridCol w="936104"/>
                <a:gridCol w="792088"/>
                <a:gridCol w="720080"/>
                <a:gridCol w="864095"/>
              </a:tblGrid>
              <a:tr h="56058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 dirty="0">
                          <a:effectLst/>
                        </a:rPr>
                        <a:t>Соответствие отметок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Кол-во уч.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887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2021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2022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2023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2021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2022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2023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</a:tr>
              <a:tr h="142873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Понизили (Отметка &lt; Отметка по журналу) %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134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112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90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27,35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21.8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17,79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</a:tr>
              <a:tr h="142873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Подтвердили (Отметка = Отметке по журналу) %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327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391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395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66,73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76,4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78,06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</a:tr>
              <a:tr h="996887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Повысили (Отметка &gt; Отметка по журналу) %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29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21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5,92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1,8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4,15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</a:tr>
              <a:tr h="996887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Всего: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490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512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506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9089" marR="89089" marT="44545" marB="44545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76470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7 класс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63838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3162"/>
              </p:ext>
            </p:extLst>
          </p:nvPr>
        </p:nvGraphicFramePr>
        <p:xfrm>
          <a:off x="395537" y="44624"/>
          <a:ext cx="8280920" cy="6696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3711"/>
                <a:gridCol w="1322725"/>
                <a:gridCol w="1533914"/>
                <a:gridCol w="1500570"/>
              </a:tblGrid>
              <a:tr h="473299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Понизили результат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Подтвердили результат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Повысили результат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Самарская область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22,25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74,02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3,72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Алексеевский район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11,69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88,31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 Алексеевка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8,16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91,84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 Летниково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с.Патровка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7,69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92,31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 С-Ивановка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66,67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33,33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ООШ пос.Ильичевский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Борский м.р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13,23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81,48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5,29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№1 с.Борское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13,75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77,5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8,75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№2 с.Борское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19,67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75,41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4,92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37604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пос. Новый Кутулук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 Петровка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6,45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93,55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ООШ с.Гвардейцы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ООШ с. Заплавное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ООШ с.Коноваловка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Нефтегорский м.р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23,33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72,08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4,58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№1 г. Нефтегорск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27,5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12,5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№2 г. Нефтегорск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50,85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49,15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№3 г. Нефтегорск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10,17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83,05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6,78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с.Богдановка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с.Дмитриевка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18,18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81,82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с.Зуевка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с.Утевка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11,11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86,11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2,78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СОШ с.Покровка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88,89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11,11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294" marR="31294" marT="15647" marB="15647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972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7 класс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2599624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151</TotalTime>
  <Words>1315</Words>
  <Application>Microsoft Office PowerPoint</Application>
  <PresentationFormat>Экран (4:3)</PresentationFormat>
  <Paragraphs>751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NewsPrint</vt:lpstr>
      <vt:lpstr>ВПР 2023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 2023</dc:title>
  <dc:creator>Анна Кортунова</dc:creator>
  <cp:lastModifiedBy>Анна Кортунова</cp:lastModifiedBy>
  <cp:revision>7</cp:revision>
  <dcterms:created xsi:type="dcterms:W3CDTF">2023-09-29T05:46:53Z</dcterms:created>
  <dcterms:modified xsi:type="dcterms:W3CDTF">2023-09-29T08:18:20Z</dcterms:modified>
</cp:coreProperties>
</file>