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9" r:id="rId2"/>
    <p:sldId id="280" r:id="rId3"/>
    <p:sldId id="284" r:id="rId4"/>
    <p:sldId id="285" r:id="rId5"/>
    <p:sldId id="282" r:id="rId6"/>
    <p:sldId id="283"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0956" autoAdjust="0"/>
    <p:restoredTop sz="94660"/>
  </p:normalViewPr>
  <p:slideViewPr>
    <p:cSldViewPr>
      <p:cViewPr>
        <p:scale>
          <a:sx n="86" d="100"/>
          <a:sy n="86" d="100"/>
        </p:scale>
        <p:origin x="-33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1C5AC-E32B-424F-A067-B6FF279FAA9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C6DBC15-ECAF-4EA9-8323-5BA20E77FCE2}">
      <dgm:prSet phldrT="[Текст]" phldr="1"/>
      <dgm:spPr/>
      <dgm:t>
        <a:bodyPr/>
        <a:lstStyle/>
        <a:p>
          <a:endParaRPr lang="ru-RU"/>
        </a:p>
      </dgm:t>
    </dgm:pt>
    <dgm:pt modelId="{5E57294D-2AF6-4664-8148-12A34DBB98E2}" type="parTrans" cxnId="{6DE5D6B8-3BAE-4163-B356-DDEF55FE22C5}">
      <dgm:prSet/>
      <dgm:spPr/>
      <dgm:t>
        <a:bodyPr/>
        <a:lstStyle/>
        <a:p>
          <a:endParaRPr lang="ru-RU"/>
        </a:p>
      </dgm:t>
    </dgm:pt>
    <dgm:pt modelId="{1795B440-8379-452E-A8CB-62DD721A4C99}" type="sibTrans" cxnId="{6DE5D6B8-3BAE-4163-B356-DDEF55FE22C5}">
      <dgm:prSet/>
      <dgm:spPr>
        <a:blipFill rotWithShape="1">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t>
        <a:bodyPr/>
        <a:lstStyle/>
        <a:p>
          <a:endParaRPr lang="ru-RU"/>
        </a:p>
      </dgm:t>
    </dgm:pt>
    <dgm:pt modelId="{1D90FBCC-C8CC-4588-883F-9A636E925E0D}" type="pres">
      <dgm:prSet presAssocID="{3C91C5AC-E32B-424F-A067-B6FF279FAA94}" presName="Name0" presStyleCnt="0">
        <dgm:presLayoutVars>
          <dgm:chMax val="7"/>
          <dgm:chPref val="7"/>
          <dgm:dir/>
        </dgm:presLayoutVars>
      </dgm:prSet>
      <dgm:spPr/>
    </dgm:pt>
    <dgm:pt modelId="{5583E517-9C70-4DFA-9372-5CEC9813C5CF}" type="pres">
      <dgm:prSet presAssocID="{3C91C5AC-E32B-424F-A067-B6FF279FAA94}" presName="Name1" presStyleCnt="0"/>
      <dgm:spPr/>
    </dgm:pt>
    <dgm:pt modelId="{47AFFCF1-3157-49E6-95AC-E41273667352}" type="pres">
      <dgm:prSet presAssocID="{1795B440-8379-452E-A8CB-62DD721A4C99}" presName="picture_1" presStyleCnt="0"/>
      <dgm:spPr/>
    </dgm:pt>
    <dgm:pt modelId="{145BF0EB-CDA5-4E4E-923B-123A62864E04}" type="pres">
      <dgm:prSet presAssocID="{1795B440-8379-452E-A8CB-62DD721A4C99}" presName="pictureRepeatNode" presStyleLbl="alignImgPlace1" presStyleIdx="0" presStyleCnt="1" custScaleX="167112" custScaleY="169236"/>
      <dgm:spPr/>
      <dgm:t>
        <a:bodyPr/>
        <a:lstStyle/>
        <a:p>
          <a:endParaRPr lang="ru-RU"/>
        </a:p>
      </dgm:t>
    </dgm:pt>
    <dgm:pt modelId="{3A3F24D6-B386-4ADD-B0AD-5FFB2FEBC100}" type="pres">
      <dgm:prSet presAssocID="{9C6DBC15-ECAF-4EA9-8323-5BA20E77FCE2}" presName="text_1" presStyleLbl="node1" presStyleIdx="0" presStyleCnt="0">
        <dgm:presLayoutVars>
          <dgm:bulletEnabled val="1"/>
        </dgm:presLayoutVars>
      </dgm:prSet>
      <dgm:spPr/>
      <dgm:t>
        <a:bodyPr/>
        <a:lstStyle/>
        <a:p>
          <a:endParaRPr lang="ru-RU"/>
        </a:p>
      </dgm:t>
    </dgm:pt>
  </dgm:ptLst>
  <dgm:cxnLst>
    <dgm:cxn modelId="{332C997E-2319-4FB8-85AC-1759466DAAFE}" type="presOf" srcId="{1795B440-8379-452E-A8CB-62DD721A4C99}" destId="{145BF0EB-CDA5-4E4E-923B-123A62864E04}" srcOrd="0" destOrd="0" presId="urn:microsoft.com/office/officeart/2008/layout/CircularPictureCallout"/>
    <dgm:cxn modelId="{6DE5D6B8-3BAE-4163-B356-DDEF55FE22C5}" srcId="{3C91C5AC-E32B-424F-A067-B6FF279FAA94}" destId="{9C6DBC15-ECAF-4EA9-8323-5BA20E77FCE2}" srcOrd="0" destOrd="0" parTransId="{5E57294D-2AF6-4664-8148-12A34DBB98E2}" sibTransId="{1795B440-8379-452E-A8CB-62DD721A4C99}"/>
    <dgm:cxn modelId="{F3F2DE22-5BD0-46F9-975C-22B81A682073}" type="presOf" srcId="{9C6DBC15-ECAF-4EA9-8323-5BA20E77FCE2}" destId="{3A3F24D6-B386-4ADD-B0AD-5FFB2FEBC100}" srcOrd="0" destOrd="0" presId="urn:microsoft.com/office/officeart/2008/layout/CircularPictureCallout"/>
    <dgm:cxn modelId="{10845AF0-29C5-421C-9FFC-6136DE0AC4DC}" type="presOf" srcId="{3C91C5AC-E32B-424F-A067-B6FF279FAA94}" destId="{1D90FBCC-C8CC-4588-883F-9A636E925E0D}" srcOrd="0" destOrd="0" presId="urn:microsoft.com/office/officeart/2008/layout/CircularPictureCallout"/>
    <dgm:cxn modelId="{95876D6B-9F9E-4684-8916-FA3AD83A2198}" type="presParOf" srcId="{1D90FBCC-C8CC-4588-883F-9A636E925E0D}" destId="{5583E517-9C70-4DFA-9372-5CEC9813C5CF}" srcOrd="0" destOrd="0" presId="urn:microsoft.com/office/officeart/2008/layout/CircularPictureCallout"/>
    <dgm:cxn modelId="{8122973B-E4A3-42F2-B059-94592B8072AD}" type="presParOf" srcId="{5583E517-9C70-4DFA-9372-5CEC9813C5CF}" destId="{47AFFCF1-3157-49E6-95AC-E41273667352}" srcOrd="0" destOrd="0" presId="urn:microsoft.com/office/officeart/2008/layout/CircularPictureCallout"/>
    <dgm:cxn modelId="{BBD7A67C-0AF6-4D45-9E16-41E84050425A}" type="presParOf" srcId="{47AFFCF1-3157-49E6-95AC-E41273667352}" destId="{145BF0EB-CDA5-4E4E-923B-123A62864E04}" srcOrd="0" destOrd="0" presId="urn:microsoft.com/office/officeart/2008/layout/CircularPictureCallout"/>
    <dgm:cxn modelId="{66B840FA-82E1-49B4-90F7-46EC6B8A5F7C}" type="presParOf" srcId="{5583E517-9C70-4DFA-9372-5CEC9813C5CF}" destId="{3A3F24D6-B386-4ADD-B0AD-5FFB2FEBC100}" srcOrd="1" destOrd="0" presId="urn:microsoft.com/office/officeart/2008/layout/CircularPictureCallou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F0EB-CDA5-4E4E-923B-123A62864E04}">
      <dsp:nvSpPr>
        <dsp:cNvPr id="0" name=""/>
        <dsp:cNvSpPr/>
      </dsp:nvSpPr>
      <dsp:spPr>
        <a:xfrm>
          <a:off x="267665" y="268839"/>
          <a:ext cx="2720153" cy="275472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F24D6-B386-4ADD-B0AD-5FFB2FEBC100}">
      <dsp:nvSpPr>
        <dsp:cNvPr id="0" name=""/>
        <dsp:cNvSpPr/>
      </dsp:nvSpPr>
      <dsp:spPr>
        <a:xfrm>
          <a:off x="1106864" y="1696662"/>
          <a:ext cx="1041755" cy="5371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00150">
            <a:lnSpc>
              <a:spcPct val="90000"/>
            </a:lnSpc>
            <a:spcBef>
              <a:spcPct val="0"/>
            </a:spcBef>
            <a:spcAft>
              <a:spcPct val="35000"/>
            </a:spcAft>
          </a:pPr>
          <a:endParaRPr lang="ru-RU" sz="2700" kern="1200"/>
        </a:p>
      </dsp:txBody>
      <dsp:txXfrm>
        <a:off x="1106864" y="1696662"/>
        <a:ext cx="1041755" cy="53715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01.01.2005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01.01.2005</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5928" y="260648"/>
            <a:ext cx="7818072" cy="1143000"/>
          </a:xfrm>
        </p:spPr>
        <p:txBody>
          <a:bodyPr>
            <a:noAutofit/>
          </a:bodyPr>
          <a:lstStyle/>
          <a:p>
            <a:pPr algn="ctr"/>
            <a:r>
              <a:rPr lang="ru-RU" sz="3600" b="1" i="1" dirty="0" smtClean="0">
                <a:solidFill>
                  <a:schemeClr val="accent5"/>
                </a:solidFill>
                <a:effectLst/>
                <a:latin typeface="Times New Roman" panose="02020603050405020304" pitchFamily="18" charset="0"/>
                <a:cs typeface="Times New Roman" panose="02020603050405020304" pitchFamily="18" charset="0"/>
              </a:rPr>
              <a:t>Формирование </a:t>
            </a:r>
            <a:r>
              <a:rPr lang="ru-RU" sz="3600" b="1" i="1" dirty="0" smtClean="0">
                <a:solidFill>
                  <a:schemeClr val="accent5"/>
                </a:solidFill>
                <a:effectLst/>
                <a:latin typeface="Times New Roman" panose="02020603050405020304" pitchFamily="18" charset="0"/>
                <a:cs typeface="Times New Roman" panose="02020603050405020304" pitchFamily="18" charset="0"/>
              </a:rPr>
              <a:t> функциональной </a:t>
            </a:r>
            <a:r>
              <a:rPr lang="ru-RU" sz="3600" b="1" i="1" dirty="0" smtClean="0">
                <a:solidFill>
                  <a:schemeClr val="accent5"/>
                </a:solidFill>
                <a:effectLst/>
                <a:latin typeface="Times New Roman" panose="02020603050405020304" pitchFamily="18" charset="0"/>
                <a:cs typeface="Times New Roman" panose="02020603050405020304" pitchFamily="18" charset="0"/>
              </a:rPr>
              <a:t>грамотности на уроках физической культуры</a:t>
            </a:r>
            <a:r>
              <a:rPr lang="ru-RU" sz="3600" b="1" i="1" dirty="0" smtClean="0">
                <a:solidFill>
                  <a:schemeClr val="accent6">
                    <a:lumMod val="75000"/>
                  </a:schemeClr>
                </a:solidFill>
                <a:effectLst/>
                <a:latin typeface="Times New Roman" panose="02020603050405020304" pitchFamily="18" charset="0"/>
                <a:cs typeface="Times New Roman" panose="02020603050405020304" pitchFamily="18" charset="0"/>
              </a:rPr>
              <a:t> </a:t>
            </a:r>
            <a:endParaRPr lang="ru-RU" sz="3600" b="1" i="1" dirty="0">
              <a:solidFill>
                <a:schemeClr val="accent6">
                  <a:lumMod val="75000"/>
                </a:schemeClr>
              </a:solidFill>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285720" y="1916832"/>
            <a:ext cx="8462744" cy="4726877"/>
          </a:xfrm>
        </p:spPr>
        <p:txBody>
          <a:bodyPr>
            <a:normAutofit fontScale="92500" lnSpcReduction="10000"/>
          </a:bodyPr>
          <a:lstStyle/>
          <a:p>
            <a:pPr marL="82296" indent="0">
              <a:buNone/>
            </a:pPr>
            <a:endParaRPr lang="ru-RU" sz="2400" b="1" dirty="0" smtClean="0">
              <a:solidFill>
                <a:schemeClr val="accent5">
                  <a:lumMod val="75000"/>
                </a:schemeClr>
              </a:solidFill>
              <a:latin typeface="Times New Roman" pitchFamily="18" charset="0"/>
              <a:cs typeface="Times New Roman" pitchFamily="18" charset="0"/>
            </a:endParaRPr>
          </a:p>
          <a:p>
            <a:pPr marL="82296" indent="0">
              <a:buNone/>
            </a:pPr>
            <a:endParaRPr lang="ru-RU" sz="2400" b="1" dirty="0">
              <a:solidFill>
                <a:schemeClr val="accent5">
                  <a:lumMod val="75000"/>
                </a:schemeClr>
              </a:solidFill>
              <a:latin typeface="Times New Roman" pitchFamily="18" charset="0"/>
              <a:cs typeface="Times New Roman" pitchFamily="18" charset="0"/>
            </a:endParaRPr>
          </a:p>
          <a:p>
            <a:pPr marL="82296" indent="0">
              <a:buNone/>
            </a:pPr>
            <a:endParaRPr lang="ru-RU" sz="2400" b="1" dirty="0" smtClean="0">
              <a:solidFill>
                <a:schemeClr val="accent5">
                  <a:lumMod val="75000"/>
                </a:schemeClr>
              </a:solidFill>
              <a:latin typeface="Times New Roman" pitchFamily="18" charset="0"/>
              <a:cs typeface="Times New Roman" pitchFamily="18" charset="0"/>
            </a:endParaRPr>
          </a:p>
          <a:p>
            <a:pPr marL="82296" indent="0">
              <a:buNone/>
            </a:pPr>
            <a:endParaRPr lang="ru-RU" sz="2400" b="1" dirty="0">
              <a:solidFill>
                <a:schemeClr val="accent5">
                  <a:lumMod val="75000"/>
                </a:schemeClr>
              </a:solidFill>
              <a:latin typeface="Times New Roman" pitchFamily="18" charset="0"/>
              <a:cs typeface="Times New Roman" pitchFamily="18" charset="0"/>
            </a:endParaRPr>
          </a:p>
          <a:p>
            <a:pPr marL="82296" indent="0">
              <a:buNone/>
            </a:pPr>
            <a:endParaRPr lang="ru-RU" sz="2400" b="1" dirty="0" smtClean="0">
              <a:solidFill>
                <a:schemeClr val="accent5">
                  <a:lumMod val="75000"/>
                </a:schemeClr>
              </a:solidFill>
              <a:latin typeface="Times New Roman" pitchFamily="18" charset="0"/>
              <a:cs typeface="Times New Roman" pitchFamily="18" charset="0"/>
            </a:endParaRPr>
          </a:p>
          <a:p>
            <a:pPr marL="82296" indent="0">
              <a:buNone/>
            </a:pPr>
            <a:endParaRPr lang="ru-RU" sz="2400" b="1" dirty="0">
              <a:solidFill>
                <a:schemeClr val="accent5">
                  <a:lumMod val="75000"/>
                </a:schemeClr>
              </a:solidFill>
              <a:latin typeface="Times New Roman" pitchFamily="18" charset="0"/>
              <a:cs typeface="Times New Roman" pitchFamily="18" charset="0"/>
            </a:endParaRPr>
          </a:p>
          <a:p>
            <a:pPr marL="82296" indent="0">
              <a:buNone/>
            </a:pPr>
            <a:endParaRPr lang="ru-RU" sz="2400" b="1" dirty="0" smtClean="0">
              <a:solidFill>
                <a:schemeClr val="accent5">
                  <a:lumMod val="75000"/>
                </a:schemeClr>
              </a:solidFill>
              <a:latin typeface="Times New Roman" pitchFamily="18" charset="0"/>
              <a:cs typeface="Times New Roman" pitchFamily="18" charset="0"/>
            </a:endParaRPr>
          </a:p>
          <a:p>
            <a:pPr marL="82296" indent="0">
              <a:buNone/>
            </a:pPr>
            <a:endParaRPr lang="ru-RU" sz="2400" b="1" dirty="0">
              <a:solidFill>
                <a:schemeClr val="accent5">
                  <a:lumMod val="75000"/>
                </a:schemeClr>
              </a:solidFill>
              <a:latin typeface="Times New Roman" pitchFamily="18" charset="0"/>
              <a:cs typeface="Times New Roman" pitchFamily="18" charset="0"/>
            </a:endParaRPr>
          </a:p>
          <a:p>
            <a:pPr marL="82296" indent="0">
              <a:buNone/>
            </a:pPr>
            <a:endParaRPr lang="ru-RU" sz="2400" b="1" dirty="0" smtClean="0">
              <a:solidFill>
                <a:schemeClr val="accent5">
                  <a:lumMod val="75000"/>
                </a:schemeClr>
              </a:solidFill>
              <a:latin typeface="Times New Roman" pitchFamily="18" charset="0"/>
              <a:cs typeface="Times New Roman" pitchFamily="18" charset="0"/>
            </a:endParaRPr>
          </a:p>
          <a:p>
            <a:pPr marL="82296" indent="0">
              <a:buNone/>
            </a:pPr>
            <a:endParaRPr lang="ru-RU" sz="2400" b="1" dirty="0">
              <a:solidFill>
                <a:schemeClr val="accent5">
                  <a:lumMod val="75000"/>
                </a:schemeClr>
              </a:solidFill>
              <a:latin typeface="Times New Roman" pitchFamily="18" charset="0"/>
              <a:cs typeface="Times New Roman" pitchFamily="18" charset="0"/>
            </a:endParaRPr>
          </a:p>
          <a:p>
            <a:pPr marL="82296" indent="0" algn="r">
              <a:buNone/>
            </a:pPr>
            <a:r>
              <a:rPr lang="ru-RU" sz="2400" b="1" dirty="0" smtClean="0">
                <a:solidFill>
                  <a:schemeClr val="accent5">
                    <a:lumMod val="75000"/>
                  </a:schemeClr>
                </a:solidFill>
                <a:latin typeface="Times New Roman" pitchFamily="18" charset="0"/>
                <a:cs typeface="Times New Roman" pitchFamily="18" charset="0"/>
              </a:rPr>
              <a:t>ГБОУ </a:t>
            </a:r>
            <a:r>
              <a:rPr lang="ru-RU" sz="2400" b="1" dirty="0">
                <a:solidFill>
                  <a:schemeClr val="accent5">
                    <a:lumMod val="75000"/>
                  </a:schemeClr>
                </a:solidFill>
                <a:latin typeface="Times New Roman" pitchFamily="18" charset="0"/>
                <a:cs typeface="Times New Roman" pitchFamily="18" charset="0"/>
              </a:rPr>
              <a:t>СОШ №2 г. </a:t>
            </a:r>
            <a:r>
              <a:rPr lang="ru-RU" sz="2400" b="1" dirty="0" smtClean="0">
                <a:solidFill>
                  <a:schemeClr val="accent5">
                    <a:lumMod val="75000"/>
                  </a:schemeClr>
                </a:solidFill>
                <a:latin typeface="Times New Roman" pitchFamily="18" charset="0"/>
                <a:cs typeface="Times New Roman" pitchFamily="18" charset="0"/>
              </a:rPr>
              <a:t>Нефтегорска  </a:t>
            </a:r>
            <a:r>
              <a:rPr lang="ru-RU" sz="2400" b="1" dirty="0">
                <a:solidFill>
                  <a:schemeClr val="accent5">
                    <a:lumMod val="75000"/>
                  </a:schemeClr>
                </a:solidFill>
                <a:latin typeface="Times New Roman" pitchFamily="18" charset="0"/>
                <a:cs typeface="Times New Roman" pitchFamily="18" charset="0"/>
              </a:rPr>
              <a:t>Алиева С. М., </a:t>
            </a:r>
            <a:endParaRPr lang="ru-RU" sz="2400" b="1" dirty="0" smtClean="0">
              <a:solidFill>
                <a:schemeClr val="accent5">
                  <a:lumMod val="75000"/>
                </a:schemeClr>
              </a:solidFill>
              <a:latin typeface="Times New Roman" pitchFamily="18" charset="0"/>
              <a:cs typeface="Times New Roman" pitchFamily="18" charset="0"/>
            </a:endParaRPr>
          </a:p>
          <a:p>
            <a:pPr marL="82296" indent="0" algn="r">
              <a:buNone/>
            </a:pPr>
            <a:r>
              <a:rPr lang="ru-RU" sz="2400" b="1" dirty="0">
                <a:solidFill>
                  <a:schemeClr val="accent5">
                    <a:lumMod val="75000"/>
                  </a:schemeClr>
                </a:solidFill>
                <a:latin typeface="Times New Roman" pitchFamily="18" charset="0"/>
                <a:cs typeface="Times New Roman" pitchFamily="18" charset="0"/>
              </a:rPr>
              <a:t> </a:t>
            </a:r>
            <a:r>
              <a:rPr lang="ru-RU" sz="2400" b="1" dirty="0" smtClean="0">
                <a:solidFill>
                  <a:schemeClr val="accent5">
                    <a:lumMod val="75000"/>
                  </a:schemeClr>
                </a:solidFill>
                <a:latin typeface="Times New Roman" pitchFamily="18" charset="0"/>
                <a:cs typeface="Times New Roman" pitchFamily="18" charset="0"/>
              </a:rPr>
              <a:t>                                                    Французова </a:t>
            </a:r>
            <a:r>
              <a:rPr lang="ru-RU" sz="2400" b="1" dirty="0">
                <a:solidFill>
                  <a:schemeClr val="accent5">
                    <a:lumMod val="75000"/>
                  </a:schemeClr>
                </a:solidFill>
                <a:latin typeface="Times New Roman" pitchFamily="18" charset="0"/>
                <a:cs typeface="Times New Roman" pitchFamily="18" charset="0"/>
              </a:rPr>
              <a:t>Е. А.</a:t>
            </a:r>
          </a:p>
          <a:p>
            <a:pPr marL="82296" indent="0">
              <a:buNone/>
            </a:pPr>
            <a:endParaRPr lang="ru-RU"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06638" y="1752599"/>
            <a:ext cx="4857650" cy="35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94122"/>
          </a:xfrm>
        </p:spPr>
        <p:txBody>
          <a:bodyPr>
            <a:normAutofit/>
          </a:bodyPr>
          <a:lstStyle/>
          <a:p>
            <a:pPr algn="ctr"/>
            <a:r>
              <a:rPr lang="ru-RU" sz="2800" dirty="0" smtClean="0">
                <a:solidFill>
                  <a:schemeClr val="accent5"/>
                </a:solidFill>
                <a:latin typeface="Times New Roman" panose="02020603050405020304" pitchFamily="18" charset="0"/>
                <a:cs typeface="Times New Roman" panose="02020603050405020304" pitchFamily="18" charset="0"/>
              </a:rPr>
              <a:t>Коммуникативная компетенция </a:t>
            </a:r>
            <a:endParaRPr lang="ru-RU" sz="2800" dirty="0">
              <a:solidFill>
                <a:schemeClr val="accent5"/>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Умение </a:t>
            </a:r>
            <a:r>
              <a:rPr lang="ru-RU" sz="2400" b="1" i="1" dirty="0" smtClean="0">
                <a:solidFill>
                  <a:schemeClr val="accent5"/>
                </a:solidFill>
                <a:latin typeface="Times New Roman" panose="02020603050405020304" pitchFamily="18" charset="0"/>
                <a:cs typeface="Times New Roman" panose="02020603050405020304" pitchFamily="18" charset="0"/>
              </a:rPr>
              <a:t> анализировать  и  оценивать </a:t>
            </a:r>
            <a:r>
              <a:rPr lang="ru-RU" sz="2400" b="1" i="1" dirty="0">
                <a:solidFill>
                  <a:schemeClr val="accent5"/>
                </a:solidFill>
                <a:latin typeface="Times New Roman" panose="02020603050405020304" pitchFamily="18" charset="0"/>
                <a:cs typeface="Times New Roman" panose="02020603050405020304" pitchFamily="18" charset="0"/>
              </a:rPr>
              <a:t>деятельность </a:t>
            </a:r>
            <a:r>
              <a:rPr lang="ru-RU" sz="2400" b="1" i="1" dirty="0" smtClean="0">
                <a:solidFill>
                  <a:schemeClr val="accent5"/>
                </a:solidFill>
                <a:latin typeface="Times New Roman" panose="02020603050405020304" pitchFamily="18" charset="0"/>
                <a:cs typeface="Times New Roman" panose="02020603050405020304" pitchFamily="18" charset="0"/>
              </a:rPr>
              <a:t> друзей</a:t>
            </a:r>
            <a:r>
              <a:rPr lang="ru-RU" sz="2400" b="1" i="1" dirty="0">
                <a:solidFill>
                  <a:schemeClr val="accent5"/>
                </a:solidFill>
                <a:latin typeface="Times New Roman" panose="02020603050405020304" pitchFamily="18" charset="0"/>
                <a:cs typeface="Times New Roman" panose="02020603050405020304" pitchFamily="18" charset="0"/>
              </a:rPr>
              <a:t>, одноклассников;</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умение </a:t>
            </a:r>
            <a:r>
              <a:rPr lang="ru-RU" sz="2400" b="1" i="1" dirty="0" smtClean="0">
                <a:solidFill>
                  <a:schemeClr val="accent5"/>
                </a:solidFill>
                <a:latin typeface="Times New Roman" panose="02020603050405020304" pitchFamily="18" charset="0"/>
                <a:cs typeface="Times New Roman" panose="02020603050405020304" pitchFamily="18" charset="0"/>
              </a:rPr>
              <a:t> давать  рекомендации  для </a:t>
            </a:r>
            <a:r>
              <a:rPr lang="ru-RU" sz="2400" b="1" i="1" dirty="0">
                <a:solidFill>
                  <a:schemeClr val="accent5"/>
                </a:solidFill>
                <a:latin typeface="Times New Roman" panose="02020603050405020304" pitchFamily="18" charset="0"/>
                <a:cs typeface="Times New Roman" panose="02020603050405020304" pitchFamily="18" charset="0"/>
              </a:rPr>
              <a:t>самостоятельных занятий физкультурой, опираясь </a:t>
            </a:r>
            <a:r>
              <a:rPr lang="ru-RU" sz="2400" b="1" i="1" dirty="0" smtClean="0">
                <a:solidFill>
                  <a:schemeClr val="accent5"/>
                </a:solidFill>
                <a:latin typeface="Times New Roman" panose="02020603050405020304" pitchFamily="18" charset="0"/>
                <a:cs typeface="Times New Roman" panose="02020603050405020304" pitchFamily="18" charset="0"/>
              </a:rPr>
              <a:t> на  современные  физкультурно-оздоровительные  технологии</a:t>
            </a:r>
            <a:endParaRPr lang="ru-RU" sz="2400" b="1" i="1" dirty="0">
              <a:solidFill>
                <a:schemeClr val="accent5"/>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233" b="4102"/>
          <a:stretch/>
        </p:blipFill>
        <p:spPr bwMode="auto">
          <a:xfrm>
            <a:off x="5340218" y="3501008"/>
            <a:ext cx="3594462" cy="3219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1335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78098"/>
          </a:xfrm>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Учебно-познавательная компетенция</a:t>
            </a:r>
          </a:p>
        </p:txBody>
      </p:sp>
      <p:sp>
        <p:nvSpPr>
          <p:cNvPr id="3" name="Объект 2"/>
          <p:cNvSpPr>
            <a:spLocks noGrp="1"/>
          </p:cNvSpPr>
          <p:nvPr>
            <p:ph idx="1"/>
          </p:nvPr>
        </p:nvSpPr>
        <p:spPr>
          <a:xfrm>
            <a:off x="1435608" y="1124744"/>
            <a:ext cx="7498080" cy="5123656"/>
          </a:xfrm>
        </p:spPr>
        <p:txBody>
          <a:bodyPr>
            <a:normAutofit/>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Приобретение знаний, необходимых для занятий физической культурой и спортом;</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знание основ личной и общественной гигиены; </a:t>
            </a:r>
            <a:endParaRPr lang="ru-RU" sz="2400" b="1" i="1" dirty="0" smtClean="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владение </a:t>
            </a:r>
            <a:r>
              <a:rPr lang="ru-RU" sz="2400" b="1" i="1" dirty="0">
                <a:solidFill>
                  <a:schemeClr val="accent5"/>
                </a:solidFill>
                <a:latin typeface="Times New Roman" panose="02020603050405020304" pitchFamily="18" charset="0"/>
                <a:cs typeface="Times New Roman" panose="02020603050405020304" pitchFamily="18" charset="0"/>
              </a:rPr>
              <a:t>знаниями о правилах регулирования физической нагрузки в условиях проведения утренней зарядки, регулярных занятий </a:t>
            </a:r>
            <a:r>
              <a:rPr lang="ru-RU" sz="2400" b="1" i="1" dirty="0" smtClean="0">
                <a:solidFill>
                  <a:schemeClr val="accent5"/>
                </a:solidFill>
                <a:latin typeface="Times New Roman" panose="02020603050405020304" pitchFamily="18" charset="0"/>
                <a:cs typeface="Times New Roman" panose="02020603050405020304" pitchFamily="18" charset="0"/>
              </a:rPr>
              <a:t>спортом.</a:t>
            </a:r>
          </a:p>
          <a:p>
            <a:pPr>
              <a:buFont typeface="Courier New" panose="02070309020205020404" pitchFamily="49" charset="0"/>
              <a:buChar char="o"/>
            </a:pPr>
            <a:endParaRPr lang="ru-RU" sz="2400" b="1" i="1" dirty="0">
              <a:solidFill>
                <a:schemeClr val="accent5"/>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4876" y="3571876"/>
            <a:ext cx="3792421" cy="2844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3491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50106"/>
          </a:xfrm>
        </p:spPr>
        <p:txBody>
          <a:bodyPr>
            <a:normAutofit/>
          </a:bodyPr>
          <a:lstStyle/>
          <a:p>
            <a:pPr algn="ctr"/>
            <a:r>
              <a:rPr lang="ru-RU" sz="2800" dirty="0" smtClean="0">
                <a:solidFill>
                  <a:schemeClr val="accent5"/>
                </a:solidFill>
                <a:latin typeface="Times New Roman" panose="02020603050405020304" pitchFamily="18" charset="0"/>
                <a:cs typeface="Times New Roman" panose="02020603050405020304" pitchFamily="18" charset="0"/>
              </a:rPr>
              <a:t>Информационная </a:t>
            </a:r>
            <a:r>
              <a:rPr lang="ru-RU" sz="2800" dirty="0">
                <a:solidFill>
                  <a:schemeClr val="accent5"/>
                </a:solidFill>
                <a:latin typeface="Times New Roman" panose="02020603050405020304" pitchFamily="18" charset="0"/>
                <a:cs typeface="Times New Roman" panose="02020603050405020304" pitchFamily="18" charset="0"/>
              </a:rPr>
              <a:t>компетенция</a:t>
            </a:r>
          </a:p>
        </p:txBody>
      </p:sp>
      <p:sp>
        <p:nvSpPr>
          <p:cNvPr id="3" name="Объект 2"/>
          <p:cNvSpPr>
            <a:spLocks noGrp="1"/>
          </p:cNvSpPr>
          <p:nvPr>
            <p:ph idx="1"/>
          </p:nvPr>
        </p:nvSpPr>
        <p:spPr/>
        <p:txBody>
          <a:bodyPr>
            <a:normAutofit/>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формирует умения самостоятельно искать, анализировать и отбирать необходимую информацию, </a:t>
            </a:r>
            <a:endParaRPr lang="ru-RU" sz="2400" b="1" i="1" dirty="0" smtClean="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организовывать</a:t>
            </a:r>
            <a:r>
              <a:rPr lang="ru-RU" sz="2400" b="1" i="1" dirty="0">
                <a:solidFill>
                  <a:schemeClr val="accent5"/>
                </a:solidFill>
                <a:latin typeface="Times New Roman" panose="02020603050405020304" pitchFamily="18" charset="0"/>
                <a:cs typeface="Times New Roman" panose="02020603050405020304" pitchFamily="18" charset="0"/>
              </a:rPr>
              <a:t>, преобразовывать, сохранять и передавать ее</a:t>
            </a:r>
            <a:r>
              <a:rPr lang="ru-RU" sz="2400" b="1" i="1" dirty="0" smtClean="0">
                <a:solidFill>
                  <a:schemeClr val="accent5"/>
                </a:solidFill>
                <a:latin typeface="Times New Roman" panose="02020603050405020304" pitchFamily="18" charset="0"/>
                <a:cs typeface="Times New Roman" panose="02020603050405020304" pitchFamily="18" charset="0"/>
              </a:rPr>
              <a:t>.</a:t>
            </a:r>
          </a:p>
          <a:p>
            <a:pPr marL="82296" indent="0">
              <a:buNone/>
            </a:pPr>
            <a:r>
              <a:rPr lang="ru-RU" sz="2400" dirty="0" smtClean="0">
                <a:solidFill>
                  <a:schemeClr val="accent5"/>
                </a:solidFill>
                <a:latin typeface="Times New Roman" panose="02020603050405020304" pitchFamily="18" charset="0"/>
                <a:cs typeface="Times New Roman" panose="02020603050405020304" pitchFamily="18" charset="0"/>
              </a:rPr>
              <a:t> </a:t>
            </a:r>
            <a:r>
              <a:rPr lang="ru-RU" sz="2400" dirty="0">
                <a:solidFill>
                  <a:schemeClr val="accent5"/>
                </a:solidFill>
                <a:latin typeface="Times New Roman" panose="02020603050405020304" pitchFamily="18" charset="0"/>
                <a:cs typeface="Times New Roman" panose="02020603050405020304" pitchFamily="18" charset="0"/>
              </a:rPr>
              <a:t>Эта компетенция обеспечивает навыки деятельности ученика с информацией, содержащейся в учебных предметах и образовательных областях, а также в окружающем мире.</a:t>
            </a:r>
          </a:p>
        </p:txBody>
      </p:sp>
    </p:spTree>
    <p:extLst>
      <p:ext uri="{BB962C8B-B14F-4D97-AF65-F5344CB8AC3E}">
        <p14:creationId xmlns:p14="http://schemas.microsoft.com/office/powerpoint/2010/main" xmlns="" val="2146850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Как развивать функциональную грамотность на уроках физической культуры? </a:t>
            </a:r>
          </a:p>
        </p:txBody>
      </p:sp>
      <p:sp>
        <p:nvSpPr>
          <p:cNvPr id="3" name="Объект 2"/>
          <p:cNvSpPr>
            <a:spLocks noGrp="1"/>
          </p:cNvSpPr>
          <p:nvPr>
            <p:ph idx="1"/>
          </p:nvPr>
        </p:nvSpPr>
        <p:spPr>
          <a:xfrm>
            <a:off x="1435608" y="1916832"/>
            <a:ext cx="7498080" cy="4331568"/>
          </a:xfrm>
        </p:spPr>
        <p:txBody>
          <a:bodyPr>
            <a:normAutofit/>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Обеспечить максимальную двигательную активность детей в процессе </a:t>
            </a:r>
            <a:r>
              <a:rPr lang="ru-RU" sz="2400" b="1" i="1" dirty="0" smtClean="0">
                <a:solidFill>
                  <a:schemeClr val="accent5"/>
                </a:solidFill>
                <a:latin typeface="Times New Roman" panose="02020603050405020304" pitchFamily="18" charset="0"/>
                <a:cs typeface="Times New Roman" panose="02020603050405020304" pitchFamily="18" charset="0"/>
              </a:rPr>
              <a:t>занятия.</a:t>
            </a:r>
            <a:endParaRPr lang="ru-RU" sz="2400" b="1" i="1"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2400" b="1" i="1" dirty="0" smtClean="0">
                <a:solidFill>
                  <a:schemeClr val="accent5"/>
                </a:solidFill>
                <a:latin typeface="Times New Roman" panose="02020603050405020304" pitchFamily="18" charset="0"/>
                <a:cs typeface="Times New Roman" panose="02020603050405020304" pitchFamily="18" charset="0"/>
              </a:rPr>
              <a:t>Давать теоретические сведения: </a:t>
            </a: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исторические </a:t>
            </a:r>
            <a:r>
              <a:rPr lang="ru-RU" sz="2400" b="1" i="1" dirty="0">
                <a:solidFill>
                  <a:schemeClr val="accent5"/>
                </a:solidFill>
                <a:latin typeface="Times New Roman" panose="02020603050405020304" pitchFamily="18" charset="0"/>
                <a:cs typeface="Times New Roman" panose="02020603050405020304" pitchFamily="18" charset="0"/>
              </a:rPr>
              <a:t>сведения о виде спорта,</a:t>
            </a: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п</a:t>
            </a:r>
            <a:r>
              <a:rPr lang="ru-RU" sz="2400" b="1" i="1" dirty="0" smtClean="0">
                <a:solidFill>
                  <a:schemeClr val="accent5"/>
                </a:solidFill>
                <a:latin typeface="Times New Roman" panose="02020603050405020304" pitchFamily="18" charset="0"/>
                <a:cs typeface="Times New Roman" panose="02020603050405020304" pitchFamily="18" charset="0"/>
              </a:rPr>
              <a:t>равила  соревнований</a:t>
            </a:r>
            <a:r>
              <a:rPr lang="ru-RU" sz="2400" b="1" i="1" dirty="0">
                <a:solidFill>
                  <a:schemeClr val="accent5"/>
                </a:solidFill>
                <a:latin typeface="Times New Roman" panose="02020603050405020304" pitchFamily="18" charset="0"/>
                <a:cs typeface="Times New Roman" panose="02020603050405020304" pitchFamily="18" charset="0"/>
              </a:rPr>
              <a:t>,</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техника выполнения упражнения,</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примеры возможных </a:t>
            </a:r>
            <a:r>
              <a:rPr lang="ru-RU" sz="2400" b="1" i="1" dirty="0" smtClean="0">
                <a:solidFill>
                  <a:schemeClr val="accent5"/>
                </a:solidFill>
                <a:latin typeface="Times New Roman" panose="02020603050405020304" pitchFamily="18" charset="0"/>
                <a:cs typeface="Times New Roman" panose="02020603050405020304" pitchFamily="18" charset="0"/>
              </a:rPr>
              <a:t>ошибок,  </a:t>
            </a:r>
            <a:r>
              <a:rPr lang="ru-RU" sz="2400" b="1" i="1" dirty="0">
                <a:solidFill>
                  <a:schemeClr val="accent5"/>
                </a:solidFill>
                <a:latin typeface="Times New Roman" panose="02020603050405020304" pitchFamily="18" charset="0"/>
                <a:cs typeface="Times New Roman" panose="02020603050405020304" pitchFamily="18" charset="0"/>
              </a:rPr>
              <a:t>как их избежать и т.д. </a:t>
            </a:r>
          </a:p>
        </p:txBody>
      </p:sp>
    </p:spTree>
    <p:extLst>
      <p:ext uri="{BB962C8B-B14F-4D97-AF65-F5344CB8AC3E}">
        <p14:creationId xmlns:p14="http://schemas.microsoft.com/office/powerpoint/2010/main" xmlns="" val="2385006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Формы и методы, способствующие развитию функциональной </a:t>
            </a:r>
            <a:r>
              <a:rPr lang="ru-RU" sz="2800" dirty="0" smtClean="0">
                <a:solidFill>
                  <a:schemeClr val="accent5"/>
                </a:solidFill>
                <a:latin typeface="Times New Roman" panose="02020603050405020304" pitchFamily="18" charset="0"/>
                <a:cs typeface="Times New Roman" panose="02020603050405020304" pitchFamily="18" charset="0"/>
              </a:rPr>
              <a:t>грамотности:</a:t>
            </a:r>
            <a:endParaRPr lang="ru-RU" sz="2800" dirty="0">
              <a:solidFill>
                <a:schemeClr val="accent5"/>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предложить выполнение домашнего задания в виде теста,</a:t>
            </a: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заполнение </a:t>
            </a:r>
            <a:r>
              <a:rPr lang="ru-RU" sz="2400" b="1" i="1" dirty="0">
                <a:solidFill>
                  <a:schemeClr val="accent5"/>
                </a:solidFill>
                <a:latin typeface="Times New Roman" panose="02020603050405020304" pitchFamily="18" charset="0"/>
                <a:cs typeface="Times New Roman" panose="02020603050405020304" pitchFamily="18" charset="0"/>
              </a:rPr>
              <a:t>таблицы,</a:t>
            </a: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подготовка </a:t>
            </a:r>
            <a:r>
              <a:rPr lang="ru-RU" sz="2400" b="1" i="1" dirty="0">
                <a:solidFill>
                  <a:schemeClr val="accent5"/>
                </a:solidFill>
                <a:latin typeface="Times New Roman" panose="02020603050405020304" pitchFamily="18" charset="0"/>
                <a:cs typeface="Times New Roman" panose="02020603050405020304" pitchFamily="18" charset="0"/>
              </a:rPr>
              <a:t>сообщения по теме</a:t>
            </a:r>
            <a:r>
              <a:rPr lang="ru-RU" sz="2400" b="1" i="1" dirty="0" smtClean="0">
                <a:solidFill>
                  <a:schemeClr val="accent5"/>
                </a:solidFill>
                <a:latin typeface="Times New Roman" panose="02020603050405020304" pitchFamily="18" charset="0"/>
                <a:cs typeface="Times New Roman" panose="02020603050405020304" pitchFamily="18" charset="0"/>
              </a:rPr>
              <a:t>, написание </a:t>
            </a:r>
            <a:r>
              <a:rPr lang="ru-RU" sz="2400" b="1" i="1" dirty="0" smtClean="0">
                <a:solidFill>
                  <a:schemeClr val="accent5"/>
                </a:solidFill>
                <a:latin typeface="Times New Roman" panose="02020603050405020304" pitchFamily="18" charset="0"/>
                <a:cs typeface="Times New Roman" panose="02020603050405020304" pitchFamily="18" charset="0"/>
              </a:rPr>
              <a:t>реферата.</a:t>
            </a:r>
            <a:endParaRPr lang="ru-RU" sz="2400" b="1" i="1"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2400" b="1" i="1" dirty="0" smtClean="0">
                <a:solidFill>
                  <a:schemeClr val="accent5"/>
                </a:solidFill>
                <a:latin typeface="Times New Roman" panose="02020603050405020304" pitchFamily="18" charset="0"/>
                <a:cs typeface="Times New Roman" panose="02020603050405020304" pitchFamily="18" charset="0"/>
              </a:rPr>
              <a:t>    Участие </a:t>
            </a:r>
            <a:r>
              <a:rPr lang="ru-RU" sz="2400" b="1" i="1" dirty="0">
                <a:solidFill>
                  <a:schemeClr val="accent5"/>
                </a:solidFill>
                <a:latin typeface="Times New Roman" panose="02020603050405020304" pitchFamily="18" charset="0"/>
                <a:cs typeface="Times New Roman" panose="02020603050405020304" pitchFamily="18" charset="0"/>
              </a:rPr>
              <a:t>с детьми в различных интернет конкурсах, </a:t>
            </a:r>
            <a:r>
              <a:rPr lang="ru-RU" sz="2400" b="1" i="1" dirty="0" smtClean="0">
                <a:solidFill>
                  <a:schemeClr val="accent5"/>
                </a:solidFill>
                <a:latin typeface="Times New Roman" panose="02020603050405020304" pitchFamily="18" charset="0"/>
                <a:cs typeface="Times New Roman" panose="02020603050405020304" pitchFamily="18" charset="0"/>
              </a:rPr>
              <a:t>олимпиадах,</a:t>
            </a:r>
            <a:endParaRPr lang="ru-RU" sz="2400" b="1" i="1" dirty="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карточки с вопросами,</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тесты.</a:t>
            </a:r>
          </a:p>
          <a:p>
            <a:pPr marL="82296" indent="0">
              <a:buNone/>
            </a:pPr>
            <a:r>
              <a:rPr lang="ru-RU" sz="2400" b="1" i="1" dirty="0">
                <a:solidFill>
                  <a:schemeClr val="accent5"/>
                </a:solidFill>
                <a:latin typeface="Times New Roman" panose="02020603050405020304" pitchFamily="18" charset="0"/>
                <a:cs typeface="Times New Roman" panose="02020603050405020304" pitchFamily="18" charset="0"/>
              </a:rPr>
              <a:t>Задания творческого характера: ребусы, кроссворды, загадки, головоломки,</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задания с выбором ответа, а так же открытые задания, где учащийся сам вписывает ответ и т.п.</a:t>
            </a:r>
          </a:p>
        </p:txBody>
      </p:sp>
    </p:spTree>
    <p:extLst>
      <p:ext uri="{BB962C8B-B14F-4D97-AF65-F5344CB8AC3E}">
        <p14:creationId xmlns:p14="http://schemas.microsoft.com/office/powerpoint/2010/main" xmlns="" val="3579698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50106"/>
          </a:xfrm>
        </p:spPr>
        <p:txBody>
          <a:bodyPr>
            <a:normAutofit fontScale="90000"/>
          </a:bodyPr>
          <a:lstStyle/>
          <a:p>
            <a:pPr algn="ct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Виды заданий на формирование функциональной грамотности на уроках физической культуры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endParaRPr lang="ru-RU" sz="2800" dirty="0">
              <a:solidFill>
                <a:schemeClr val="accent5"/>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35608" y="980728"/>
            <a:ext cx="7498080" cy="5267672"/>
          </a:xfrm>
        </p:spPr>
        <p:txBody>
          <a:bodyPr>
            <a:normAutofit fontScale="92500" lnSpcReduction="20000"/>
          </a:bodyPr>
          <a:lstStyle/>
          <a:p>
            <a:pPr marL="82296" indent="0" algn="just">
              <a:buNone/>
            </a:pPr>
            <a:r>
              <a:rPr lang="ru-RU" sz="2000" dirty="0">
                <a:solidFill>
                  <a:schemeClr val="accent5"/>
                </a:solidFill>
                <a:latin typeface="Times New Roman" panose="02020603050405020304" pitchFamily="18" charset="0"/>
                <a:cs typeface="Times New Roman" panose="02020603050405020304" pitchFamily="18" charset="0"/>
              </a:rPr>
              <a:t>Задания, направленные на развитие математической грамотности, предполагают использование умений формулировать ситуацию на языке математики, применять математические понятия, факты, процедуры, интерпретировать, использовать и оценивать результаты с опорой на математическое содержание.</a:t>
            </a:r>
          </a:p>
          <a:p>
            <a:pPr marL="82296" indent="0" algn="just">
              <a:buNone/>
            </a:pPr>
            <a:r>
              <a:rPr lang="ru-RU" sz="2000" dirty="0">
                <a:solidFill>
                  <a:schemeClr val="accent5"/>
                </a:solidFill>
                <a:latin typeface="Times New Roman" panose="02020603050405020304" pitchFamily="18" charset="0"/>
                <a:cs typeface="Times New Roman" panose="02020603050405020304" pitchFamily="18" charset="0"/>
              </a:rPr>
              <a:t>Для этого необходимо предлагать задания, содержание которых включает графические данные (рисунки, схемы, таблицы, графики), а также задачи, решение которых может быть выполнено графическим способом.</a:t>
            </a:r>
          </a:p>
          <a:p>
            <a:pPr marL="82296" indent="0">
              <a:buNone/>
            </a:pPr>
            <a:endParaRPr lang="ru-RU" sz="2000" b="1" i="1" dirty="0" smtClean="0">
              <a:solidFill>
                <a:schemeClr val="accent5"/>
              </a:solidFill>
              <a:latin typeface="Times New Roman" panose="02020603050405020304" pitchFamily="18" charset="0"/>
              <a:cs typeface="Times New Roman" panose="02020603050405020304" pitchFamily="18" charset="0"/>
            </a:endParaRPr>
          </a:p>
          <a:p>
            <a:pPr marL="82296" indent="0">
              <a:buNone/>
            </a:pPr>
            <a:r>
              <a:rPr lang="ru-RU" sz="2000" b="1" i="1" dirty="0" smtClean="0">
                <a:solidFill>
                  <a:schemeClr val="accent5"/>
                </a:solidFill>
                <a:latin typeface="Times New Roman" panose="02020603050405020304" pitchFamily="18" charset="0"/>
                <a:cs typeface="Times New Roman" panose="02020603050405020304" pitchFamily="18" charset="0"/>
              </a:rPr>
              <a:t>Пульс </a:t>
            </a:r>
            <a:r>
              <a:rPr lang="ru-RU" sz="2000" b="1" i="1" dirty="0">
                <a:solidFill>
                  <a:schemeClr val="accent5"/>
                </a:solidFill>
                <a:latin typeface="Times New Roman" panose="02020603050405020304" pitchFamily="18" charset="0"/>
                <a:cs typeface="Times New Roman" panose="02020603050405020304" pitchFamily="18" charset="0"/>
              </a:rPr>
              <a:t>подсчитывают обычно за 10-секундный интервал, используя секундомер. На какое число нужно умножить полученный показатель, чтобы получить значение ЧСС за 1 минуту?</a:t>
            </a:r>
          </a:p>
          <a:p>
            <a:pPr marL="82296" indent="0">
              <a:buNone/>
            </a:pPr>
            <a:r>
              <a:rPr lang="ru-RU" sz="2000" b="1" i="1" dirty="0">
                <a:solidFill>
                  <a:schemeClr val="accent5"/>
                </a:solidFill>
                <a:latin typeface="Times New Roman" panose="02020603050405020304" pitchFamily="18" charset="0"/>
                <a:cs typeface="Times New Roman" panose="02020603050405020304" pitchFamily="18" charset="0"/>
              </a:rPr>
              <a:t>А. на 10</a:t>
            </a:r>
          </a:p>
          <a:p>
            <a:pPr marL="82296" indent="0">
              <a:buNone/>
            </a:pPr>
            <a:r>
              <a:rPr lang="ru-RU" sz="2000" b="1" i="1" dirty="0">
                <a:solidFill>
                  <a:schemeClr val="accent5"/>
                </a:solidFill>
                <a:latin typeface="Times New Roman" panose="02020603050405020304" pitchFamily="18" charset="0"/>
                <a:cs typeface="Times New Roman" panose="02020603050405020304" pitchFamily="18" charset="0"/>
              </a:rPr>
              <a:t>В. на 15</a:t>
            </a:r>
          </a:p>
          <a:p>
            <a:pPr marL="82296" indent="0">
              <a:buNone/>
            </a:pPr>
            <a:r>
              <a:rPr lang="ru-RU" sz="2000" b="1" i="1" dirty="0">
                <a:solidFill>
                  <a:schemeClr val="accent5"/>
                </a:solidFill>
                <a:latin typeface="Times New Roman" panose="02020603050405020304" pitchFamily="18" charset="0"/>
                <a:cs typeface="Times New Roman" panose="02020603050405020304" pitchFamily="18" charset="0"/>
              </a:rPr>
              <a:t>С. на 6</a:t>
            </a:r>
          </a:p>
          <a:p>
            <a:pPr marL="82296" indent="0">
              <a:buNone/>
            </a:pPr>
            <a:r>
              <a:rPr lang="ru-RU" sz="2000" b="1" i="1" dirty="0">
                <a:solidFill>
                  <a:schemeClr val="accent5"/>
                </a:solidFill>
                <a:latin typeface="Times New Roman" panose="02020603050405020304" pitchFamily="18" charset="0"/>
                <a:cs typeface="Times New Roman" panose="02020603050405020304" pitchFamily="18" charset="0"/>
              </a:rPr>
              <a:t>D. на 9</a:t>
            </a:r>
          </a:p>
        </p:txBody>
      </p:sp>
    </p:spTree>
    <p:extLst>
      <p:ext uri="{BB962C8B-B14F-4D97-AF65-F5344CB8AC3E}">
        <p14:creationId xmlns:p14="http://schemas.microsoft.com/office/powerpoint/2010/main" xmlns="" val="4199862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1152128"/>
          </a:xfrm>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Читательская грамотность, </a:t>
            </a:r>
            <a:r>
              <a:rPr lang="ru-RU" sz="2800" dirty="0" smtClean="0">
                <a:solidFill>
                  <a:schemeClr val="accent5"/>
                </a:solidFill>
                <a:latin typeface="Times New Roman" panose="02020603050405020304" pitchFamily="18" charset="0"/>
                <a:cs typeface="Times New Roman" panose="02020603050405020304" pitchFamily="18" charset="0"/>
              </a:rPr>
              <a:t>формирование </a:t>
            </a:r>
            <a:r>
              <a:rPr lang="ru-RU" sz="2800" dirty="0">
                <a:solidFill>
                  <a:schemeClr val="accent5"/>
                </a:solidFill>
                <a:latin typeface="Times New Roman" panose="02020603050405020304" pitchFamily="18" charset="0"/>
                <a:cs typeface="Times New Roman" panose="02020603050405020304" pitchFamily="18" charset="0"/>
              </a:rPr>
              <a:t>смыслового чтения</a:t>
            </a:r>
          </a:p>
        </p:txBody>
      </p:sp>
      <p:sp>
        <p:nvSpPr>
          <p:cNvPr id="3" name="Объект 2"/>
          <p:cNvSpPr>
            <a:spLocks noGrp="1"/>
          </p:cNvSpPr>
          <p:nvPr>
            <p:ph idx="1"/>
          </p:nvPr>
        </p:nvSpPr>
        <p:spPr>
          <a:xfrm>
            <a:off x="1435608" y="1196752"/>
            <a:ext cx="7498080" cy="5256584"/>
          </a:xfrm>
        </p:spPr>
        <p:txBody>
          <a:bodyPr>
            <a:noAutofit/>
          </a:bodyPr>
          <a:lstStyle/>
          <a:p>
            <a:pPr marL="82296" indent="0">
              <a:buNone/>
            </a:pPr>
            <a:r>
              <a:rPr lang="ru-RU" sz="1800" b="1" i="1" dirty="0">
                <a:solidFill>
                  <a:schemeClr val="accent5"/>
                </a:solidFill>
                <a:latin typeface="Times New Roman" panose="02020603050405020304" pitchFamily="18" charset="0"/>
                <a:cs typeface="Times New Roman" panose="02020603050405020304" pitchFamily="18" charset="0"/>
              </a:rPr>
              <a:t>Например, тема «Кувырок вперед перекатом назад в стойку на лопатки». </a:t>
            </a:r>
          </a:p>
          <a:p>
            <a:pPr marL="82296" indent="0">
              <a:buNone/>
            </a:pPr>
            <a:r>
              <a:rPr lang="ru-RU" sz="1800" b="1" i="1" dirty="0" smtClean="0">
                <a:solidFill>
                  <a:schemeClr val="accent5"/>
                </a:solidFill>
                <a:latin typeface="Times New Roman" panose="02020603050405020304" pitchFamily="18" charset="0"/>
                <a:cs typeface="Times New Roman" panose="02020603050405020304" pitchFamily="18" charset="0"/>
              </a:rPr>
              <a:t>Даны отрывки, нужно восстановить текст с описанием техники:</a:t>
            </a:r>
            <a:endParaRPr lang="ru-RU" sz="1800" b="1" i="1"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b="1" i="1" dirty="0">
                <a:solidFill>
                  <a:schemeClr val="accent5"/>
                </a:solidFill>
                <a:latin typeface="Times New Roman" panose="02020603050405020304" pitchFamily="18" charset="0"/>
                <a:cs typeface="Times New Roman" panose="02020603050405020304" pitchFamily="18" charset="0"/>
              </a:rPr>
              <a:t>-</a:t>
            </a:r>
            <a:r>
              <a:rPr lang="ru-RU" sz="1800" dirty="0">
                <a:solidFill>
                  <a:schemeClr val="accent5"/>
                </a:solidFill>
                <a:latin typeface="Times New Roman" panose="02020603050405020304" pitchFamily="18" charset="0"/>
                <a:cs typeface="Times New Roman" panose="02020603050405020304" pitchFamily="18" charset="0"/>
              </a:rPr>
              <a:t>Переворачиваясь через </a:t>
            </a:r>
            <a:r>
              <a:rPr lang="ru-RU" sz="1800" dirty="0" smtClean="0">
                <a:solidFill>
                  <a:schemeClr val="accent5"/>
                </a:solidFill>
                <a:latin typeface="Times New Roman" panose="02020603050405020304" pitchFamily="18" charset="0"/>
                <a:cs typeface="Times New Roman" panose="02020603050405020304" pitchFamily="18" charset="0"/>
              </a:rPr>
              <a:t>голову,</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-Принять упор присев </a:t>
            </a:r>
            <a:r>
              <a:rPr lang="ru-RU" sz="1800" dirty="0" smtClean="0">
                <a:solidFill>
                  <a:schemeClr val="accent5"/>
                </a:solidFill>
                <a:latin typeface="Times New Roman" panose="02020603050405020304" pitchFamily="18" charset="0"/>
                <a:cs typeface="Times New Roman" panose="02020603050405020304" pitchFamily="18" charset="0"/>
              </a:rPr>
              <a:t>далее,</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-Из упора </a:t>
            </a:r>
            <a:r>
              <a:rPr lang="ru-RU" sz="1800" dirty="0" smtClean="0">
                <a:solidFill>
                  <a:schemeClr val="accent5"/>
                </a:solidFill>
                <a:latin typeface="Times New Roman" panose="02020603050405020304" pitchFamily="18" charset="0"/>
                <a:cs typeface="Times New Roman" panose="02020603050405020304" pitchFamily="18" charset="0"/>
              </a:rPr>
              <a:t>присев,</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-Удерживать туловище в вертикальном </a:t>
            </a:r>
            <a:r>
              <a:rPr lang="ru-RU" sz="1800" dirty="0" smtClean="0">
                <a:solidFill>
                  <a:schemeClr val="accent5"/>
                </a:solidFill>
                <a:latin typeface="Times New Roman" panose="02020603050405020304" pitchFamily="18" charset="0"/>
                <a:cs typeface="Times New Roman" panose="02020603050405020304" pitchFamily="18" charset="0"/>
              </a:rPr>
              <a:t>положении,</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-Наклоняя голову вперед</a:t>
            </a:r>
            <a:r>
              <a:rPr lang="ru-RU" sz="1800" dirty="0" smtClean="0">
                <a:solidFill>
                  <a:schemeClr val="accent5"/>
                </a:solidFill>
                <a:latin typeface="Times New Roman" panose="02020603050405020304" pitchFamily="18" charset="0"/>
                <a:cs typeface="Times New Roman" panose="02020603050405020304" pitchFamily="18" charset="0"/>
              </a:rPr>
              <a:t>,</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-Поднять их </a:t>
            </a:r>
            <a:r>
              <a:rPr lang="ru-RU" sz="1800" dirty="0" smtClean="0">
                <a:solidFill>
                  <a:schemeClr val="accent5"/>
                </a:solidFill>
                <a:latin typeface="Times New Roman" panose="02020603050405020304" pitchFamily="18" charset="0"/>
                <a:cs typeface="Times New Roman" panose="02020603050405020304" pitchFamily="18" charset="0"/>
              </a:rPr>
              <a:t>вверх,</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-Сделать перекат на шею и лопатки взять </a:t>
            </a:r>
            <a:r>
              <a:rPr lang="ru-RU" sz="1800" dirty="0" smtClean="0">
                <a:solidFill>
                  <a:schemeClr val="accent5"/>
                </a:solidFill>
                <a:latin typeface="Times New Roman" panose="02020603050405020304" pitchFamily="18" charset="0"/>
                <a:cs typeface="Times New Roman" panose="02020603050405020304" pitchFamily="18" charset="0"/>
              </a:rPr>
              <a:t>группировку,</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-Перекат назад лежа на спине</a:t>
            </a:r>
            <a:r>
              <a:rPr lang="ru-RU" sz="1800" dirty="0" smtClean="0">
                <a:solidFill>
                  <a:schemeClr val="accent5"/>
                </a:solidFill>
                <a:latin typeface="Times New Roman" panose="02020603050405020304" pitchFamily="18" charset="0"/>
                <a:cs typeface="Times New Roman" panose="02020603050405020304" pitchFamily="18" charset="0"/>
              </a:rPr>
              <a:t>,</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a:t>
            </a:r>
            <a:r>
              <a:rPr lang="ru-RU" sz="1800" dirty="0" smtClean="0">
                <a:solidFill>
                  <a:schemeClr val="accent5"/>
                </a:solidFill>
                <a:latin typeface="Times New Roman" panose="02020603050405020304" pitchFamily="18" charset="0"/>
                <a:cs typeface="Times New Roman" panose="02020603050405020304" pitchFamily="18" charset="0"/>
              </a:rPr>
              <a:t>Руками </a:t>
            </a:r>
            <a:r>
              <a:rPr lang="ru-RU" sz="1800" dirty="0">
                <a:solidFill>
                  <a:schemeClr val="accent5"/>
                </a:solidFill>
                <a:latin typeface="Times New Roman" panose="02020603050405020304" pitchFamily="18" charset="0"/>
                <a:cs typeface="Times New Roman" panose="02020603050405020304" pitchFamily="18" charset="0"/>
              </a:rPr>
              <a:t>опереться в </a:t>
            </a:r>
            <a:r>
              <a:rPr lang="ru-RU" sz="1800" dirty="0" smtClean="0">
                <a:solidFill>
                  <a:schemeClr val="accent5"/>
                </a:solidFill>
                <a:latin typeface="Times New Roman" panose="02020603050405020304" pitchFamily="18" charset="0"/>
                <a:cs typeface="Times New Roman" panose="02020603050405020304" pitchFamily="18" charset="0"/>
              </a:rPr>
              <a:t>поясницу.</a:t>
            </a:r>
          </a:p>
          <a:p>
            <a:pPr marL="82296" indent="0" algn="just">
              <a:buNone/>
            </a:pPr>
            <a:r>
              <a:rPr lang="ru-RU" sz="1600" b="1" dirty="0">
                <a:solidFill>
                  <a:schemeClr val="accent5"/>
                </a:solidFill>
                <a:latin typeface="Times New Roman" panose="02020603050405020304" pitchFamily="18" charset="0"/>
                <a:cs typeface="Times New Roman" panose="02020603050405020304" pitchFamily="18" charset="0"/>
              </a:rPr>
              <a:t>Правильно:  </a:t>
            </a:r>
            <a:r>
              <a:rPr lang="ru-RU" sz="1600" dirty="0">
                <a:solidFill>
                  <a:schemeClr val="accent5"/>
                </a:solidFill>
                <a:latin typeface="Times New Roman" panose="02020603050405020304" pitchFamily="18" charset="0"/>
                <a:cs typeface="Times New Roman" panose="02020603050405020304" pitchFamily="18" charset="0"/>
              </a:rPr>
              <a:t>Из упора </a:t>
            </a:r>
            <a:r>
              <a:rPr lang="ru-RU" sz="1600" dirty="0" smtClean="0">
                <a:solidFill>
                  <a:schemeClr val="accent5"/>
                </a:solidFill>
                <a:latin typeface="Times New Roman" panose="02020603050405020304" pitchFamily="18" charset="0"/>
                <a:cs typeface="Times New Roman" panose="02020603050405020304" pitchFamily="18" charset="0"/>
              </a:rPr>
              <a:t>присев, наклоняя </a:t>
            </a:r>
            <a:r>
              <a:rPr lang="ru-RU" sz="1600" dirty="0">
                <a:solidFill>
                  <a:schemeClr val="accent5"/>
                </a:solidFill>
                <a:latin typeface="Times New Roman" panose="02020603050405020304" pitchFamily="18" charset="0"/>
                <a:cs typeface="Times New Roman" panose="02020603050405020304" pitchFamily="18" charset="0"/>
              </a:rPr>
              <a:t>голову вперед, переворачиваясь через голову, сделать перекат на шею и лопатки взять </a:t>
            </a:r>
            <a:r>
              <a:rPr lang="ru-RU" sz="1600" dirty="0" smtClean="0">
                <a:solidFill>
                  <a:schemeClr val="accent5"/>
                </a:solidFill>
                <a:latin typeface="Times New Roman" panose="02020603050405020304" pitchFamily="18" charset="0"/>
                <a:cs typeface="Times New Roman" panose="02020603050405020304" pitchFamily="18" charset="0"/>
              </a:rPr>
              <a:t>группировку, принять </a:t>
            </a:r>
            <a:r>
              <a:rPr lang="ru-RU" sz="1600" dirty="0">
                <a:solidFill>
                  <a:schemeClr val="accent5"/>
                </a:solidFill>
                <a:latin typeface="Times New Roman" panose="02020603050405020304" pitchFamily="18" charset="0"/>
                <a:cs typeface="Times New Roman" panose="02020603050405020304" pitchFamily="18" charset="0"/>
              </a:rPr>
              <a:t>упор присев </a:t>
            </a:r>
            <a:r>
              <a:rPr lang="ru-RU" sz="1600" dirty="0" smtClean="0">
                <a:solidFill>
                  <a:schemeClr val="accent5"/>
                </a:solidFill>
                <a:latin typeface="Times New Roman" panose="02020603050405020304" pitchFamily="18" charset="0"/>
                <a:cs typeface="Times New Roman" panose="02020603050405020304" pitchFamily="18" charset="0"/>
              </a:rPr>
              <a:t>далее, </a:t>
            </a:r>
            <a:r>
              <a:rPr lang="ru-RU" sz="1600" dirty="0">
                <a:solidFill>
                  <a:schemeClr val="accent5"/>
                </a:solidFill>
                <a:latin typeface="Times New Roman" panose="02020603050405020304" pitchFamily="18" charset="0"/>
                <a:cs typeface="Times New Roman" panose="02020603050405020304" pitchFamily="18" charset="0"/>
              </a:rPr>
              <a:t>перекат назад лежа на спине, выпрямляя ноги, поднять их вверх, руками опереться в поясницу, удерживать туловище в вертикальном положении.</a:t>
            </a:r>
          </a:p>
          <a:p>
            <a:pPr marL="82296" indent="0" algn="just">
              <a:buNone/>
            </a:pP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endParaRPr lang="ru-RU" sz="18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47439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b="1" i="1" dirty="0" smtClean="0">
                <a:solidFill>
                  <a:schemeClr val="accent5"/>
                </a:solidFill>
                <a:latin typeface="Times New Roman" panose="02020603050405020304" pitchFamily="18" charset="0"/>
                <a:cs typeface="Times New Roman" panose="02020603050405020304" pitchFamily="18" charset="0"/>
              </a:rPr>
              <a:t>Чтение </a:t>
            </a:r>
            <a:r>
              <a:rPr lang="ru-RU" sz="2400" b="1" i="1" dirty="0">
                <a:solidFill>
                  <a:schemeClr val="accent5"/>
                </a:solidFill>
                <a:latin typeface="Times New Roman" panose="02020603050405020304" pitchFamily="18" charset="0"/>
                <a:cs typeface="Times New Roman" panose="02020603050405020304" pitchFamily="18" charset="0"/>
              </a:rPr>
              <a:t>с пометками. </a:t>
            </a:r>
            <a:br>
              <a:rPr lang="ru-RU" sz="2400" b="1" i="1" dirty="0">
                <a:solidFill>
                  <a:schemeClr val="accent5"/>
                </a:solidFill>
                <a:latin typeface="Times New Roman" panose="02020603050405020304" pitchFamily="18" charset="0"/>
                <a:cs typeface="Times New Roman" panose="02020603050405020304" pitchFamily="18" charset="0"/>
              </a:rPr>
            </a:br>
            <a:r>
              <a:rPr lang="ru-RU" sz="2400" b="1" i="1" dirty="0">
                <a:solidFill>
                  <a:schemeClr val="accent5"/>
                </a:solidFill>
                <a:latin typeface="Times New Roman" panose="02020603050405020304" pitchFamily="18" charset="0"/>
                <a:cs typeface="Times New Roman" panose="02020603050405020304" pitchFamily="18" charset="0"/>
              </a:rPr>
              <a:t/>
            </a:r>
            <a:br>
              <a:rPr lang="ru-RU" sz="2400" b="1" i="1" dirty="0">
                <a:solidFill>
                  <a:schemeClr val="accent5"/>
                </a:solidFill>
                <a:latin typeface="Times New Roman" panose="02020603050405020304" pitchFamily="18" charset="0"/>
                <a:cs typeface="Times New Roman" panose="02020603050405020304" pitchFamily="18" charset="0"/>
              </a:rPr>
            </a:br>
            <a:r>
              <a:rPr lang="ru-RU" sz="2400" b="1" i="1" dirty="0">
                <a:solidFill>
                  <a:schemeClr val="accent5"/>
                </a:solidFill>
                <a:latin typeface="Times New Roman" panose="02020603050405020304" pitchFamily="18" charset="0"/>
                <a:cs typeface="Times New Roman" panose="02020603050405020304" pitchFamily="18" charset="0"/>
              </a:rPr>
              <a:t>  </a:t>
            </a:r>
            <a:r>
              <a:rPr lang="ru-RU" sz="2400" dirty="0">
                <a:solidFill>
                  <a:schemeClr val="accent5"/>
                </a:solidFill>
                <a:latin typeface="Times New Roman" panose="02020603050405020304" pitchFamily="18" charset="0"/>
                <a:cs typeface="Times New Roman" panose="02020603050405020304" pitchFamily="18" charset="0"/>
              </a:rPr>
              <a:t>Предлагают учащимся прочесть текст, делая пометки для того, чтобы подготовить выступление на 1-2 минуты для одноклассников. Темы текстов могут быть самыми разнообразными.</a:t>
            </a:r>
            <a:br>
              <a:rPr lang="ru-RU" sz="2400" dirty="0">
                <a:solidFill>
                  <a:schemeClr val="accent5"/>
                </a:solidFill>
                <a:latin typeface="Times New Roman" panose="02020603050405020304" pitchFamily="18" charset="0"/>
                <a:cs typeface="Times New Roman" panose="02020603050405020304" pitchFamily="18" charset="0"/>
              </a:rPr>
            </a:br>
            <a:r>
              <a:rPr lang="ru-RU" sz="2400" dirty="0" smtClean="0">
                <a:solidFill>
                  <a:schemeClr val="accent5"/>
                </a:solidFill>
                <a:latin typeface="Times New Roman" panose="02020603050405020304" pitchFamily="18" charset="0"/>
                <a:cs typeface="Times New Roman" panose="02020603050405020304" pitchFamily="18" charset="0"/>
              </a:rPr>
              <a:t>Например</a:t>
            </a:r>
            <a:r>
              <a:rPr lang="ru-RU" sz="2400" dirty="0">
                <a:solidFill>
                  <a:schemeClr val="accent5"/>
                </a:solidFill>
                <a:latin typeface="Times New Roman" panose="02020603050405020304" pitchFamily="18" charset="0"/>
                <a:cs typeface="Times New Roman" panose="02020603050405020304" pitchFamily="18" charset="0"/>
              </a:rPr>
              <a:t>, о технике безопасности, о ЗОЖ, каких-то интересных фактах и т.д.</a:t>
            </a:r>
            <a:br>
              <a:rPr lang="ru-RU" sz="2400" dirty="0">
                <a:solidFill>
                  <a:schemeClr val="accent5"/>
                </a:solidFill>
                <a:latin typeface="Times New Roman" panose="02020603050405020304" pitchFamily="18" charset="0"/>
                <a:cs typeface="Times New Roman" panose="02020603050405020304" pitchFamily="18" charset="0"/>
              </a:rPr>
            </a:br>
            <a:endParaRPr lang="ru-RU" sz="2400" dirty="0">
              <a:solidFill>
                <a:schemeClr val="accent5"/>
              </a:solidFill>
              <a:latin typeface="Times New Roman" panose="02020603050405020304" pitchFamily="18" charset="0"/>
              <a:cs typeface="Times New Roman" panose="02020603050405020304" pitchFamily="18" charset="0"/>
            </a:endParaRP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6594" y="3573015"/>
            <a:ext cx="4299701" cy="3040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6361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18058"/>
          </a:xfrm>
        </p:spPr>
        <p:txBody>
          <a:bodyPr>
            <a:normAutofit fontScale="90000"/>
          </a:bodyPr>
          <a:lstStyle/>
          <a:p>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        Задание с выбором </a:t>
            </a:r>
            <a:r>
              <a:rPr lang="ru-RU" sz="2800" dirty="0">
                <a:solidFill>
                  <a:schemeClr val="accent5"/>
                </a:solidFill>
                <a:latin typeface="Times New Roman" panose="02020603050405020304" pitchFamily="18" charset="0"/>
                <a:cs typeface="Times New Roman" panose="02020603050405020304" pitchFamily="18" charset="0"/>
              </a:rPr>
              <a:t>правильного ответа</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r>
              <a:rPr lang="ru-RU" sz="2200" dirty="0">
                <a:solidFill>
                  <a:schemeClr val="accent5"/>
                </a:solidFill>
                <a:latin typeface="Times New Roman" panose="02020603050405020304" pitchFamily="18" charset="0"/>
                <a:cs typeface="Times New Roman" panose="02020603050405020304" pitchFamily="18" charset="0"/>
              </a:rPr>
              <a:t>* Внимание! Во всех вопросах только один правильный ответ. </a:t>
            </a:r>
            <a:r>
              <a:rPr lang="ru-RU" sz="2200" dirty="0" smtClean="0">
                <a:solidFill>
                  <a:schemeClr val="accent5"/>
                </a:solidFill>
                <a:latin typeface="Times New Roman" panose="02020603050405020304" pitchFamily="18" charset="0"/>
                <a:cs typeface="Times New Roman" panose="02020603050405020304" pitchFamily="18" charset="0"/>
              </a:rPr>
              <a:t/>
            </a:r>
            <a:br>
              <a:rPr lang="ru-RU" sz="2200"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1</a:t>
            </a:r>
            <a:r>
              <a:rPr lang="ru-RU" sz="2200" dirty="0">
                <a:solidFill>
                  <a:schemeClr val="accent5"/>
                </a:solidFill>
                <a:latin typeface="Times New Roman" panose="02020603050405020304" pitchFamily="18" charset="0"/>
                <a:cs typeface="Times New Roman" panose="02020603050405020304" pitchFamily="18" charset="0"/>
              </a:rPr>
              <a:t>. </a:t>
            </a:r>
            <a:r>
              <a:rPr lang="ru-RU" sz="2200" b="1" i="1" dirty="0">
                <a:solidFill>
                  <a:schemeClr val="accent5"/>
                </a:solidFill>
                <a:latin typeface="Times New Roman" panose="02020603050405020304" pitchFamily="18" charset="0"/>
                <a:cs typeface="Times New Roman" panose="02020603050405020304" pitchFamily="18" charset="0"/>
              </a:rPr>
              <a:t>Закончите выражение: «Если хочешь быть здоров - …». </a:t>
            </a:r>
            <a:r>
              <a:rPr lang="ru-RU" sz="2200" b="1" i="1" dirty="0" smtClean="0">
                <a:solidFill>
                  <a:schemeClr val="accent5"/>
                </a:solidFill>
                <a:latin typeface="Times New Roman" panose="02020603050405020304" pitchFamily="18" charset="0"/>
                <a:cs typeface="Times New Roman" panose="02020603050405020304" pitchFamily="18" charset="0"/>
              </a:rPr>
              <a:t/>
            </a:r>
            <a:br>
              <a:rPr lang="ru-RU" sz="2200" b="1" i="1"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1</a:t>
            </a:r>
            <a:r>
              <a:rPr lang="ru-RU" sz="2200" dirty="0">
                <a:solidFill>
                  <a:schemeClr val="accent5"/>
                </a:solidFill>
                <a:latin typeface="Times New Roman" panose="02020603050405020304" pitchFamily="18" charset="0"/>
                <a:cs typeface="Times New Roman" panose="02020603050405020304" pitchFamily="18" charset="0"/>
              </a:rPr>
              <a:t>) Улыбайся </a:t>
            </a:r>
            <a:r>
              <a:rPr lang="ru-RU" sz="2200" dirty="0" smtClean="0">
                <a:solidFill>
                  <a:schemeClr val="accent5"/>
                </a:solidFill>
                <a:latin typeface="Times New Roman" panose="02020603050405020304" pitchFamily="18" charset="0"/>
                <a:cs typeface="Times New Roman" panose="02020603050405020304" pitchFamily="18" charset="0"/>
              </a:rPr>
              <a:t/>
            </a:r>
            <a:br>
              <a:rPr lang="ru-RU" sz="2200"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2</a:t>
            </a:r>
            <a:r>
              <a:rPr lang="ru-RU" sz="2200" dirty="0">
                <a:solidFill>
                  <a:schemeClr val="accent5"/>
                </a:solidFill>
                <a:latin typeface="Times New Roman" panose="02020603050405020304" pitchFamily="18" charset="0"/>
                <a:cs typeface="Times New Roman" panose="02020603050405020304" pitchFamily="18" charset="0"/>
              </a:rPr>
              <a:t>) Закаляйся </a:t>
            </a:r>
            <a:r>
              <a:rPr lang="ru-RU" sz="2200" dirty="0" smtClean="0">
                <a:solidFill>
                  <a:schemeClr val="accent5"/>
                </a:solidFill>
                <a:latin typeface="Times New Roman" panose="02020603050405020304" pitchFamily="18" charset="0"/>
                <a:cs typeface="Times New Roman" panose="02020603050405020304" pitchFamily="18" charset="0"/>
              </a:rPr>
              <a:t/>
            </a:r>
            <a:br>
              <a:rPr lang="ru-RU" sz="2200"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3</a:t>
            </a:r>
            <a:r>
              <a:rPr lang="ru-RU" sz="2200" dirty="0">
                <a:solidFill>
                  <a:schemeClr val="accent5"/>
                </a:solidFill>
                <a:latin typeface="Times New Roman" panose="02020603050405020304" pitchFamily="18" charset="0"/>
                <a:cs typeface="Times New Roman" panose="02020603050405020304" pitchFamily="18" charset="0"/>
              </a:rPr>
              <a:t>) Вдохновляйся </a:t>
            </a:r>
            <a:r>
              <a:rPr lang="ru-RU" sz="2200" dirty="0" smtClean="0">
                <a:solidFill>
                  <a:schemeClr val="accent5"/>
                </a:solidFill>
                <a:latin typeface="Times New Roman" panose="02020603050405020304" pitchFamily="18" charset="0"/>
                <a:cs typeface="Times New Roman" panose="02020603050405020304" pitchFamily="18" charset="0"/>
              </a:rPr>
              <a:t/>
            </a:r>
            <a:br>
              <a:rPr lang="ru-RU" sz="2200"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4</a:t>
            </a:r>
            <a:r>
              <a:rPr lang="ru-RU" sz="2200" dirty="0">
                <a:solidFill>
                  <a:schemeClr val="accent5"/>
                </a:solidFill>
                <a:latin typeface="Times New Roman" panose="02020603050405020304" pitchFamily="18" charset="0"/>
                <a:cs typeface="Times New Roman" panose="02020603050405020304" pitchFamily="18" charset="0"/>
              </a:rPr>
              <a:t>) Просыпайся </a:t>
            </a:r>
            <a:r>
              <a:rPr lang="ru-RU" sz="2200" dirty="0" smtClean="0">
                <a:solidFill>
                  <a:schemeClr val="accent5"/>
                </a:solidFill>
                <a:latin typeface="Times New Roman" panose="02020603050405020304" pitchFamily="18" charset="0"/>
                <a:cs typeface="Times New Roman" panose="02020603050405020304" pitchFamily="18" charset="0"/>
              </a:rPr>
              <a:t/>
            </a:r>
            <a:br>
              <a:rPr lang="ru-RU" sz="2200"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2</a:t>
            </a:r>
            <a:r>
              <a:rPr lang="ru-RU" sz="2200" dirty="0">
                <a:solidFill>
                  <a:schemeClr val="accent5"/>
                </a:solidFill>
                <a:latin typeface="Times New Roman" panose="02020603050405020304" pitchFamily="18" charset="0"/>
                <a:cs typeface="Times New Roman" panose="02020603050405020304" pitchFamily="18" charset="0"/>
              </a:rPr>
              <a:t>. </a:t>
            </a:r>
            <a:r>
              <a:rPr lang="ru-RU" sz="2200" b="1" i="1" dirty="0" smtClean="0">
                <a:solidFill>
                  <a:schemeClr val="accent5"/>
                </a:solidFill>
                <a:latin typeface="Times New Roman" panose="02020603050405020304" pitchFamily="18" charset="0"/>
                <a:cs typeface="Times New Roman" panose="02020603050405020304" pitchFamily="18" charset="0"/>
              </a:rPr>
              <a:t>Спортивная </a:t>
            </a:r>
            <a:r>
              <a:rPr lang="ru-RU" sz="2200" b="1" i="1" dirty="0">
                <a:solidFill>
                  <a:schemeClr val="accent5"/>
                </a:solidFill>
                <a:latin typeface="Times New Roman" panose="02020603050405020304" pitchFamily="18" charset="0"/>
                <a:cs typeface="Times New Roman" panose="02020603050405020304" pitchFamily="18" charset="0"/>
              </a:rPr>
              <a:t>командная игра, в которой мяч забрасывают руками в корзину, называется …? </a:t>
            </a:r>
            <a:r>
              <a:rPr lang="ru-RU" sz="2200" b="1" i="1" dirty="0" smtClean="0">
                <a:solidFill>
                  <a:schemeClr val="accent5"/>
                </a:solidFill>
                <a:latin typeface="Times New Roman" panose="02020603050405020304" pitchFamily="18" charset="0"/>
                <a:cs typeface="Times New Roman" panose="02020603050405020304" pitchFamily="18" charset="0"/>
              </a:rPr>
              <a:t/>
            </a:r>
            <a:br>
              <a:rPr lang="ru-RU" sz="2200" b="1" i="1"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1</a:t>
            </a:r>
            <a:r>
              <a:rPr lang="ru-RU" sz="2200" dirty="0">
                <a:solidFill>
                  <a:schemeClr val="accent5"/>
                </a:solidFill>
                <a:latin typeface="Times New Roman" panose="02020603050405020304" pitchFamily="18" charset="0"/>
                <a:cs typeface="Times New Roman" panose="02020603050405020304" pitchFamily="18" charset="0"/>
              </a:rPr>
              <a:t>) Гандбол </a:t>
            </a:r>
            <a:r>
              <a:rPr lang="ru-RU" sz="2200" dirty="0" smtClean="0">
                <a:solidFill>
                  <a:schemeClr val="accent5"/>
                </a:solidFill>
                <a:latin typeface="Times New Roman" panose="02020603050405020304" pitchFamily="18" charset="0"/>
                <a:cs typeface="Times New Roman" panose="02020603050405020304" pitchFamily="18" charset="0"/>
              </a:rPr>
              <a:t>          2</a:t>
            </a:r>
            <a:r>
              <a:rPr lang="ru-RU" sz="2200" dirty="0">
                <a:solidFill>
                  <a:schemeClr val="accent5"/>
                </a:solidFill>
                <a:latin typeface="Times New Roman" panose="02020603050405020304" pitchFamily="18" charset="0"/>
                <a:cs typeface="Times New Roman" panose="02020603050405020304" pitchFamily="18" charset="0"/>
              </a:rPr>
              <a:t>) Регби </a:t>
            </a:r>
            <a:r>
              <a:rPr lang="ru-RU" sz="2200" dirty="0" smtClean="0">
                <a:solidFill>
                  <a:schemeClr val="accent5"/>
                </a:solidFill>
                <a:latin typeface="Times New Roman" panose="02020603050405020304" pitchFamily="18" charset="0"/>
                <a:cs typeface="Times New Roman" panose="02020603050405020304" pitchFamily="18" charset="0"/>
              </a:rPr>
              <a:t/>
            </a:r>
            <a:br>
              <a:rPr lang="ru-RU" sz="2200"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3</a:t>
            </a:r>
            <a:r>
              <a:rPr lang="ru-RU" sz="2200" dirty="0">
                <a:solidFill>
                  <a:schemeClr val="accent5"/>
                </a:solidFill>
                <a:latin typeface="Times New Roman" panose="02020603050405020304" pitchFamily="18" charset="0"/>
                <a:cs typeface="Times New Roman" panose="02020603050405020304" pitchFamily="18" charset="0"/>
              </a:rPr>
              <a:t>) Волейбол </a:t>
            </a:r>
            <a:r>
              <a:rPr lang="ru-RU" sz="2200" dirty="0" smtClean="0">
                <a:solidFill>
                  <a:schemeClr val="accent5"/>
                </a:solidFill>
                <a:latin typeface="Times New Roman" panose="02020603050405020304" pitchFamily="18" charset="0"/>
                <a:cs typeface="Times New Roman" panose="02020603050405020304" pitchFamily="18" charset="0"/>
              </a:rPr>
              <a:t>       4</a:t>
            </a:r>
            <a:r>
              <a:rPr lang="ru-RU" sz="2200" dirty="0">
                <a:solidFill>
                  <a:schemeClr val="accent5"/>
                </a:solidFill>
                <a:latin typeface="Times New Roman" panose="02020603050405020304" pitchFamily="18" charset="0"/>
                <a:cs typeface="Times New Roman" panose="02020603050405020304" pitchFamily="18" charset="0"/>
              </a:rPr>
              <a:t>) Баскетбол </a:t>
            </a:r>
            <a:r>
              <a:rPr lang="ru-RU" sz="2200" dirty="0" smtClean="0">
                <a:solidFill>
                  <a:schemeClr val="accent5"/>
                </a:solidFill>
                <a:latin typeface="Times New Roman" panose="02020603050405020304" pitchFamily="18" charset="0"/>
                <a:cs typeface="Times New Roman" panose="02020603050405020304" pitchFamily="18" charset="0"/>
              </a:rPr>
              <a:t/>
            </a:r>
            <a:br>
              <a:rPr lang="ru-RU" sz="2200" dirty="0" smtClean="0">
                <a:solidFill>
                  <a:schemeClr val="accent5"/>
                </a:solidFill>
                <a:latin typeface="Times New Roman" panose="02020603050405020304" pitchFamily="18" charset="0"/>
                <a:cs typeface="Times New Roman" panose="02020603050405020304" pitchFamily="18" charset="0"/>
              </a:rPr>
            </a:br>
            <a:r>
              <a:rPr lang="ru-RU" sz="2200" b="1" i="1" dirty="0" smtClean="0">
                <a:solidFill>
                  <a:schemeClr val="accent5"/>
                </a:solidFill>
                <a:latin typeface="Times New Roman" panose="02020603050405020304" pitchFamily="18" charset="0"/>
                <a:cs typeface="Times New Roman" panose="02020603050405020304" pitchFamily="18" charset="0"/>
              </a:rPr>
              <a:t>3. Каким </a:t>
            </a:r>
            <a:r>
              <a:rPr lang="ru-RU" sz="2200" b="1" i="1" dirty="0">
                <a:solidFill>
                  <a:schemeClr val="accent5"/>
                </a:solidFill>
                <a:latin typeface="Times New Roman" panose="02020603050405020304" pitchFamily="18" charset="0"/>
                <a:cs typeface="Times New Roman" panose="02020603050405020304" pitchFamily="18" charset="0"/>
              </a:rPr>
              <a:t>видом спорта занимается Алина </a:t>
            </a:r>
            <a:r>
              <a:rPr lang="ru-RU" sz="2200" b="1" i="1" dirty="0" err="1">
                <a:solidFill>
                  <a:schemeClr val="accent5"/>
                </a:solidFill>
                <a:latin typeface="Times New Roman" panose="02020603050405020304" pitchFamily="18" charset="0"/>
                <a:cs typeface="Times New Roman" panose="02020603050405020304" pitchFamily="18" charset="0"/>
              </a:rPr>
              <a:t>Загитова</a:t>
            </a:r>
            <a:r>
              <a:rPr lang="ru-RU" sz="2200" b="1" i="1" dirty="0">
                <a:solidFill>
                  <a:schemeClr val="accent5"/>
                </a:solidFill>
                <a:latin typeface="Times New Roman" panose="02020603050405020304" pitchFamily="18" charset="0"/>
                <a:cs typeface="Times New Roman" panose="02020603050405020304" pitchFamily="18" charset="0"/>
              </a:rPr>
              <a:t>? </a:t>
            </a:r>
            <a:r>
              <a:rPr lang="ru-RU" sz="2200" b="1" i="1" dirty="0" smtClean="0">
                <a:solidFill>
                  <a:schemeClr val="accent5"/>
                </a:solidFill>
                <a:latin typeface="Times New Roman" panose="02020603050405020304" pitchFamily="18" charset="0"/>
                <a:cs typeface="Times New Roman" panose="02020603050405020304" pitchFamily="18" charset="0"/>
              </a:rPr>
              <a:t/>
            </a:r>
            <a:br>
              <a:rPr lang="ru-RU" sz="2200" b="1" i="1"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1</a:t>
            </a:r>
            <a:r>
              <a:rPr lang="ru-RU" sz="2200" dirty="0">
                <a:solidFill>
                  <a:schemeClr val="accent5"/>
                </a:solidFill>
                <a:latin typeface="Times New Roman" panose="02020603050405020304" pitchFamily="18" charset="0"/>
                <a:cs typeface="Times New Roman" panose="02020603050405020304" pitchFamily="18" charset="0"/>
              </a:rPr>
              <a:t>) Художественная гимнастика </a:t>
            </a:r>
            <a:r>
              <a:rPr lang="ru-RU" sz="2200" dirty="0" smtClean="0">
                <a:solidFill>
                  <a:schemeClr val="accent5"/>
                </a:solidFill>
                <a:latin typeface="Times New Roman" panose="02020603050405020304" pitchFamily="18" charset="0"/>
                <a:cs typeface="Times New Roman" panose="02020603050405020304" pitchFamily="18" charset="0"/>
              </a:rPr>
              <a:t>   2</a:t>
            </a:r>
            <a:r>
              <a:rPr lang="ru-RU" sz="2200" dirty="0">
                <a:solidFill>
                  <a:schemeClr val="accent5"/>
                </a:solidFill>
                <a:latin typeface="Times New Roman" panose="02020603050405020304" pitchFamily="18" charset="0"/>
                <a:cs typeface="Times New Roman" panose="02020603050405020304" pitchFamily="18" charset="0"/>
              </a:rPr>
              <a:t>) Синхронное плавание </a:t>
            </a:r>
            <a:r>
              <a:rPr lang="ru-RU" sz="2200" dirty="0" smtClean="0">
                <a:solidFill>
                  <a:schemeClr val="accent5"/>
                </a:solidFill>
                <a:latin typeface="Times New Roman" panose="02020603050405020304" pitchFamily="18" charset="0"/>
                <a:cs typeface="Times New Roman" panose="02020603050405020304" pitchFamily="18" charset="0"/>
              </a:rPr>
              <a:t/>
            </a:r>
            <a:br>
              <a:rPr lang="ru-RU" sz="2200" dirty="0" smtClean="0">
                <a:solidFill>
                  <a:schemeClr val="accent5"/>
                </a:solidFill>
                <a:latin typeface="Times New Roman" panose="02020603050405020304" pitchFamily="18" charset="0"/>
                <a:cs typeface="Times New Roman" panose="02020603050405020304" pitchFamily="18" charset="0"/>
              </a:rPr>
            </a:br>
            <a:r>
              <a:rPr lang="ru-RU" sz="2200" dirty="0" smtClean="0">
                <a:solidFill>
                  <a:schemeClr val="accent5"/>
                </a:solidFill>
                <a:latin typeface="Times New Roman" panose="02020603050405020304" pitchFamily="18" charset="0"/>
                <a:cs typeface="Times New Roman" panose="02020603050405020304" pitchFamily="18" charset="0"/>
              </a:rPr>
              <a:t>3</a:t>
            </a:r>
            <a:r>
              <a:rPr lang="ru-RU" sz="2200" dirty="0">
                <a:solidFill>
                  <a:schemeClr val="accent5"/>
                </a:solidFill>
                <a:latin typeface="Times New Roman" panose="02020603050405020304" pitchFamily="18" charset="0"/>
                <a:cs typeface="Times New Roman" panose="02020603050405020304" pitchFamily="18" charset="0"/>
              </a:rPr>
              <a:t>) Фигурное катание </a:t>
            </a:r>
            <a:r>
              <a:rPr lang="ru-RU" sz="2200" dirty="0" smtClean="0">
                <a:solidFill>
                  <a:schemeClr val="accent5"/>
                </a:solidFill>
                <a:latin typeface="Times New Roman" panose="02020603050405020304" pitchFamily="18" charset="0"/>
                <a:cs typeface="Times New Roman" panose="02020603050405020304" pitchFamily="18" charset="0"/>
              </a:rPr>
              <a:t>                    4</a:t>
            </a:r>
            <a:r>
              <a:rPr lang="ru-RU" sz="2200" dirty="0">
                <a:solidFill>
                  <a:schemeClr val="accent5"/>
                </a:solidFill>
                <a:latin typeface="Times New Roman" panose="02020603050405020304" pitchFamily="18" charset="0"/>
                <a:cs typeface="Times New Roman" panose="02020603050405020304" pitchFamily="18" charset="0"/>
              </a:rPr>
              <a:t>) Лёгкая атлетика</a:t>
            </a:r>
          </a:p>
        </p:txBody>
      </p:sp>
      <p:sp>
        <p:nvSpPr>
          <p:cNvPr id="3" name="Объект 2"/>
          <p:cNvSpPr>
            <a:spLocks noGrp="1"/>
          </p:cNvSpPr>
          <p:nvPr>
            <p:ph idx="1"/>
          </p:nvPr>
        </p:nvSpPr>
        <p:spPr>
          <a:xfrm>
            <a:off x="1435608" y="5445224"/>
            <a:ext cx="7498080" cy="803176"/>
          </a:xfrm>
        </p:spPr>
        <p:txBody>
          <a:bodyPr/>
          <a:lstStyle/>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xmlns="" val="1840560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Задание на логическое мышление</a:t>
            </a:r>
          </a:p>
        </p:txBody>
      </p:sp>
      <p:sp>
        <p:nvSpPr>
          <p:cNvPr id="3" name="Объект 2"/>
          <p:cNvSpPr>
            <a:spLocks noGrp="1"/>
          </p:cNvSpPr>
          <p:nvPr>
            <p:ph idx="1"/>
          </p:nvPr>
        </p:nvSpPr>
        <p:spPr>
          <a:xfrm>
            <a:off x="1435608" y="908720"/>
            <a:ext cx="7498080" cy="5339680"/>
          </a:xfrm>
        </p:spPr>
        <p:txBody>
          <a:bodyPr>
            <a:normAutofit/>
          </a:bodyPr>
          <a:lstStyle/>
          <a:p>
            <a:pPr marL="82296" indent="0">
              <a:buNone/>
            </a:pPr>
            <a:r>
              <a:rPr lang="ru-RU" sz="2000" b="1" i="1" dirty="0" smtClean="0">
                <a:solidFill>
                  <a:schemeClr val="accent5"/>
                </a:solidFill>
                <a:latin typeface="Times New Roman" panose="02020603050405020304" pitchFamily="18" charset="0"/>
                <a:cs typeface="Times New Roman" panose="02020603050405020304" pitchFamily="18" charset="0"/>
              </a:rPr>
              <a:t>№1. В </a:t>
            </a:r>
            <a:r>
              <a:rPr lang="ru-RU" sz="2000" b="1" i="1" dirty="0">
                <a:solidFill>
                  <a:schemeClr val="accent5"/>
                </a:solidFill>
                <a:latin typeface="Times New Roman" panose="02020603050405020304" pitchFamily="18" charset="0"/>
                <a:cs typeface="Times New Roman" panose="02020603050405020304" pitchFamily="18" charset="0"/>
              </a:rPr>
              <a:t>любом беговом упражнении выделяют 4 фазы движения. Расставь их в необходимой последовательности, запиши в ответе без кавычек, пробелов и каких-либо знаков препинания. </a:t>
            </a:r>
            <a:endParaRPr lang="ru-RU" sz="2000" b="1" i="1" dirty="0" smtClean="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smtClean="0">
                <a:solidFill>
                  <a:schemeClr val="accent5"/>
                </a:solidFill>
                <a:latin typeface="Times New Roman" panose="02020603050405020304" pitchFamily="18" charset="0"/>
                <a:cs typeface="Times New Roman" panose="02020603050405020304" pitchFamily="18" charset="0"/>
              </a:rPr>
              <a:t>а</a:t>
            </a:r>
            <a:r>
              <a:rPr lang="ru-RU" sz="1800" dirty="0">
                <a:solidFill>
                  <a:schemeClr val="accent5"/>
                </a:solidFill>
                <a:latin typeface="Times New Roman" panose="02020603050405020304" pitchFamily="18" charset="0"/>
                <a:cs typeface="Times New Roman" panose="02020603050405020304" pitchFamily="18" charset="0"/>
              </a:rPr>
              <a:t>) бег по дистанции б) финиширование в) стартовый разгон </a:t>
            </a:r>
            <a:endParaRPr lang="ru-RU" sz="1800" dirty="0" smtClean="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smtClean="0">
                <a:solidFill>
                  <a:schemeClr val="accent5"/>
                </a:solidFill>
                <a:latin typeface="Times New Roman" panose="02020603050405020304" pitchFamily="18" charset="0"/>
                <a:cs typeface="Times New Roman" panose="02020603050405020304" pitchFamily="18" charset="0"/>
              </a:rPr>
              <a:t>г</a:t>
            </a:r>
            <a:r>
              <a:rPr lang="ru-RU" sz="1800" dirty="0">
                <a:solidFill>
                  <a:schemeClr val="accent5"/>
                </a:solidFill>
                <a:latin typeface="Times New Roman" panose="02020603050405020304" pitchFamily="18" charset="0"/>
                <a:cs typeface="Times New Roman" panose="02020603050405020304" pitchFamily="18" charset="0"/>
              </a:rPr>
              <a:t>) старт</a:t>
            </a: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Ответ: </a:t>
            </a:r>
            <a:r>
              <a:rPr lang="ru-RU" sz="1800" dirty="0" smtClean="0">
                <a:solidFill>
                  <a:schemeClr val="accent5"/>
                </a:solidFill>
                <a:latin typeface="Times New Roman" panose="02020603050405020304" pitchFamily="18" charset="0"/>
                <a:cs typeface="Times New Roman" panose="02020603050405020304" pitchFamily="18" charset="0"/>
              </a:rPr>
              <a:t>___________</a:t>
            </a:r>
          </a:p>
          <a:p>
            <a:pPr marL="82296" indent="0">
              <a:buNone/>
            </a:pPr>
            <a:r>
              <a:rPr lang="ru-RU" sz="2000" b="1" i="1" dirty="0" smtClean="0">
                <a:solidFill>
                  <a:schemeClr val="accent5"/>
                </a:solidFill>
                <a:latin typeface="Times New Roman" panose="02020603050405020304" pitchFamily="18" charset="0"/>
                <a:cs typeface="Times New Roman" panose="02020603050405020304" pitchFamily="18" charset="0"/>
              </a:rPr>
              <a:t>№2</a:t>
            </a:r>
            <a:r>
              <a:rPr lang="ru-RU" sz="2000" b="1" i="1" dirty="0">
                <a:solidFill>
                  <a:schemeClr val="accent5"/>
                </a:solidFill>
                <a:latin typeface="Times New Roman" panose="02020603050405020304" pitchFamily="18" charset="0"/>
                <a:cs typeface="Times New Roman" panose="02020603050405020304" pitchFamily="18" charset="0"/>
              </a:rPr>
              <a:t>. При легкой физической нагрузке пульс достигает 100-120 уд./мин, во время средней – 130-150 уд./мин, при высокой – 160-190 уд./мин. Какие физические нагрузки можно отнести к наиболее интенсивным?</a:t>
            </a:r>
          </a:p>
          <a:p>
            <a:pPr marL="82296" indent="0">
              <a:buNone/>
            </a:pPr>
            <a:r>
              <a:rPr lang="ru-RU" sz="1800" dirty="0" smtClean="0">
                <a:solidFill>
                  <a:schemeClr val="accent5"/>
                </a:solidFill>
                <a:latin typeface="Times New Roman" panose="02020603050405020304" pitchFamily="18" charset="0"/>
                <a:cs typeface="Times New Roman" panose="02020603050405020304" pitchFamily="18" charset="0"/>
              </a:rPr>
              <a:t>А</a:t>
            </a:r>
            <a:r>
              <a:rPr lang="ru-RU" sz="1800" dirty="0">
                <a:solidFill>
                  <a:schemeClr val="accent5"/>
                </a:solidFill>
                <a:latin typeface="Times New Roman" panose="02020603050405020304" pitchFamily="18" charset="0"/>
                <a:cs typeface="Times New Roman" panose="02020603050405020304" pitchFamily="18" charset="0"/>
              </a:rPr>
              <a:t>. </a:t>
            </a:r>
            <a:r>
              <a:rPr lang="ru-RU" sz="1800" dirty="0" smtClean="0">
                <a:solidFill>
                  <a:schemeClr val="accent5"/>
                </a:solidFill>
                <a:latin typeface="Times New Roman" panose="02020603050405020304" pitchFamily="18" charset="0"/>
                <a:cs typeface="Times New Roman" panose="02020603050405020304" pitchFamily="18" charset="0"/>
              </a:rPr>
              <a:t>Ходьба</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В. Прогулка на </a:t>
            </a:r>
            <a:r>
              <a:rPr lang="ru-RU" sz="1800" dirty="0" smtClean="0">
                <a:solidFill>
                  <a:schemeClr val="accent5"/>
                </a:solidFill>
                <a:latin typeface="Times New Roman" panose="02020603050405020304" pitchFamily="18" charset="0"/>
                <a:cs typeface="Times New Roman" panose="02020603050405020304" pitchFamily="18" charset="0"/>
              </a:rPr>
              <a:t>велосипеде</a:t>
            </a:r>
            <a:endParaRPr lang="ru-RU" sz="1800" dirty="0">
              <a:solidFill>
                <a:schemeClr val="accent5"/>
              </a:solidFill>
              <a:latin typeface="Times New Roman" panose="02020603050405020304" pitchFamily="18" charset="0"/>
              <a:cs typeface="Times New Roman" panose="02020603050405020304" pitchFamily="18" charset="0"/>
            </a:endParaRPr>
          </a:p>
          <a:p>
            <a:pPr marL="82296" indent="0">
              <a:buNone/>
            </a:pPr>
            <a:r>
              <a:rPr lang="ru-RU" sz="1800" dirty="0">
                <a:solidFill>
                  <a:schemeClr val="accent5"/>
                </a:solidFill>
                <a:latin typeface="Times New Roman" panose="02020603050405020304" pitchFamily="18" charset="0"/>
                <a:cs typeface="Times New Roman" panose="02020603050405020304" pitchFamily="18" charset="0"/>
              </a:rPr>
              <a:t>С. Бег по пересеченной </a:t>
            </a:r>
            <a:r>
              <a:rPr lang="ru-RU" sz="1800" dirty="0" smtClean="0">
                <a:solidFill>
                  <a:schemeClr val="accent5"/>
                </a:solidFill>
                <a:latin typeface="Times New Roman" panose="02020603050405020304" pitchFamily="18" charset="0"/>
                <a:cs typeface="Times New Roman" panose="02020603050405020304" pitchFamily="18" charset="0"/>
              </a:rPr>
              <a:t>местности</a:t>
            </a:r>
          </a:p>
          <a:p>
            <a:pPr marL="82296" indent="0">
              <a:buNone/>
            </a:pPr>
            <a:endParaRPr lang="ru-RU" sz="1800" dirty="0">
              <a:solidFill>
                <a:schemeClr val="accent5"/>
              </a:solidFill>
              <a:latin typeface="Times New Roman" panose="02020603050405020304" pitchFamily="18" charset="0"/>
              <a:cs typeface="Times New Roman" panose="02020603050405020304" pitchFamily="18" charset="0"/>
            </a:endParaRPr>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3933056"/>
            <a:ext cx="2016224" cy="2813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216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dirty="0" smtClean="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dirty="0" smtClean="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Появление </a:t>
            </a:r>
            <a: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нового понятия «функциональная грамотность»</a:t>
            </a:r>
            <a:b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solidFill>
                <a:schemeClr val="accent5"/>
              </a:solidFill>
            </a:endParaRPr>
          </a:p>
        </p:txBody>
      </p:sp>
      <p:sp>
        <p:nvSpPr>
          <p:cNvPr id="3" name="Объект 2"/>
          <p:cNvSpPr>
            <a:spLocks noGrp="1"/>
          </p:cNvSpPr>
          <p:nvPr>
            <p:ph idx="1"/>
          </p:nvPr>
        </p:nvSpPr>
        <p:spPr/>
        <p:txBody>
          <a:bodyPr/>
          <a:lstStyle/>
          <a:p>
            <a:pPr marL="0" lvl="0" indent="0" algn="ctr">
              <a:spcBef>
                <a:spcPts val="0"/>
              </a:spcBef>
              <a:buClrTx/>
              <a:buSzTx/>
              <a:buNone/>
            </a:pPr>
            <a:r>
              <a:rPr lang="ru-RU" sz="20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Функциональная грамотность вошла в состав государственных гарантий качества основного общего образования.</a:t>
            </a:r>
            <a:br>
              <a:rPr lang="ru-RU" sz="20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ФГОС третьего поколения определяет функциональную грамотность как способность решать учебные задачи и жизненные ситуации на основе сформированных предметных, </a:t>
            </a:r>
            <a:r>
              <a:rPr lang="ru-RU" sz="2000" dirty="0" err="1">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метапредметных</a:t>
            </a:r>
            <a:r>
              <a:rPr lang="ru-RU" sz="20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универсальных способов деятельности. Иными словами, ученики должны понимать, как изучаемые предметы помогают найти профессию и место в жизни. В идеале школьники перестанут постоянно спрашивать: «А зачем мне учить ваши синусы и косинусы?» </a:t>
            </a:r>
          </a:p>
        </p:txBody>
      </p:sp>
    </p:spTree>
    <p:extLst>
      <p:ext uri="{BB962C8B-B14F-4D97-AF65-F5344CB8AC3E}">
        <p14:creationId xmlns:p14="http://schemas.microsoft.com/office/powerpoint/2010/main" xmlns="" val="2916422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136904" cy="562074"/>
          </a:xfrm>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Дидактическая </a:t>
            </a:r>
            <a:r>
              <a:rPr lang="ru-RU" sz="2800" dirty="0" smtClean="0">
                <a:solidFill>
                  <a:schemeClr val="accent5"/>
                </a:solidFill>
                <a:latin typeface="Times New Roman" panose="02020603050405020304" pitchFamily="18" charset="0"/>
                <a:cs typeface="Times New Roman" panose="02020603050405020304" pitchFamily="18" charset="0"/>
              </a:rPr>
              <a:t>карточка на соотнесение </a:t>
            </a:r>
            <a:endParaRPr lang="ru-RU" sz="2800" dirty="0">
              <a:solidFill>
                <a:schemeClr val="accent5"/>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35608" y="908720"/>
            <a:ext cx="7498080" cy="5339680"/>
          </a:xfrm>
        </p:spPr>
        <p:txBody>
          <a:bodyPr>
            <a:normAutofit/>
          </a:bodyPr>
          <a:lstStyle/>
          <a:p>
            <a:pPr marL="82296" indent="0">
              <a:buNone/>
            </a:pPr>
            <a:r>
              <a:rPr lang="ru-RU" sz="2000" b="1" i="1" dirty="0">
                <a:solidFill>
                  <a:schemeClr val="accent5"/>
                </a:solidFill>
                <a:latin typeface="Times New Roman" panose="02020603050405020304" pitchFamily="18" charset="0"/>
                <a:cs typeface="Times New Roman" panose="02020603050405020304" pitchFamily="18" charset="0"/>
              </a:rPr>
              <a:t>Задание: внимательно посмотреть на рисунок, прочитать текст «Техника </a:t>
            </a:r>
            <a:r>
              <a:rPr lang="ru-RU" sz="2000" b="1" i="1" dirty="0" smtClean="0">
                <a:solidFill>
                  <a:schemeClr val="accent5"/>
                </a:solidFill>
                <a:latin typeface="Times New Roman" panose="02020603050405020304" pitchFamily="18" charset="0"/>
                <a:cs typeface="Times New Roman" panose="02020603050405020304" pitchFamily="18" charset="0"/>
              </a:rPr>
              <a:t>выполнения длинного кувырка вперёд» </a:t>
            </a:r>
            <a:r>
              <a:rPr lang="ru-RU" sz="2000" b="1" i="1" dirty="0">
                <a:solidFill>
                  <a:schemeClr val="accent5"/>
                </a:solidFill>
                <a:latin typeface="Times New Roman" panose="02020603050405020304" pitchFamily="18" charset="0"/>
                <a:cs typeface="Times New Roman" panose="02020603050405020304" pitchFamily="18" charset="0"/>
              </a:rPr>
              <a:t>выделить в тексте подчеркиванием действие, выполняемое под цифрой 2. </a:t>
            </a:r>
            <a:endParaRPr lang="ru-RU" sz="2000" b="1" i="1" dirty="0" smtClean="0">
              <a:solidFill>
                <a:schemeClr val="accent5"/>
              </a:solidFill>
              <a:latin typeface="Times New Roman" panose="02020603050405020304" pitchFamily="18" charset="0"/>
              <a:cs typeface="Times New Roman" panose="02020603050405020304" pitchFamily="18" charset="0"/>
            </a:endParaRPr>
          </a:p>
          <a:p>
            <a:pPr marL="82296" indent="0" algn="ctr">
              <a:buNone/>
            </a:pPr>
            <a:r>
              <a:rPr lang="ru-RU" sz="2000" dirty="0" smtClean="0">
                <a:solidFill>
                  <a:schemeClr val="accent5"/>
                </a:solidFill>
                <a:latin typeface="Times New Roman" panose="02020603050405020304" pitchFamily="18" charset="0"/>
                <a:cs typeface="Times New Roman" panose="02020603050405020304" pitchFamily="18" charset="0"/>
              </a:rPr>
              <a:t>Техника </a:t>
            </a:r>
            <a:r>
              <a:rPr lang="ru-RU" sz="2000" dirty="0" smtClean="0">
                <a:solidFill>
                  <a:schemeClr val="accent5"/>
                </a:solidFill>
                <a:latin typeface="Times New Roman" panose="02020603050405020304" pitchFamily="18" charset="0"/>
                <a:cs typeface="Times New Roman" panose="02020603050405020304" pitchFamily="18" charset="0"/>
              </a:rPr>
              <a:t>выполнения</a:t>
            </a:r>
            <a:r>
              <a:rPr lang="ru-RU" sz="2000" b="1" i="1" dirty="0" smtClean="0">
                <a:solidFill>
                  <a:schemeClr val="accent5"/>
                </a:solidFill>
                <a:latin typeface="Times New Roman" panose="02020603050405020304" pitchFamily="18" charset="0"/>
                <a:cs typeface="Times New Roman" panose="02020603050405020304" pitchFamily="18" charset="0"/>
              </a:rPr>
              <a:t> </a:t>
            </a:r>
            <a:r>
              <a:rPr lang="ru-RU" sz="2000" dirty="0" smtClean="0">
                <a:solidFill>
                  <a:schemeClr val="accent5"/>
                </a:solidFill>
                <a:latin typeface="Times New Roman" panose="02020603050405020304" pitchFamily="18" charset="0"/>
                <a:cs typeface="Times New Roman" panose="02020603050405020304" pitchFamily="18" charset="0"/>
              </a:rPr>
              <a:t>длинного кувырка вперёд</a:t>
            </a:r>
            <a:r>
              <a:rPr lang="ru-RU" sz="2000" dirty="0" smtClean="0">
                <a:solidFill>
                  <a:schemeClr val="accent5"/>
                </a:solidFill>
                <a:latin typeface="Times New Roman" panose="02020603050405020304" pitchFamily="18" charset="0"/>
                <a:cs typeface="Times New Roman" panose="02020603050405020304" pitchFamily="18" charset="0"/>
              </a:rPr>
              <a:t> </a:t>
            </a:r>
            <a:endParaRPr lang="ru-RU" sz="2000" dirty="0">
              <a:solidFill>
                <a:schemeClr val="accent5"/>
              </a:solidFill>
              <a:latin typeface="Times New Roman" panose="02020603050405020304" pitchFamily="18" charset="0"/>
              <a:cs typeface="Times New Roman" panose="02020603050405020304" pitchFamily="18" charset="0"/>
            </a:endParaRPr>
          </a:p>
          <a:p>
            <a:pPr marL="82296" indent="0" algn="just">
              <a:buNone/>
            </a:pPr>
            <a:r>
              <a:rPr lang="ru-RU" sz="1600" b="1" i="1" dirty="0">
                <a:solidFill>
                  <a:schemeClr val="accent5"/>
                </a:solidFill>
                <a:latin typeface="Times New Roman" panose="02020603050405020304" pitchFamily="18" charset="0"/>
                <a:cs typeface="Times New Roman" panose="02020603050405020304" pitchFamily="18" charset="0"/>
              </a:rPr>
              <a:t>Упражнение выполняется из исходного положения «старт пловца».  Руки ставятся значительно дальше от ног, чем при обычном кувырке. Выполняется более сильный толчок ногами, выпрямляя ноги, перенести массу тела на руки. Сгибая руки и наклоняя голову вперед (подбородок прижимаем к груди), оттолкнуться ногами и, переворачиваясь через голову, сделать перекат на шею и лопатки. Опираясь лопатками о пол, резко согнуть ноги и взять группировку. Заканчивая кувырок, принять упор присев, встать.</a:t>
            </a:r>
          </a:p>
          <a:p>
            <a:pPr marL="82296" indent="0">
              <a:buNone/>
            </a:pPr>
            <a:endParaRPr lang="ru-RU" sz="2000" b="1" i="1" dirty="0" smtClean="0">
              <a:solidFill>
                <a:schemeClr val="accent5"/>
              </a:solidFill>
              <a:latin typeface="Times New Roman" panose="02020603050405020304" pitchFamily="18" charset="0"/>
              <a:cs typeface="Times New Roman" panose="02020603050405020304" pitchFamily="18" charset="0"/>
            </a:endParaRPr>
          </a:p>
          <a:p>
            <a:pPr marL="82296" indent="0" algn="ctr">
              <a:buNone/>
            </a:pPr>
            <a:r>
              <a:rPr lang="ru-RU" sz="1600" dirty="0" smtClean="0">
                <a:solidFill>
                  <a:schemeClr val="accent5"/>
                </a:solidFill>
                <a:latin typeface="Times New Roman" panose="02020603050405020304" pitchFamily="18" charset="0"/>
                <a:cs typeface="Times New Roman" panose="02020603050405020304" pitchFamily="18" charset="0"/>
              </a:rPr>
              <a:t>Длинный кувырок вперёд</a:t>
            </a:r>
            <a:endParaRPr lang="ru-RU" sz="1600" dirty="0">
              <a:solidFill>
                <a:schemeClr val="accent5"/>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4481" b="7928"/>
          <a:stretch/>
        </p:blipFill>
        <p:spPr bwMode="auto">
          <a:xfrm>
            <a:off x="2123728" y="4725144"/>
            <a:ext cx="5949950" cy="1564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3564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78098"/>
          </a:xfrm>
        </p:spPr>
        <p:txBody>
          <a:bodyPr>
            <a:normAutofit fontScale="90000"/>
          </a:bodyPr>
          <a:lstStyle/>
          <a:p>
            <a:pPr algn="ct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Дидактическая </a:t>
            </a:r>
            <a:r>
              <a:rPr lang="ru-RU" sz="2800" dirty="0">
                <a:solidFill>
                  <a:schemeClr val="accent5"/>
                </a:solidFill>
                <a:latin typeface="Times New Roman" panose="02020603050405020304" pitchFamily="18" charset="0"/>
                <a:cs typeface="Times New Roman" panose="02020603050405020304" pitchFamily="18" charset="0"/>
              </a:rPr>
              <a:t>карточка  «Пропущенное слово», </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работа с деформированным текстом.</a:t>
            </a:r>
            <a:br>
              <a:rPr lang="ru-RU" sz="2800" dirty="0">
                <a:solidFill>
                  <a:schemeClr val="accent5"/>
                </a:solidFill>
                <a:latin typeface="Times New Roman" panose="02020603050405020304" pitchFamily="18" charset="0"/>
                <a:cs typeface="Times New Roman" panose="02020603050405020304" pitchFamily="18" charset="0"/>
              </a:rPr>
            </a:br>
            <a:r>
              <a:rPr lang="ru-RU" sz="2800" dirty="0">
                <a:solidFill>
                  <a:schemeClr val="accent5"/>
                </a:solidFill>
                <a:latin typeface="Times New Roman" panose="02020603050405020304" pitchFamily="18" charset="0"/>
                <a:cs typeface="Times New Roman" panose="02020603050405020304" pitchFamily="18" charset="0"/>
              </a:rPr>
              <a:t/>
            </a:r>
            <a:br>
              <a:rPr lang="ru-RU" sz="2800" dirty="0">
                <a:solidFill>
                  <a:schemeClr val="accent5"/>
                </a:solidFill>
                <a:latin typeface="Times New Roman" panose="02020603050405020304" pitchFamily="18" charset="0"/>
                <a:cs typeface="Times New Roman" panose="02020603050405020304" pitchFamily="18" charset="0"/>
              </a:rPr>
            </a:br>
            <a:endParaRPr lang="ru-RU" sz="2800" dirty="0">
              <a:solidFill>
                <a:schemeClr val="accent5"/>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35608" y="1196752"/>
            <a:ext cx="7498080" cy="5051648"/>
          </a:xfrm>
        </p:spPr>
        <p:txBody>
          <a:bodyPr>
            <a:normAutofit/>
          </a:bodyPr>
          <a:lstStyle/>
          <a:p>
            <a:pPr marL="82296" indent="0">
              <a:buNone/>
            </a:pPr>
            <a:r>
              <a:rPr lang="ru-RU" sz="1800" b="1" i="1" dirty="0">
                <a:solidFill>
                  <a:schemeClr val="accent5"/>
                </a:solidFill>
                <a:latin typeface="Times New Roman" panose="02020603050405020304" pitchFamily="18" charset="0"/>
                <a:cs typeface="Times New Roman" panose="02020603050405020304" pitchFamily="18" charset="0"/>
              </a:rPr>
              <a:t>Задание: прочитать текст и дописать недостающие слова, после чего выполнить двигательное действие.</a:t>
            </a:r>
          </a:p>
          <a:p>
            <a:pPr marL="82296" indent="0" algn="ctr">
              <a:buNone/>
            </a:pPr>
            <a:r>
              <a:rPr lang="ru-RU" sz="1800" b="1" dirty="0" smtClean="0">
                <a:solidFill>
                  <a:schemeClr val="accent5"/>
                </a:solidFill>
                <a:latin typeface="Times New Roman" panose="02020603050405020304" pitchFamily="18" charset="0"/>
                <a:cs typeface="Times New Roman" panose="02020603050405020304" pitchFamily="18" charset="0"/>
              </a:rPr>
              <a:t>Кувырок </a:t>
            </a:r>
            <a:r>
              <a:rPr lang="ru-RU" sz="1800" b="1" dirty="0">
                <a:solidFill>
                  <a:schemeClr val="accent5"/>
                </a:solidFill>
                <a:latin typeface="Times New Roman" panose="02020603050405020304" pitchFamily="18" charset="0"/>
                <a:cs typeface="Times New Roman" panose="02020603050405020304" pitchFamily="18" charset="0"/>
              </a:rPr>
              <a:t>назад в упор, стоя ноги врозь</a:t>
            </a:r>
          </a:p>
          <a:p>
            <a:pPr marL="82296" indent="0" algn="just">
              <a:buNone/>
            </a:pPr>
            <a:r>
              <a:rPr lang="ru-RU" sz="1800" i="1" dirty="0">
                <a:solidFill>
                  <a:schemeClr val="accent5"/>
                </a:solidFill>
                <a:latin typeface="Times New Roman" panose="02020603050405020304" pitchFamily="18" charset="0"/>
                <a:cs typeface="Times New Roman" panose="02020603050405020304" pitchFamily="18" charset="0"/>
              </a:rPr>
              <a:t>Из упора _________, </a:t>
            </a:r>
            <a:r>
              <a:rPr lang="ru-RU" sz="1800" i="1" dirty="0" smtClean="0">
                <a:solidFill>
                  <a:schemeClr val="accent5"/>
                </a:solidFill>
                <a:latin typeface="Times New Roman" panose="02020603050405020304" pitchFamily="18" charset="0"/>
                <a:cs typeface="Times New Roman" panose="02020603050405020304" pitchFamily="18" charset="0"/>
              </a:rPr>
              <a:t> руки </a:t>
            </a:r>
            <a:r>
              <a:rPr lang="ru-RU" sz="1800" i="1" dirty="0">
                <a:solidFill>
                  <a:schemeClr val="accent5"/>
                </a:solidFill>
                <a:latin typeface="Times New Roman" panose="02020603050405020304" pitchFamily="18" charset="0"/>
                <a:cs typeface="Times New Roman" panose="02020603050405020304" pitchFamily="18" charset="0"/>
              </a:rPr>
              <a:t>несколько впереди — тяжесть тела перенести на руки; затем, отталкиваясь руками, быстро перекатиться назад, увеличив вращающий момент за счет плотной ________; в момент касания опоры лопатками поставить кисти за плечами и, опираясь на них, перевернуться через голову, разгибая ног - перейти в упор, стоя ______  _______ . </a:t>
            </a:r>
            <a:endParaRPr lang="ru-RU" sz="1800" i="1" dirty="0" smtClean="0">
              <a:solidFill>
                <a:schemeClr val="accent5"/>
              </a:solidFill>
              <a:latin typeface="Times New Roman" panose="02020603050405020304" pitchFamily="18" charset="0"/>
              <a:cs typeface="Times New Roman" panose="02020603050405020304" pitchFamily="18" charset="0"/>
            </a:endParaRPr>
          </a:p>
          <a:p>
            <a:pPr marL="82296" indent="0" algn="just">
              <a:buNone/>
            </a:pPr>
            <a:endParaRPr lang="ru-RU" sz="1800" i="1" dirty="0">
              <a:solidFill>
                <a:schemeClr val="accent5"/>
              </a:solidFill>
              <a:latin typeface="Times New Roman" panose="02020603050405020304" pitchFamily="18" charset="0"/>
              <a:cs typeface="Times New Roman" panose="02020603050405020304" pitchFamily="18" charset="0"/>
            </a:endParaRPr>
          </a:p>
          <a:p>
            <a:pPr marL="82296" indent="0" algn="just">
              <a:buNone/>
            </a:pPr>
            <a:endParaRPr lang="ru-RU" sz="1800" b="1" i="1" dirty="0" smtClean="0">
              <a:solidFill>
                <a:schemeClr val="accent5"/>
              </a:solidFill>
              <a:latin typeface="Times New Roman" panose="02020603050405020304" pitchFamily="18" charset="0"/>
              <a:cs typeface="Times New Roman" panose="02020603050405020304" pitchFamily="18" charset="0"/>
            </a:endParaRPr>
          </a:p>
          <a:p>
            <a:pPr marL="82296" indent="0" algn="just">
              <a:buNone/>
            </a:pPr>
            <a:endParaRPr lang="ru-RU" sz="1800" b="1" i="1" dirty="0">
              <a:solidFill>
                <a:schemeClr val="accent5"/>
              </a:solidFill>
              <a:latin typeface="Times New Roman" panose="02020603050405020304" pitchFamily="18" charset="0"/>
              <a:cs typeface="Times New Roman" panose="02020603050405020304" pitchFamily="18" charset="0"/>
            </a:endParaRPr>
          </a:p>
          <a:p>
            <a:pPr marL="82296" indent="0" algn="just">
              <a:buNone/>
            </a:pPr>
            <a:endParaRPr lang="ru-RU" sz="1800" b="1" i="1" dirty="0" smtClean="0">
              <a:solidFill>
                <a:schemeClr val="accent5"/>
              </a:solidFill>
              <a:latin typeface="Times New Roman" panose="02020603050405020304" pitchFamily="18" charset="0"/>
              <a:cs typeface="Times New Roman" panose="02020603050405020304" pitchFamily="18" charset="0"/>
            </a:endParaRPr>
          </a:p>
          <a:p>
            <a:pPr marL="82296" indent="0" algn="just">
              <a:buNone/>
            </a:pPr>
            <a:endParaRPr lang="ru-RU" sz="1800" b="1" i="1" dirty="0">
              <a:solidFill>
                <a:schemeClr val="accent5"/>
              </a:solidFill>
              <a:latin typeface="Times New Roman" panose="02020603050405020304" pitchFamily="18" charset="0"/>
              <a:cs typeface="Times New Roman" panose="02020603050405020304" pitchFamily="18" charset="0"/>
            </a:endParaRPr>
          </a:p>
          <a:p>
            <a:pPr marL="82296" indent="0" algn="just">
              <a:buNone/>
            </a:pPr>
            <a:r>
              <a:rPr lang="ru-RU" sz="1800" dirty="0" smtClean="0">
                <a:solidFill>
                  <a:schemeClr val="accent5"/>
                </a:solidFill>
                <a:latin typeface="Times New Roman" panose="02020603050405020304" pitchFamily="18" charset="0"/>
                <a:cs typeface="Times New Roman" panose="02020603050405020304" pitchFamily="18" charset="0"/>
              </a:rPr>
              <a:t>Пропущенные слова:  </a:t>
            </a:r>
            <a:r>
              <a:rPr lang="ru-RU" sz="1800" dirty="0">
                <a:solidFill>
                  <a:schemeClr val="accent5"/>
                </a:solidFill>
                <a:latin typeface="Times New Roman" panose="02020603050405020304" pitchFamily="18" charset="0"/>
                <a:cs typeface="Times New Roman" panose="02020603050405020304" pitchFamily="18" charset="0"/>
              </a:rPr>
              <a:t>присев, группировка, ноги врозь</a:t>
            </a:r>
          </a:p>
          <a:p>
            <a:pPr marL="82296" indent="0">
              <a:buNone/>
            </a:pPr>
            <a:endParaRPr lang="ru-RU"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767" y="4077072"/>
            <a:ext cx="5005387"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3577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Финансовая грамотность на уроках </a:t>
            </a:r>
            <a:r>
              <a:rPr lang="ru-RU" sz="2800" dirty="0" smtClean="0">
                <a:solidFill>
                  <a:schemeClr val="accent5"/>
                </a:solidFill>
                <a:latin typeface="Times New Roman" panose="02020603050405020304" pitchFamily="18" charset="0"/>
                <a:cs typeface="Times New Roman" panose="02020603050405020304" pitchFamily="18" charset="0"/>
              </a:rPr>
              <a:t/>
            </a:r>
            <a:br>
              <a:rPr lang="ru-RU" sz="2800" dirty="0" smtClean="0">
                <a:solidFill>
                  <a:schemeClr val="accent5"/>
                </a:solidFill>
                <a:latin typeface="Times New Roman" panose="02020603050405020304" pitchFamily="18" charset="0"/>
                <a:cs typeface="Times New Roman" panose="02020603050405020304" pitchFamily="18" charset="0"/>
              </a:rPr>
            </a:br>
            <a:r>
              <a:rPr lang="ru-RU" sz="2800" dirty="0" smtClean="0">
                <a:solidFill>
                  <a:schemeClr val="accent5"/>
                </a:solidFill>
                <a:latin typeface="Times New Roman" panose="02020603050405020304" pitchFamily="18" charset="0"/>
                <a:cs typeface="Times New Roman" panose="02020603050405020304" pitchFamily="18" charset="0"/>
              </a:rPr>
              <a:t>физической </a:t>
            </a:r>
            <a:r>
              <a:rPr lang="ru-RU" sz="2800" dirty="0">
                <a:solidFill>
                  <a:schemeClr val="accent5"/>
                </a:solidFill>
                <a:latin typeface="Times New Roman" panose="02020603050405020304" pitchFamily="18" charset="0"/>
                <a:cs typeface="Times New Roman" panose="02020603050405020304" pitchFamily="18" charset="0"/>
              </a:rPr>
              <a:t>культуры</a:t>
            </a:r>
          </a:p>
        </p:txBody>
      </p:sp>
      <p:sp>
        <p:nvSpPr>
          <p:cNvPr id="3" name="Объект 2"/>
          <p:cNvSpPr>
            <a:spLocks noGrp="1"/>
          </p:cNvSpPr>
          <p:nvPr>
            <p:ph idx="1"/>
          </p:nvPr>
        </p:nvSpPr>
        <p:spPr/>
        <p:txBody>
          <a:bodyPr>
            <a:normAutofit/>
          </a:bodyPr>
          <a:lstStyle/>
          <a:p>
            <a:pPr marL="82296" indent="0">
              <a:buNone/>
            </a:pPr>
            <a:endParaRPr lang="ru-RU" sz="2400" b="1" i="1" dirty="0" smtClean="0">
              <a:solidFill>
                <a:schemeClr val="accent5"/>
              </a:solidFill>
              <a:latin typeface="Times New Roman" panose="02020603050405020304" pitchFamily="18" charset="0"/>
              <a:cs typeface="Times New Roman" panose="02020603050405020304" pitchFamily="18" charset="0"/>
            </a:endParaRPr>
          </a:p>
          <a:p>
            <a:pPr marL="82296" indent="0">
              <a:buNone/>
            </a:pPr>
            <a:r>
              <a:rPr lang="ru-RU" sz="2400" b="1" i="1" dirty="0" smtClean="0">
                <a:solidFill>
                  <a:schemeClr val="accent5"/>
                </a:solidFill>
                <a:latin typeface="Times New Roman" panose="02020603050405020304" pitchFamily="18" charset="0"/>
                <a:cs typeface="Times New Roman" panose="02020603050405020304" pitchFamily="18" charset="0"/>
              </a:rPr>
              <a:t>Для </a:t>
            </a:r>
            <a:r>
              <a:rPr lang="ru-RU" sz="2400" b="1" i="1" dirty="0">
                <a:solidFill>
                  <a:schemeClr val="accent5"/>
                </a:solidFill>
                <a:latin typeface="Times New Roman" panose="02020603050405020304" pitchFamily="18" charset="0"/>
                <a:cs typeface="Times New Roman" panose="02020603050405020304" pitchFamily="18" charset="0"/>
              </a:rPr>
              <a:t>развития финансовой грамотности на уроке физической культуры необходимо включать задания на расчет стоимости спортивного оборудования и инвентаря для организации соревнований в школе, в классе.</a:t>
            </a:r>
          </a:p>
          <a:p>
            <a:pPr marL="82296" indent="0">
              <a:buNone/>
            </a:pPr>
            <a:r>
              <a:rPr lang="ru-RU" sz="2400" b="1" i="1" dirty="0">
                <a:solidFill>
                  <a:schemeClr val="accent5"/>
                </a:solidFill>
                <a:latin typeface="Times New Roman" panose="02020603050405020304" pitchFamily="18" charset="0"/>
                <a:cs typeface="Times New Roman" panose="02020603050405020304" pitchFamily="18" charset="0"/>
              </a:rPr>
              <a:t>Рекомендуется систематически включать в число самостоятельных заданий для учащихся подготовку сообщений о знаменитых спортсменах, истории развития спортивных игр.</a:t>
            </a:r>
          </a:p>
          <a:p>
            <a:pPr marL="82296"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78227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Развитие креативного мышления на уроках физической культуры</a:t>
            </a:r>
          </a:p>
        </p:txBody>
      </p:sp>
      <p:sp>
        <p:nvSpPr>
          <p:cNvPr id="3" name="Объект 2"/>
          <p:cNvSpPr>
            <a:spLocks noGrp="1"/>
          </p:cNvSpPr>
          <p:nvPr>
            <p:ph idx="1"/>
          </p:nvPr>
        </p:nvSpPr>
        <p:spPr>
          <a:xfrm>
            <a:off x="1435608" y="1700808"/>
            <a:ext cx="7498080" cy="4547592"/>
          </a:xfrm>
        </p:spPr>
        <p:txBody>
          <a:bodyPr>
            <a:normAutofit/>
          </a:bodyPr>
          <a:lstStyle/>
          <a:p>
            <a:pPr marL="82296" indent="0" algn="just">
              <a:buNone/>
            </a:pPr>
            <a:r>
              <a:rPr lang="ru-RU" sz="2000" b="1" i="1" dirty="0">
                <a:solidFill>
                  <a:schemeClr val="accent5"/>
                </a:solidFill>
                <a:latin typeface="Times New Roman" panose="02020603050405020304" pitchFamily="18" charset="0"/>
                <a:cs typeface="Times New Roman" panose="02020603050405020304" pitchFamily="18" charset="0"/>
              </a:rPr>
              <a:t>Предлагаемые задания необходимо дополнить вопросами, направленными на развитие креативного мышления. Они должны включать выдвижение решений, их совершенствование и уточнение, а также отбор креативных идей и оценку их сильных и слабых сторон: «предложите возможные варианты …», «оцените …», «как изменится…, если…», «разработайте …» и т. д</a:t>
            </a:r>
            <a:r>
              <a:rPr lang="ru-RU" sz="2000" b="1" i="1" dirty="0" smtClean="0">
                <a:solidFill>
                  <a:schemeClr val="accent5"/>
                </a:solidFill>
                <a:latin typeface="Times New Roman" panose="02020603050405020304" pitchFamily="18" charset="0"/>
                <a:cs typeface="Times New Roman" panose="02020603050405020304" pitchFamily="18" charset="0"/>
              </a:rPr>
              <a:t>.</a:t>
            </a:r>
          </a:p>
          <a:p>
            <a:pPr marL="82296" indent="0" algn="just">
              <a:buNone/>
            </a:pPr>
            <a:endParaRPr lang="ru-RU" sz="2000" b="1" i="1" dirty="0">
              <a:solidFill>
                <a:schemeClr val="accent5"/>
              </a:solidFill>
              <a:latin typeface="Times New Roman" panose="02020603050405020304" pitchFamily="18" charset="0"/>
              <a:cs typeface="Times New Roman" panose="02020603050405020304" pitchFamily="18" charset="0"/>
            </a:endParaRPr>
          </a:p>
          <a:p>
            <a:pPr marL="82296" indent="0" algn="just">
              <a:buNone/>
            </a:pPr>
            <a:endParaRPr lang="ru-RU" sz="2000" b="1" i="1" dirty="0">
              <a:solidFill>
                <a:schemeClr val="accent5"/>
              </a:solidFill>
              <a:latin typeface="Times New Roman" panose="02020603050405020304" pitchFamily="18" charset="0"/>
              <a:cs typeface="Times New Roman" panose="02020603050405020304" pitchFamily="18" charset="0"/>
            </a:endParaRPr>
          </a:p>
          <a:p>
            <a:pPr marL="82296" indent="0" algn="just">
              <a:buNone/>
            </a:pPr>
            <a:endParaRPr lang="ru-RU" sz="2000" b="1" i="1" dirty="0">
              <a:solidFill>
                <a:schemeClr val="accent5"/>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620"/>
          <a:stretch/>
        </p:blipFill>
        <p:spPr bwMode="auto">
          <a:xfrm>
            <a:off x="4572000" y="4131325"/>
            <a:ext cx="4442123" cy="2711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0244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82296" indent="0" algn="just">
              <a:buNone/>
            </a:pPr>
            <a:r>
              <a:rPr lang="ru-RU" sz="36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36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Цель обучения ребенка состоит в том, чтобы сделать его спосо6ным развиваться дальше без помощи </a:t>
            </a:r>
            <a:r>
              <a:rPr lang="ru-RU" sz="36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учителя»</a:t>
            </a:r>
            <a:endParaRPr lang="ru-RU" sz="36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2296" indent="0">
              <a:buNone/>
            </a:pPr>
            <a:endParaRPr lang="ru-RU" dirty="0"/>
          </a:p>
          <a:p>
            <a:pPr marL="82296" indent="0">
              <a:buNone/>
            </a:pPr>
            <a:r>
              <a:rPr lang="ru-RU" dirty="0"/>
              <a:t> </a:t>
            </a:r>
            <a:r>
              <a:rPr lang="ru-RU" dirty="0" smtClean="0"/>
              <a:t>                                                </a:t>
            </a:r>
            <a:r>
              <a:rPr lang="ru-RU"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К.Д</a:t>
            </a:r>
            <a:r>
              <a:rPr lang="ru-RU"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Ушинский</a:t>
            </a:r>
          </a:p>
          <a:p>
            <a:pPr marL="82296" indent="0">
              <a:buNone/>
            </a:pPr>
            <a:endParaRPr lang="ru-RU" dirty="0"/>
          </a:p>
        </p:txBody>
      </p:sp>
    </p:spTree>
    <p:extLst>
      <p:ext uri="{BB962C8B-B14F-4D97-AF65-F5344CB8AC3E}">
        <p14:creationId xmlns:p14="http://schemas.microsoft.com/office/powerpoint/2010/main" xmlns="" val="362805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dirty="0" smtClean="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dirty="0" smtClean="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Физическая </a:t>
            </a:r>
            <a: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культура - </a:t>
            </a:r>
            <a:r>
              <a:rPr lang="ru-RU" sz="32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одна </a:t>
            </a:r>
            <a: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 составляющих общей культуры человека, которая во многом определяет его отношение к учебе, поведение в быту, в общении .</a:t>
            </a:r>
            <a:endParaRPr lang="ru-RU" dirty="0">
              <a:solidFill>
                <a:schemeClr val="accent5"/>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204864"/>
            <a:ext cx="4293797" cy="4043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960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dirty="0" smtClean="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dirty="0" smtClean="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dirty="0" smtClean="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dirty="0" smtClean="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dirty="0">
                <a:solidFill>
                  <a:srgbClr val="96430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Формирование </a:t>
            </a:r>
            <a: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32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оценка </a:t>
            </a:r>
            <a: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функциональной грамотности </a:t>
            </a:r>
            <a:r>
              <a:rPr lang="ru-RU" sz="32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представлены </a:t>
            </a:r>
            <a: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пяти </a:t>
            </a:r>
            <a:r>
              <a:rPr lang="ru-RU" sz="32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направлениям:</a:t>
            </a:r>
            <a:br>
              <a:rPr lang="ru-RU" sz="32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solidFill>
                <a:schemeClr val="accent5"/>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endParaRPr lang="ru-RU" b="1" i="1" dirty="0" smtClean="0">
              <a:solidFill>
                <a:schemeClr val="accent5"/>
              </a:solidFill>
              <a:latin typeface="Times New Roman" panose="02020603050405020304" pitchFamily="18" charset="0"/>
              <a:cs typeface="Times New Roman" panose="02020603050405020304" pitchFamily="18" charset="0"/>
            </a:endParaRPr>
          </a:p>
          <a:p>
            <a:endParaRPr lang="ru-RU" b="1" i="1" dirty="0" smtClean="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800" b="1" i="1" dirty="0" smtClean="0">
                <a:solidFill>
                  <a:schemeClr val="accent5"/>
                </a:solidFill>
                <a:latin typeface="Times New Roman" panose="02020603050405020304" pitchFamily="18" charset="0"/>
                <a:cs typeface="Times New Roman" panose="02020603050405020304" pitchFamily="18" charset="0"/>
              </a:rPr>
              <a:t>математическая </a:t>
            </a:r>
            <a:r>
              <a:rPr lang="ru-RU" sz="2800" b="1" i="1" dirty="0" smtClean="0">
                <a:solidFill>
                  <a:schemeClr val="accent5"/>
                </a:solidFill>
                <a:latin typeface="Times New Roman" panose="02020603050405020304" pitchFamily="18" charset="0"/>
                <a:cs typeface="Times New Roman" panose="02020603050405020304" pitchFamily="18" charset="0"/>
              </a:rPr>
              <a:t>грамотность,</a:t>
            </a:r>
            <a:endParaRPr lang="ru-RU" sz="2800" b="1" i="1" dirty="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естественнонаучная грамотность,</a:t>
            </a: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читательская грамотность,</a:t>
            </a: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финансовая грамотность,</a:t>
            </a: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креативное мышление.</a:t>
            </a:r>
          </a:p>
        </p:txBody>
      </p:sp>
    </p:spTree>
    <p:extLst>
      <p:ext uri="{BB962C8B-B14F-4D97-AF65-F5344CB8AC3E}">
        <p14:creationId xmlns:p14="http://schemas.microsoft.com/office/powerpoint/2010/main" xmlns="" val="2782362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900"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уроках физкультуры формируются следующие компетенции:</a:t>
            </a:r>
          </a:p>
        </p:txBody>
      </p:sp>
      <p:sp>
        <p:nvSpPr>
          <p:cNvPr id="3" name="Объект 2"/>
          <p:cNvSpPr>
            <a:spLocks noGrp="1"/>
          </p:cNvSpPr>
          <p:nvPr>
            <p:ph idx="1"/>
          </p:nvPr>
        </p:nvSpPr>
        <p:spPr/>
        <p:txBody>
          <a:bodyPr>
            <a:normAutofit/>
          </a:bodyPr>
          <a:lstStyle/>
          <a:p>
            <a:endParaRPr lang="ru-RU" sz="28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800" b="1" i="1" dirty="0" smtClean="0">
                <a:solidFill>
                  <a:schemeClr val="accent5"/>
                </a:solidFill>
                <a:latin typeface="Times New Roman" panose="02020603050405020304" pitchFamily="18" charset="0"/>
                <a:cs typeface="Times New Roman" panose="02020603050405020304" pitchFamily="18" charset="0"/>
              </a:rPr>
              <a:t>общекультурная</a:t>
            </a:r>
            <a:r>
              <a:rPr lang="ru-RU" sz="2800" b="1" i="1" dirty="0">
                <a:solidFill>
                  <a:schemeClr val="accent5"/>
                </a:solidFill>
                <a:latin typeface="Times New Roman" panose="02020603050405020304" pitchFamily="18" charset="0"/>
                <a:cs typeface="Times New Roman" panose="02020603050405020304" pitchFamily="18" charset="0"/>
              </a:rPr>
              <a:t>,</a:t>
            </a: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учебно-познавательная,</a:t>
            </a: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коммуникативная,</a:t>
            </a: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социальная,</a:t>
            </a: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личностная,</a:t>
            </a:r>
          </a:p>
          <a:p>
            <a:pPr>
              <a:buFont typeface="Courier New" panose="02070309020205020404" pitchFamily="49" charset="0"/>
              <a:buChar char="o"/>
            </a:pPr>
            <a:r>
              <a:rPr lang="ru-RU" sz="2800" b="1" i="1" dirty="0">
                <a:solidFill>
                  <a:schemeClr val="accent5"/>
                </a:solidFill>
                <a:latin typeface="Times New Roman" panose="02020603050405020304" pitchFamily="18" charset="0"/>
                <a:cs typeface="Times New Roman" panose="02020603050405020304" pitchFamily="18" charset="0"/>
              </a:rPr>
              <a:t>информационная.</a:t>
            </a:r>
          </a:p>
          <a:p>
            <a:pPr>
              <a:buFont typeface="Arial" panose="020B0604020202020204" pitchFamily="34" charset="0"/>
              <a:buChar char="•"/>
            </a:pPr>
            <a:endParaRPr lang="ru-RU" sz="2800" dirty="0">
              <a:solidFill>
                <a:schemeClr val="accent5"/>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2120" y="3212976"/>
            <a:ext cx="2768600" cy="2859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390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50106"/>
          </a:xfrm>
        </p:spPr>
        <p:txBody>
          <a:bodyPr>
            <a:normAutofit fontScale="90000"/>
          </a:bodyPr>
          <a:lstStyle/>
          <a:p>
            <a:pPr algn="ctr"/>
            <a:r>
              <a:rPr lang="ru-RU" sz="2800" dirty="0" smtClean="0">
                <a:solidFill>
                  <a:schemeClr val="accent5"/>
                </a:solidFill>
                <a:effectLst/>
                <a:latin typeface="Times New Roman" panose="02020603050405020304" pitchFamily="18" charset="0"/>
                <a:cs typeface="Times New Roman" panose="02020603050405020304" pitchFamily="18" charset="0"/>
              </a:rPr>
              <a:t/>
            </a:r>
            <a:br>
              <a:rPr lang="ru-RU" sz="2800" dirty="0" smtClean="0">
                <a:solidFill>
                  <a:schemeClr val="accent5"/>
                </a:solidFill>
                <a:effectLst/>
                <a:latin typeface="Times New Roman" panose="02020603050405020304" pitchFamily="18" charset="0"/>
                <a:cs typeface="Times New Roman" panose="02020603050405020304" pitchFamily="18" charset="0"/>
              </a:rPr>
            </a:br>
            <a:r>
              <a:rPr lang="ru-RU" sz="2800" dirty="0">
                <a:solidFill>
                  <a:schemeClr val="accent5"/>
                </a:solidFill>
                <a:effectLst/>
                <a:latin typeface="Times New Roman" panose="02020603050405020304" pitchFamily="18" charset="0"/>
                <a:cs typeface="Times New Roman" panose="02020603050405020304" pitchFamily="18" charset="0"/>
              </a:rPr>
              <a:t/>
            </a:r>
            <a:br>
              <a:rPr lang="ru-RU" sz="2800" dirty="0">
                <a:solidFill>
                  <a:schemeClr val="accent5"/>
                </a:solidFill>
                <a:effectLst/>
                <a:latin typeface="Times New Roman" panose="02020603050405020304" pitchFamily="18" charset="0"/>
                <a:cs typeface="Times New Roman" panose="02020603050405020304" pitchFamily="18" charset="0"/>
              </a:rPr>
            </a:br>
            <a:r>
              <a:rPr lang="ru-RU" sz="2800" dirty="0" smtClean="0">
                <a:solidFill>
                  <a:schemeClr val="accent5"/>
                </a:solidFill>
                <a:effectLst/>
                <a:latin typeface="Times New Roman" panose="02020603050405020304" pitchFamily="18" charset="0"/>
                <a:cs typeface="Times New Roman" panose="02020603050405020304" pitchFamily="18" charset="0"/>
              </a:rPr>
              <a:t/>
            </a:r>
            <a:br>
              <a:rPr lang="ru-RU" sz="2800" dirty="0" smtClean="0">
                <a:solidFill>
                  <a:schemeClr val="accent5"/>
                </a:solidFill>
                <a:effectLst/>
                <a:latin typeface="Times New Roman" panose="02020603050405020304" pitchFamily="18" charset="0"/>
                <a:cs typeface="Times New Roman" panose="02020603050405020304" pitchFamily="18" charset="0"/>
              </a:rPr>
            </a:br>
            <a:r>
              <a:rPr lang="ru-RU" sz="4000" dirty="0" smtClean="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Задачи физического воспитания</a:t>
            </a:r>
            <a:r>
              <a:rPr lang="ru-RU" sz="4000" dirty="0">
                <a:solidFill>
                  <a:schemeClr val="accent5"/>
                </a:solidFill>
                <a:effectLst/>
                <a:latin typeface="Times New Roman" panose="02020603050405020304" pitchFamily="18" charset="0"/>
                <a:cs typeface="Times New Roman" panose="02020603050405020304" pitchFamily="18" charset="0"/>
              </a:rPr>
              <a:t/>
            </a:r>
            <a:br>
              <a:rPr lang="ru-RU" sz="4000" dirty="0">
                <a:solidFill>
                  <a:schemeClr val="accent5"/>
                </a:solidFill>
                <a:effectLst/>
                <a:latin typeface="Times New Roman" panose="02020603050405020304" pitchFamily="18" charset="0"/>
                <a:cs typeface="Times New Roman" panose="02020603050405020304" pitchFamily="18" charset="0"/>
              </a:rPr>
            </a:br>
            <a:r>
              <a:rPr lang="ru-RU" sz="2800" dirty="0" smtClean="0">
                <a:solidFill>
                  <a:schemeClr val="accent5"/>
                </a:solidFill>
                <a:effectLst/>
                <a:latin typeface="Times New Roman" panose="02020603050405020304" pitchFamily="18" charset="0"/>
                <a:cs typeface="Times New Roman" panose="02020603050405020304" pitchFamily="18" charset="0"/>
              </a:rPr>
              <a:t/>
            </a:r>
            <a:br>
              <a:rPr lang="ru-RU" sz="2800" dirty="0" smtClean="0">
                <a:solidFill>
                  <a:schemeClr val="accent5"/>
                </a:solidFill>
                <a:effectLst/>
                <a:latin typeface="Times New Roman" panose="02020603050405020304" pitchFamily="18" charset="0"/>
                <a:cs typeface="Times New Roman" panose="02020603050405020304" pitchFamily="18" charset="0"/>
              </a:rPr>
            </a:br>
            <a:r>
              <a:rPr lang="ru-RU" sz="2800" dirty="0">
                <a:solidFill>
                  <a:schemeClr val="accent5"/>
                </a:solidFill>
                <a:effectLst/>
                <a:latin typeface="Times New Roman" panose="02020603050405020304" pitchFamily="18" charset="0"/>
                <a:cs typeface="Times New Roman" panose="02020603050405020304" pitchFamily="18" charset="0"/>
              </a:rPr>
              <a:t/>
            </a:r>
            <a:br>
              <a:rPr lang="ru-RU" sz="2800" dirty="0">
                <a:solidFill>
                  <a:schemeClr val="accent5"/>
                </a:solidFill>
                <a:effectLst/>
                <a:latin typeface="Times New Roman" panose="02020603050405020304" pitchFamily="18" charset="0"/>
                <a:cs typeface="Times New Roman" panose="02020603050405020304" pitchFamily="18" charset="0"/>
              </a:rPr>
            </a:br>
            <a:r>
              <a:rPr lang="ru-RU" sz="2800" dirty="0" smtClean="0">
                <a:solidFill>
                  <a:schemeClr val="accent5"/>
                </a:solidFill>
                <a:effectLst/>
                <a:latin typeface="Times New Roman" panose="02020603050405020304" pitchFamily="18" charset="0"/>
                <a:cs typeface="Times New Roman" panose="02020603050405020304" pitchFamily="18" charset="0"/>
              </a:rPr>
              <a:t/>
            </a:r>
            <a:br>
              <a:rPr lang="ru-RU" sz="2800" dirty="0" smtClean="0">
                <a:solidFill>
                  <a:schemeClr val="accent5"/>
                </a:solidFill>
                <a:effectLst/>
                <a:latin typeface="Times New Roman" panose="02020603050405020304" pitchFamily="18" charset="0"/>
                <a:cs typeface="Times New Roman" panose="02020603050405020304" pitchFamily="18" charset="0"/>
              </a:rPr>
            </a:br>
            <a:endParaRPr lang="ru-RU" sz="2800" dirty="0">
              <a:solidFill>
                <a:schemeClr val="accent5"/>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435608" y="980728"/>
            <a:ext cx="7498080" cy="5267672"/>
          </a:xfrm>
        </p:spPr>
        <p:txBody>
          <a:bodyPr>
            <a:noAutofit/>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Формирование системы знаний о физической культуре и жизненно важных двигательных умений и навыков;</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развитие индивидуальных двигательных способностей и повышение уровня физической подготовленности учащихся;</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воспитание ценностных ориентаций на физическое совершенствование личности;</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формирование потребности в регулярных занятиях физическими упражнениями и избранным видом спорта;</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воспитание моральных и волевых качеств;</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развитие опыта межличностного общения.</a:t>
            </a:r>
          </a:p>
          <a:p>
            <a:pPr marL="82296" indent="0">
              <a:buNone/>
            </a:pPr>
            <a:endParaRPr lang="ru-RU" sz="2400" b="1" i="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1541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78098"/>
          </a:xfrm>
        </p:spPr>
        <p:txBody>
          <a:bodyPr>
            <a:normAutofit/>
          </a:bodyPr>
          <a:lstStyle/>
          <a:p>
            <a:pPr algn="ctr"/>
            <a:r>
              <a:rPr lang="ru-RU" sz="2900" dirty="0">
                <a:solidFill>
                  <a:schemeClr val="accent5"/>
                </a:solidFill>
                <a:latin typeface="Times New Roman" panose="02020603050405020304" pitchFamily="18" charset="0"/>
                <a:cs typeface="Times New Roman" panose="02020603050405020304" pitchFamily="18" charset="0"/>
              </a:rPr>
              <a:t>Формируемые компетенции</a:t>
            </a:r>
          </a:p>
        </p:txBody>
      </p:sp>
      <p:sp>
        <p:nvSpPr>
          <p:cNvPr id="3" name="Объект 2"/>
          <p:cNvSpPr>
            <a:spLocks noGrp="1"/>
          </p:cNvSpPr>
          <p:nvPr>
            <p:ph idx="1"/>
          </p:nvPr>
        </p:nvSpPr>
        <p:spPr/>
        <p:txBody>
          <a:bodyPr>
            <a:normAutofit/>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Осознание роли физической культуры в формировании способности к достижению всестороннего физического и духовного развития, здорового образа жизни;</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сохранение здоровья и высокой работоспособности;</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подготовка к труду и защите </a:t>
            </a:r>
            <a:r>
              <a:rPr lang="ru-RU" sz="2400" b="1" i="1" dirty="0" smtClean="0">
                <a:solidFill>
                  <a:schemeClr val="accent5"/>
                </a:solidFill>
                <a:latin typeface="Times New Roman" panose="02020603050405020304" pitchFamily="18" charset="0"/>
                <a:cs typeface="Times New Roman" panose="02020603050405020304" pitchFamily="18" charset="0"/>
              </a:rPr>
              <a:t>Отечества;</a:t>
            </a:r>
            <a:endParaRPr lang="ru-RU" sz="2400" b="1" i="1" dirty="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з</a:t>
            </a:r>
            <a:r>
              <a:rPr lang="ru-RU" sz="2400" b="1" i="1" dirty="0" smtClean="0">
                <a:solidFill>
                  <a:schemeClr val="accent5"/>
                </a:solidFill>
                <a:latin typeface="Times New Roman" panose="02020603050405020304" pitchFamily="18" charset="0"/>
                <a:cs typeface="Times New Roman" panose="02020603050405020304" pitchFamily="18" charset="0"/>
              </a:rPr>
              <a:t>нания </a:t>
            </a:r>
            <a:r>
              <a:rPr lang="ru-RU" sz="2400" b="1" i="1" dirty="0">
                <a:solidFill>
                  <a:schemeClr val="accent5"/>
                </a:solidFill>
                <a:latin typeface="Times New Roman" panose="02020603050405020304" pitchFamily="18" charset="0"/>
                <a:cs typeface="Times New Roman" panose="02020603050405020304" pitchFamily="18" charset="0"/>
              </a:rPr>
              <a:t>и особенности индивидуального здоровья, физического развития, возможности их коррекции, умение выполнять комплексы физических упражнений, используя </a:t>
            </a:r>
            <a:r>
              <a:rPr lang="ru-RU" sz="2400" b="1" i="1" dirty="0" smtClean="0">
                <a:solidFill>
                  <a:schemeClr val="accent5"/>
                </a:solidFill>
                <a:latin typeface="Times New Roman" panose="02020603050405020304" pitchFamily="18" charset="0"/>
                <a:cs typeface="Times New Roman" panose="02020603050405020304" pitchFamily="18" charset="0"/>
              </a:rPr>
              <a:t>приобретенные знания.</a:t>
            </a:r>
            <a:endParaRPr lang="ru-RU" sz="2400" b="1" i="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60073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chemeClr val="accent5"/>
                </a:solidFill>
                <a:latin typeface="Times New Roman" panose="02020603050405020304" pitchFamily="18" charset="0"/>
                <a:cs typeface="Times New Roman" panose="02020603050405020304" pitchFamily="18" charset="0"/>
              </a:rPr>
              <a:t>Личностная компетенция</a:t>
            </a:r>
            <a:endParaRPr lang="ru-RU" sz="2800" dirty="0">
              <a:solidFill>
                <a:schemeClr val="accent5"/>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Владение </a:t>
            </a:r>
            <a:r>
              <a:rPr lang="ru-RU" sz="2400" b="1" i="1" dirty="0" smtClean="0">
                <a:solidFill>
                  <a:schemeClr val="accent5"/>
                </a:solidFill>
                <a:latin typeface="Times New Roman" panose="02020603050405020304" pitchFamily="18" charset="0"/>
                <a:cs typeface="Times New Roman" panose="02020603050405020304" pitchFamily="18" charset="0"/>
              </a:rPr>
              <a:t> приемами  самореализации</a:t>
            </a:r>
            <a:r>
              <a:rPr lang="ru-RU" sz="2400" b="1" i="1" dirty="0">
                <a:solidFill>
                  <a:schemeClr val="accent5"/>
                </a:solidFill>
                <a:latin typeface="Times New Roman" panose="02020603050405020304" pitchFamily="18" charset="0"/>
                <a:cs typeface="Times New Roman" panose="02020603050405020304" pitchFamily="18" charset="0"/>
              </a:rPr>
              <a:t>; личное и жизненное </a:t>
            </a:r>
            <a:r>
              <a:rPr lang="ru-RU" sz="2400" b="1" i="1" dirty="0" smtClean="0">
                <a:solidFill>
                  <a:schemeClr val="accent5"/>
                </a:solidFill>
                <a:latin typeface="Times New Roman" panose="02020603050405020304" pitchFamily="18" charset="0"/>
                <a:cs typeface="Times New Roman" panose="02020603050405020304" pitchFamily="18" charset="0"/>
              </a:rPr>
              <a:t>самоопределение;</a:t>
            </a:r>
            <a:endParaRPr lang="ru-RU" sz="2400" b="1" i="1" dirty="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в</a:t>
            </a:r>
            <a:r>
              <a:rPr lang="ru-RU" sz="2400" b="1" i="1" dirty="0" smtClean="0">
                <a:solidFill>
                  <a:schemeClr val="accent5"/>
                </a:solidFill>
                <a:latin typeface="Times New Roman" panose="02020603050405020304" pitchFamily="18" charset="0"/>
                <a:cs typeface="Times New Roman" panose="02020603050405020304" pitchFamily="18" charset="0"/>
              </a:rPr>
              <a:t>ладение </a:t>
            </a:r>
            <a:r>
              <a:rPr lang="ru-RU" sz="2400" b="1" i="1" dirty="0" smtClean="0">
                <a:solidFill>
                  <a:schemeClr val="accent5"/>
                </a:solidFill>
                <a:latin typeface="Times New Roman" panose="02020603050405020304" pitchFamily="18" charset="0"/>
                <a:cs typeface="Times New Roman" panose="02020603050405020304" pitchFamily="18" charset="0"/>
              </a:rPr>
              <a:t> приемами </a:t>
            </a:r>
            <a:r>
              <a:rPr lang="ru-RU" sz="2400" b="1" i="1" dirty="0">
                <a:solidFill>
                  <a:schemeClr val="accent5"/>
                </a:solidFill>
                <a:latin typeface="Times New Roman" panose="02020603050405020304" pitchFamily="18" charset="0"/>
                <a:cs typeface="Times New Roman" panose="02020603050405020304" pitchFamily="18" charset="0"/>
              </a:rPr>
              <a:t>личностного самовыражения и саморазвития; </a:t>
            </a:r>
            <a:endParaRPr lang="ru-RU" sz="2400" b="1" i="1" dirty="0" smtClean="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умение </a:t>
            </a:r>
            <a:r>
              <a:rPr lang="ru-RU" sz="2400" b="1" i="1" dirty="0">
                <a:solidFill>
                  <a:schemeClr val="accent5"/>
                </a:solidFill>
                <a:latin typeface="Times New Roman" panose="02020603050405020304" pitchFamily="18" charset="0"/>
                <a:cs typeface="Times New Roman" panose="02020603050405020304" pitchFamily="18" charset="0"/>
              </a:rPr>
              <a:t>контролировать </a:t>
            </a:r>
            <a:r>
              <a:rPr lang="ru-RU" sz="2400" b="1" i="1" dirty="0" smtClean="0">
                <a:solidFill>
                  <a:schemeClr val="accent5"/>
                </a:solidFill>
                <a:latin typeface="Times New Roman" panose="02020603050405020304" pitchFamily="18" charset="0"/>
                <a:cs typeface="Times New Roman" panose="02020603050405020304" pitchFamily="18" charset="0"/>
              </a:rPr>
              <a:t> физическое  состояние </a:t>
            </a:r>
            <a:r>
              <a:rPr lang="ru-RU" sz="2400" b="1" i="1" dirty="0" smtClean="0">
                <a:solidFill>
                  <a:schemeClr val="accent5"/>
                </a:solidFill>
                <a:latin typeface="Times New Roman" panose="02020603050405020304" pitchFamily="18" charset="0"/>
                <a:cs typeface="Times New Roman" panose="02020603050405020304" pitchFamily="18" charset="0"/>
              </a:rPr>
              <a:t>организма;</a:t>
            </a:r>
            <a:endParaRPr lang="ru-RU" sz="2400" b="1" i="1" dirty="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воспитание </a:t>
            </a:r>
            <a:r>
              <a:rPr lang="ru-RU" sz="2400" b="1" i="1" dirty="0" smtClean="0">
                <a:solidFill>
                  <a:schemeClr val="accent5"/>
                </a:solidFill>
                <a:latin typeface="Times New Roman" panose="02020603050405020304" pitchFamily="18" charset="0"/>
                <a:cs typeface="Times New Roman" panose="02020603050405020304" pitchFamily="18" charset="0"/>
              </a:rPr>
              <a:t> бережного  отношения  к </a:t>
            </a:r>
            <a:r>
              <a:rPr lang="ru-RU" sz="2400" b="1" i="1" dirty="0">
                <a:solidFill>
                  <a:schemeClr val="accent5"/>
                </a:solidFill>
                <a:latin typeface="Times New Roman" panose="02020603050405020304" pitchFamily="18" charset="0"/>
                <a:cs typeface="Times New Roman" panose="02020603050405020304" pitchFamily="18" charset="0"/>
              </a:rPr>
              <a:t>собственному </a:t>
            </a:r>
            <a:r>
              <a:rPr lang="ru-RU" sz="2400" b="1" i="1" dirty="0" smtClean="0">
                <a:solidFill>
                  <a:schemeClr val="accent5"/>
                </a:solidFill>
                <a:latin typeface="Times New Roman" panose="02020603050405020304" pitchFamily="18" charset="0"/>
                <a:cs typeface="Times New Roman" panose="02020603050405020304" pitchFamily="18" charset="0"/>
              </a:rPr>
              <a:t>здоровью;</a:t>
            </a:r>
            <a:endParaRPr lang="ru-RU" sz="2400" b="1" i="1" dirty="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п</a:t>
            </a:r>
            <a:r>
              <a:rPr lang="ru-RU" sz="2400" b="1" i="1" dirty="0" smtClean="0">
                <a:solidFill>
                  <a:schemeClr val="accent5"/>
                </a:solidFill>
                <a:latin typeface="Times New Roman" panose="02020603050405020304" pitchFamily="18" charset="0"/>
                <a:cs typeface="Times New Roman" panose="02020603050405020304" pitchFamily="18" charset="0"/>
              </a:rPr>
              <a:t>онимание </a:t>
            </a:r>
            <a:r>
              <a:rPr lang="ru-RU" sz="2400" b="1" i="1" dirty="0" smtClean="0">
                <a:solidFill>
                  <a:schemeClr val="accent5"/>
                </a:solidFill>
                <a:latin typeface="Times New Roman" panose="02020603050405020304" pitchFamily="18" charset="0"/>
                <a:cs typeface="Times New Roman" panose="02020603050405020304" pitchFamily="18" charset="0"/>
              </a:rPr>
              <a:t> и  знание  здорового  образа  жизни</a:t>
            </a:r>
            <a:r>
              <a:rPr lang="ru-RU" sz="2400" b="1" i="1" dirty="0" smtClean="0">
                <a:solidFill>
                  <a:schemeClr val="accent5"/>
                </a:solidFill>
                <a:latin typeface="Times New Roman" panose="02020603050405020304" pitchFamily="18" charset="0"/>
                <a:cs typeface="Times New Roman" panose="02020603050405020304" pitchFamily="18" charset="0"/>
              </a:rPr>
              <a:t>;</a:t>
            </a:r>
            <a:endParaRPr lang="ru-RU" sz="2400" b="1" i="1" dirty="0">
              <a:solidFill>
                <a:schemeClr val="accent5"/>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профилактика </a:t>
            </a:r>
            <a:r>
              <a:rPr lang="ru-RU" sz="2400" b="1" i="1" dirty="0" smtClean="0">
                <a:solidFill>
                  <a:schemeClr val="accent5"/>
                </a:solidFill>
                <a:latin typeface="Times New Roman" panose="02020603050405020304" pitchFamily="18" charset="0"/>
                <a:cs typeface="Times New Roman" panose="02020603050405020304" pitchFamily="18" charset="0"/>
              </a:rPr>
              <a:t> вредных  привычек</a:t>
            </a:r>
            <a:endParaRPr lang="ru-RU" sz="2400" b="1" i="1" dirty="0">
              <a:solidFill>
                <a:schemeClr val="accent5"/>
              </a:solidFill>
              <a:latin typeface="Times New Roman" panose="02020603050405020304" pitchFamily="18" charset="0"/>
              <a:cs typeface="Times New Roman" panose="02020603050405020304" pitchFamily="18" charset="0"/>
            </a:endParaRPr>
          </a:p>
          <a:p>
            <a:pPr marL="82296"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94802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78098"/>
          </a:xfrm>
        </p:spPr>
        <p:txBody>
          <a:bodyPr>
            <a:normAutofit/>
          </a:bodyPr>
          <a:lstStyle/>
          <a:p>
            <a:pPr algn="ctr"/>
            <a:r>
              <a:rPr lang="ru-RU" sz="2800" dirty="0">
                <a:solidFill>
                  <a:schemeClr val="accent5"/>
                </a:solidFill>
                <a:latin typeface="Times New Roman" panose="02020603050405020304" pitchFamily="18" charset="0"/>
                <a:cs typeface="Times New Roman" panose="02020603050405020304" pitchFamily="18" charset="0"/>
              </a:rPr>
              <a:t>Социальная компетенция</a:t>
            </a:r>
          </a:p>
        </p:txBody>
      </p:sp>
      <p:sp>
        <p:nvSpPr>
          <p:cNvPr id="3" name="Объект 2"/>
          <p:cNvSpPr>
            <a:spLocks noGrp="1"/>
          </p:cNvSpPr>
          <p:nvPr>
            <p:ph idx="1"/>
          </p:nvPr>
        </p:nvSpPr>
        <p:spPr>
          <a:xfrm>
            <a:off x="1435608" y="1124744"/>
            <a:ext cx="7498080" cy="5123656"/>
          </a:xfrm>
        </p:spPr>
        <p:txBody>
          <a:bodyPr>
            <a:normAutofit/>
          </a:bodyPr>
          <a:lstStyle/>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Понимание пользы занятий физическими упражнениями для здоровья человека,</a:t>
            </a:r>
          </a:p>
          <a:p>
            <a:pPr>
              <a:buFont typeface="Courier New" panose="02070309020205020404" pitchFamily="49" charset="0"/>
              <a:buChar char="o"/>
            </a:pPr>
            <a:r>
              <a:rPr lang="ru-RU" sz="2400" b="1" i="1" dirty="0">
                <a:solidFill>
                  <a:schemeClr val="accent5"/>
                </a:solidFill>
                <a:latin typeface="Times New Roman" panose="02020603050405020304" pitchFamily="18" charset="0"/>
                <a:cs typeface="Times New Roman" panose="02020603050405020304" pitchFamily="18" charset="0"/>
              </a:rPr>
              <a:t>повышения его трудоспособности и увеличения продолжительности жизни,</a:t>
            </a:r>
          </a:p>
          <a:p>
            <a:pPr>
              <a:buFont typeface="Courier New" panose="02070309020205020404" pitchFamily="49" charset="0"/>
              <a:buChar char="o"/>
            </a:pPr>
            <a:r>
              <a:rPr lang="ru-RU" sz="2400" b="1" i="1" dirty="0" smtClean="0">
                <a:solidFill>
                  <a:schemeClr val="accent5"/>
                </a:solidFill>
                <a:latin typeface="Times New Roman" panose="02020603050405020304" pitchFamily="18" charset="0"/>
                <a:cs typeface="Times New Roman" panose="02020603050405020304" pitchFamily="18" charset="0"/>
              </a:rPr>
              <a:t> </a:t>
            </a:r>
            <a:r>
              <a:rPr lang="ru-RU" sz="2400" b="1" i="1" dirty="0">
                <a:solidFill>
                  <a:schemeClr val="accent5"/>
                </a:solidFill>
                <a:latin typeface="Times New Roman" panose="02020603050405020304" pitchFamily="18" charset="0"/>
                <a:cs typeface="Times New Roman" panose="02020603050405020304" pitchFamily="18" charset="0"/>
              </a:rPr>
              <a:t>роли физических упражнений в профилактике профессиональных заболеваний, в борьбе с производственным травматизмом</a:t>
            </a:r>
          </a:p>
        </p:txBody>
      </p:sp>
      <p:graphicFrame>
        <p:nvGraphicFramePr>
          <p:cNvPr id="4" name="Схема 3"/>
          <p:cNvGraphicFramePr/>
          <p:nvPr>
            <p:extLst>
              <p:ext uri="{D42A27DB-BD31-4B8C-83A1-F6EECF244321}">
                <p14:modId xmlns:p14="http://schemas.microsoft.com/office/powerpoint/2010/main" xmlns="" val="3129235685"/>
              </p:ext>
            </p:extLst>
          </p:nvPr>
        </p:nvGraphicFramePr>
        <p:xfrm>
          <a:off x="5888515" y="3573789"/>
          <a:ext cx="3255485" cy="3292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12332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693</TotalTime>
  <Words>1192</Words>
  <Application>Microsoft Office PowerPoint</Application>
  <PresentationFormat>Экран (4:3)</PresentationFormat>
  <Paragraphs>143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Солнцестояние</vt:lpstr>
      <vt:lpstr>Формирование  функциональной грамотности на уроках физической культуры </vt:lpstr>
      <vt:lpstr> Появление нового понятия «функциональная грамотность» </vt:lpstr>
      <vt:lpstr>  Физическая культура - одна из составляющих общей культуры человека, которая во многом определяет его отношение к учебе, поведение в быту, в общении .</vt:lpstr>
      <vt:lpstr>   Формирование и оценка функциональной грамотности представлены по пяти направлениям:  </vt:lpstr>
      <vt:lpstr>На уроках физкультуры формируются следующие компетенции:</vt:lpstr>
      <vt:lpstr>   Задачи физического воспитания    </vt:lpstr>
      <vt:lpstr>Формируемые компетенции</vt:lpstr>
      <vt:lpstr>Личностная компетенция</vt:lpstr>
      <vt:lpstr>Социальная компетенция</vt:lpstr>
      <vt:lpstr>Коммуникативная компетенция </vt:lpstr>
      <vt:lpstr>Учебно-познавательная компетенция</vt:lpstr>
      <vt:lpstr>Информационная компетенция</vt:lpstr>
      <vt:lpstr>Как развивать функциональную грамотность на уроках физической культуры? </vt:lpstr>
      <vt:lpstr>Формы и методы, способствующие развитию функциональной грамотности:</vt:lpstr>
      <vt:lpstr> Виды заданий на формирование функциональной грамотности на уроках физической культуры   </vt:lpstr>
      <vt:lpstr>Читательская грамотность, формирование смыслового чтения</vt:lpstr>
      <vt:lpstr>                                   Чтение с пометками.     Предлагают учащимся прочесть текст, делая пометки для того, чтобы подготовить выступление на 1-2 минуты для одноклассников. Темы текстов могут быть самыми разнообразными. Например, о технике безопасности, о ЗОЖ, каких-то интересных фактах и т.д. </vt:lpstr>
      <vt:lpstr>                     Задание с выбором правильного ответа  * Внимание! Во всех вопросах только один правильный ответ.  1. Закончите выражение: «Если хочешь быть здоров - …».  1) Улыбайся  2) Закаляйся  3) Вдохновляйся  4) Просыпайся  2. Спортивная командная игра, в которой мяч забрасывают руками в корзину, называется …?  1) Гандбол           2) Регби  3) Волейбол        4) Баскетбол  3. Каким видом спорта занимается Алина Загитова?  1) Художественная гимнастика    2) Синхронное плавание  3) Фигурное катание                     4) Лёгкая атлетика</vt:lpstr>
      <vt:lpstr>Задание на логическое мышление</vt:lpstr>
      <vt:lpstr>Дидактическая карточка на соотнесение </vt:lpstr>
      <vt:lpstr>  Дидактическая карточка  «Пропущенное слово»,  работа с деформированным текстом.  </vt:lpstr>
      <vt:lpstr>Финансовая грамотность на уроках  физической культуры</vt:lpstr>
      <vt:lpstr>Развитие креативного мышления на уроках физической культуры</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Физкультурно-оздоровительные мероприятия в режиме школьного дня</dc:title>
  <cp:lastModifiedBy>Юра</cp:lastModifiedBy>
  <cp:revision>52</cp:revision>
  <dcterms:modified xsi:type="dcterms:W3CDTF">2004-12-31T20:40:04Z</dcterms:modified>
</cp:coreProperties>
</file>