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3" r:id="rId1"/>
  </p:sldMasterIdLst>
  <p:notesMasterIdLst>
    <p:notesMasterId r:id="rId15"/>
  </p:notesMasterIdLst>
  <p:sldIdLst>
    <p:sldId id="256" r:id="rId2"/>
    <p:sldId id="297" r:id="rId3"/>
    <p:sldId id="351" r:id="rId4"/>
    <p:sldId id="350" r:id="rId5"/>
    <p:sldId id="348" r:id="rId6"/>
    <p:sldId id="339" r:id="rId7"/>
    <p:sldId id="346" r:id="rId8"/>
    <p:sldId id="353" r:id="rId9"/>
    <p:sldId id="352" r:id="rId10"/>
    <p:sldId id="354" r:id="rId11"/>
    <p:sldId id="355" r:id="rId12"/>
    <p:sldId id="342" r:id="rId13"/>
    <p:sldId id="345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1E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77" autoAdjust="0"/>
    <p:restoredTop sz="93073" autoAdjust="0"/>
  </p:normalViewPr>
  <p:slideViewPr>
    <p:cSldViewPr>
      <p:cViewPr>
        <p:scale>
          <a:sx n="75" d="100"/>
          <a:sy n="75" d="100"/>
        </p:scale>
        <p:origin x="-1218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9FCF1D-E592-4D02-B6FC-BAB658298CC6}" type="doc">
      <dgm:prSet loTypeId="urn:microsoft.com/office/officeart/2005/8/layout/hChevron3" loCatId="process" qsTypeId="urn:microsoft.com/office/officeart/2005/8/quickstyle/simple2" qsCatId="simple" csTypeId="urn:microsoft.com/office/officeart/2005/8/colors/colorful3" csCatId="colorful" phldr="1"/>
      <dgm:spPr/>
    </dgm:pt>
    <dgm:pt modelId="{0560E717-EDA5-4C04-874F-1E3F361777BB}">
      <dgm:prSet phldrT="[Текст]"/>
      <dgm:spPr/>
      <dgm:t>
        <a:bodyPr/>
        <a:lstStyle/>
        <a:p>
          <a:pPr>
            <a:lnSpc>
              <a:spcPct val="150000"/>
            </a:lnSpc>
          </a:pPr>
          <a:r>
            <a:rPr lang="ru-RU" dirty="0" smtClean="0">
              <a:solidFill>
                <a:schemeClr val="bg1"/>
              </a:solidFill>
            </a:rPr>
            <a:t>Создание благоприятных условий для личностного развития всех членов семьи</a:t>
          </a:r>
        </a:p>
      </dgm:t>
    </dgm:pt>
    <dgm:pt modelId="{128CEBCA-EA29-4830-ABD9-FB448E928F4B}" type="parTrans" cxnId="{E4323E56-9ACE-427C-87E9-812008AF9CBD}">
      <dgm:prSet/>
      <dgm:spPr/>
      <dgm:t>
        <a:bodyPr/>
        <a:lstStyle/>
        <a:p>
          <a:endParaRPr lang="ru-RU"/>
        </a:p>
      </dgm:t>
    </dgm:pt>
    <dgm:pt modelId="{EDE11A42-A11B-45B8-B423-179A55136504}" type="sibTrans" cxnId="{E4323E56-9ACE-427C-87E9-812008AF9CBD}">
      <dgm:prSet/>
      <dgm:spPr/>
      <dgm:t>
        <a:bodyPr/>
        <a:lstStyle/>
        <a:p>
          <a:endParaRPr lang="ru-RU"/>
        </a:p>
      </dgm:t>
    </dgm:pt>
    <dgm:pt modelId="{14D4B9C6-E69D-4DF0-9E3C-F6312C21964A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оказание комплексной социально-психологической помощи</a:t>
          </a:r>
          <a:endParaRPr lang="ru-RU" dirty="0">
            <a:solidFill>
              <a:schemeClr val="bg1"/>
            </a:solidFill>
          </a:endParaRPr>
        </a:p>
      </dgm:t>
    </dgm:pt>
    <dgm:pt modelId="{CEAF5F1F-C589-4D9E-85AF-840C31B9AA4F}" type="parTrans" cxnId="{A4D19863-CD4B-4D58-9642-85953D5CB871}">
      <dgm:prSet/>
      <dgm:spPr/>
      <dgm:t>
        <a:bodyPr/>
        <a:lstStyle/>
        <a:p>
          <a:endParaRPr lang="ru-RU"/>
        </a:p>
      </dgm:t>
    </dgm:pt>
    <dgm:pt modelId="{DDAB258B-AB1C-477C-8F7E-FA59766D4911}" type="sibTrans" cxnId="{A4D19863-CD4B-4D58-9642-85953D5CB871}">
      <dgm:prSet/>
      <dgm:spPr/>
      <dgm:t>
        <a:bodyPr/>
        <a:lstStyle/>
        <a:p>
          <a:endParaRPr lang="ru-RU"/>
        </a:p>
      </dgm:t>
    </dgm:pt>
    <dgm:pt modelId="{699C10F6-4D81-4A12-877E-A2CCB68C2E7A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защита ребёнка и его окружения от негативного воздействия различных факторов на личностное развитие</a:t>
          </a:r>
        </a:p>
      </dgm:t>
    </dgm:pt>
    <dgm:pt modelId="{AEB93820-6A57-451B-ACC2-AFB488E42CDD}" type="parTrans" cxnId="{ACCA9AA2-9AA5-4F62-9C26-4D0160F9ED75}">
      <dgm:prSet/>
      <dgm:spPr/>
      <dgm:t>
        <a:bodyPr/>
        <a:lstStyle/>
        <a:p>
          <a:endParaRPr lang="ru-RU"/>
        </a:p>
      </dgm:t>
    </dgm:pt>
    <dgm:pt modelId="{DD7941C6-B0CF-4677-8C34-8EF797F1C07C}" type="sibTrans" cxnId="{ACCA9AA2-9AA5-4F62-9C26-4D0160F9ED75}">
      <dgm:prSet/>
      <dgm:spPr/>
      <dgm:t>
        <a:bodyPr/>
        <a:lstStyle/>
        <a:p>
          <a:endParaRPr lang="ru-RU"/>
        </a:p>
      </dgm:t>
    </dgm:pt>
    <dgm:pt modelId="{B076F8EA-AA34-49B0-8C8A-8AA67F28F276}" type="pres">
      <dgm:prSet presAssocID="{859FCF1D-E592-4D02-B6FC-BAB658298CC6}" presName="Name0" presStyleCnt="0">
        <dgm:presLayoutVars>
          <dgm:dir/>
          <dgm:resizeHandles val="exact"/>
        </dgm:presLayoutVars>
      </dgm:prSet>
      <dgm:spPr/>
    </dgm:pt>
    <dgm:pt modelId="{40AD3C76-7B5D-471A-8341-DE70BF03A40B}" type="pres">
      <dgm:prSet presAssocID="{0560E717-EDA5-4C04-874F-1E3F361777BB}" presName="parTxOnly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7352AE-6910-4A58-B0E8-B4C4E4702045}" type="pres">
      <dgm:prSet presAssocID="{EDE11A42-A11B-45B8-B423-179A55136504}" presName="parSpace" presStyleCnt="0"/>
      <dgm:spPr/>
    </dgm:pt>
    <dgm:pt modelId="{8CFCA818-BFB6-4926-A88C-8798027D84D0}" type="pres">
      <dgm:prSet presAssocID="{14D4B9C6-E69D-4DF0-9E3C-F6312C21964A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84AD4B-A62C-433D-9285-5A95DC7D84AE}" type="pres">
      <dgm:prSet presAssocID="{DDAB258B-AB1C-477C-8F7E-FA59766D4911}" presName="parSpace" presStyleCnt="0"/>
      <dgm:spPr/>
    </dgm:pt>
    <dgm:pt modelId="{822C547E-26DB-48E2-B37F-2916A1763BD0}" type="pres">
      <dgm:prSet presAssocID="{699C10F6-4D81-4A12-877E-A2CCB68C2E7A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D19863-CD4B-4D58-9642-85953D5CB871}" srcId="{859FCF1D-E592-4D02-B6FC-BAB658298CC6}" destId="{14D4B9C6-E69D-4DF0-9E3C-F6312C21964A}" srcOrd="1" destOrd="0" parTransId="{CEAF5F1F-C589-4D9E-85AF-840C31B9AA4F}" sibTransId="{DDAB258B-AB1C-477C-8F7E-FA59766D4911}"/>
    <dgm:cxn modelId="{F647C5B0-B514-47A4-99E4-1C80429A37C4}" type="presOf" srcId="{14D4B9C6-E69D-4DF0-9E3C-F6312C21964A}" destId="{8CFCA818-BFB6-4926-A88C-8798027D84D0}" srcOrd="0" destOrd="0" presId="urn:microsoft.com/office/officeart/2005/8/layout/hChevron3"/>
    <dgm:cxn modelId="{ACCA9AA2-9AA5-4F62-9C26-4D0160F9ED75}" srcId="{859FCF1D-E592-4D02-B6FC-BAB658298CC6}" destId="{699C10F6-4D81-4A12-877E-A2CCB68C2E7A}" srcOrd="2" destOrd="0" parTransId="{AEB93820-6A57-451B-ACC2-AFB488E42CDD}" sibTransId="{DD7941C6-B0CF-4677-8C34-8EF797F1C07C}"/>
    <dgm:cxn modelId="{6698DE90-935F-4F5C-B88E-7800F18511DB}" type="presOf" srcId="{699C10F6-4D81-4A12-877E-A2CCB68C2E7A}" destId="{822C547E-26DB-48E2-B37F-2916A1763BD0}" srcOrd="0" destOrd="0" presId="urn:microsoft.com/office/officeart/2005/8/layout/hChevron3"/>
    <dgm:cxn modelId="{E4323E56-9ACE-427C-87E9-812008AF9CBD}" srcId="{859FCF1D-E592-4D02-B6FC-BAB658298CC6}" destId="{0560E717-EDA5-4C04-874F-1E3F361777BB}" srcOrd="0" destOrd="0" parTransId="{128CEBCA-EA29-4830-ABD9-FB448E928F4B}" sibTransId="{EDE11A42-A11B-45B8-B423-179A55136504}"/>
    <dgm:cxn modelId="{94681C8B-A5DF-42C6-BD22-E072E961EC5C}" type="presOf" srcId="{0560E717-EDA5-4C04-874F-1E3F361777BB}" destId="{40AD3C76-7B5D-471A-8341-DE70BF03A40B}" srcOrd="0" destOrd="0" presId="urn:microsoft.com/office/officeart/2005/8/layout/hChevron3"/>
    <dgm:cxn modelId="{C385F291-2604-444C-8A30-6AF19ACD8121}" type="presOf" srcId="{859FCF1D-E592-4D02-B6FC-BAB658298CC6}" destId="{B076F8EA-AA34-49B0-8C8A-8AA67F28F276}" srcOrd="0" destOrd="0" presId="urn:microsoft.com/office/officeart/2005/8/layout/hChevron3"/>
    <dgm:cxn modelId="{9C068977-D1CE-47D3-B8CD-CCA32D65246D}" type="presParOf" srcId="{B076F8EA-AA34-49B0-8C8A-8AA67F28F276}" destId="{40AD3C76-7B5D-471A-8341-DE70BF03A40B}" srcOrd="0" destOrd="0" presId="urn:microsoft.com/office/officeart/2005/8/layout/hChevron3"/>
    <dgm:cxn modelId="{5D8717DE-D567-450A-AA50-067419ABF9AF}" type="presParOf" srcId="{B076F8EA-AA34-49B0-8C8A-8AA67F28F276}" destId="{7B7352AE-6910-4A58-B0E8-B4C4E4702045}" srcOrd="1" destOrd="0" presId="urn:microsoft.com/office/officeart/2005/8/layout/hChevron3"/>
    <dgm:cxn modelId="{9F7FFA86-EEDD-4346-BA0C-CF777EB594C6}" type="presParOf" srcId="{B076F8EA-AA34-49B0-8C8A-8AA67F28F276}" destId="{8CFCA818-BFB6-4926-A88C-8798027D84D0}" srcOrd="2" destOrd="0" presId="urn:microsoft.com/office/officeart/2005/8/layout/hChevron3"/>
    <dgm:cxn modelId="{1E4DEF73-85D3-4A86-A9D2-CC9E0999A962}" type="presParOf" srcId="{B076F8EA-AA34-49B0-8C8A-8AA67F28F276}" destId="{CD84AD4B-A62C-433D-9285-5A95DC7D84AE}" srcOrd="3" destOrd="0" presId="urn:microsoft.com/office/officeart/2005/8/layout/hChevron3"/>
    <dgm:cxn modelId="{52912193-D468-4C06-866C-A2A76FB0FBD5}" type="presParOf" srcId="{B076F8EA-AA34-49B0-8C8A-8AA67F28F276}" destId="{822C547E-26DB-48E2-B37F-2916A1763BD0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EC08C0-17D7-4483-8C1C-A07B6EDC5106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AE8D9D72-6DDC-4084-BF05-FE19FA5ECEBB}">
      <dgm:prSet phldrT="[Текст]"/>
      <dgm:spPr/>
      <dgm:t>
        <a:bodyPr/>
        <a:lstStyle/>
        <a:p>
          <a:r>
            <a:rPr kumimoji="0" lang="ru-RU" b="1" i="0" u="none" strike="noStrike" cap="none" normalizeH="0" baseline="0" dirty="0" smtClean="0">
              <a:ln/>
              <a:effectLst/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rPr>
            <a:t>выяснение целей и ожиданий семьи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94CF3E-9C78-4EC0-9A9F-28A681804CD1}" type="parTrans" cxnId="{A3FC11CB-8BB0-4C9A-9C32-0C455DD0CCEF}">
      <dgm:prSet/>
      <dgm:spPr/>
      <dgm:t>
        <a:bodyPr/>
        <a:lstStyle/>
        <a:p>
          <a:endParaRPr lang="ru-RU"/>
        </a:p>
      </dgm:t>
    </dgm:pt>
    <dgm:pt modelId="{FC72FA85-C2A7-4CED-8DF5-4D943A3F54CD}" type="sibTrans" cxnId="{A3FC11CB-8BB0-4C9A-9C32-0C455DD0CCEF}">
      <dgm:prSet/>
      <dgm:spPr/>
      <dgm:t>
        <a:bodyPr/>
        <a:lstStyle/>
        <a:p>
          <a:endParaRPr lang="ru-RU"/>
        </a:p>
      </dgm:t>
    </dgm:pt>
    <dgm:pt modelId="{ED3F4902-D80E-4549-970F-9026C4445BF6}">
      <dgm:prSet phldrT="[Текст]"/>
      <dgm:spPr/>
      <dgm:t>
        <a:bodyPr/>
        <a:lstStyle/>
        <a:p>
          <a:r>
            <a:rPr kumimoji="0" lang="ru-RU" b="1" i="0" u="none" strike="noStrike" cap="none" normalizeH="0" baseline="0" dirty="0" smtClean="0">
              <a:ln/>
              <a:effectLst/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rPr>
            <a:t>воспитание социальной толерантности 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587D12-5FE9-41A6-8488-DA0E9A8DC826}" type="parTrans" cxnId="{99137EBC-83B3-4255-A0F0-0B64602E36DC}">
      <dgm:prSet/>
      <dgm:spPr/>
      <dgm:t>
        <a:bodyPr/>
        <a:lstStyle/>
        <a:p>
          <a:endParaRPr lang="ru-RU"/>
        </a:p>
      </dgm:t>
    </dgm:pt>
    <dgm:pt modelId="{75B5895D-3E3A-404C-93C0-7F8F8031059A}" type="sibTrans" cxnId="{99137EBC-83B3-4255-A0F0-0B64602E36DC}">
      <dgm:prSet/>
      <dgm:spPr/>
      <dgm:t>
        <a:bodyPr/>
        <a:lstStyle/>
        <a:p>
          <a:endParaRPr lang="ru-RU"/>
        </a:p>
      </dgm:t>
    </dgm:pt>
    <dgm:pt modelId="{BA1D21DC-25D4-4290-902E-BDB0CA9AED44}">
      <dgm:prSet phldrT="[Текст]"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консультирование родителей 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49878E-C532-4131-85AE-7C958FB7792D}" type="parTrans" cxnId="{21D94E8E-CFE1-4D37-9A41-DB2BB74BD285}">
      <dgm:prSet/>
      <dgm:spPr/>
      <dgm:t>
        <a:bodyPr/>
        <a:lstStyle/>
        <a:p>
          <a:endParaRPr lang="ru-RU"/>
        </a:p>
      </dgm:t>
    </dgm:pt>
    <dgm:pt modelId="{7CA27C6E-B779-4D4F-A0F5-4A88554FB232}" type="sibTrans" cxnId="{21D94E8E-CFE1-4D37-9A41-DB2BB74BD285}">
      <dgm:prSet/>
      <dgm:spPr/>
      <dgm:t>
        <a:bodyPr/>
        <a:lstStyle/>
        <a:p>
          <a:endParaRPr lang="ru-RU"/>
        </a:p>
      </dgm:t>
    </dgm:pt>
    <dgm:pt modelId="{3C5EA5F6-07E9-401B-BA84-37AF35F1D49F}">
      <dgm:prSet phldrT="[Текст]"/>
      <dgm:spPr/>
      <dgm:t>
        <a:bodyPr/>
        <a:lstStyle/>
        <a:p>
          <a:r>
            <a:rPr kumimoji="0" lang="ru-RU" b="1" i="0" u="none" strike="noStrike" cap="none" normalizeH="0" baseline="0" dirty="0" smtClean="0">
              <a:ln/>
              <a:effectLst/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rPr>
            <a:t>наблюдение форм ответных реакций 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276661-4E55-42E9-ADE6-59252C96DD63}" type="parTrans" cxnId="{BC121309-0534-4701-BF4E-94E72B28DBDA}">
      <dgm:prSet/>
      <dgm:spPr/>
      <dgm:t>
        <a:bodyPr/>
        <a:lstStyle/>
        <a:p>
          <a:endParaRPr lang="ru-RU"/>
        </a:p>
      </dgm:t>
    </dgm:pt>
    <dgm:pt modelId="{00E1B442-E6B6-4B86-B15A-C756D6B9357C}" type="sibTrans" cxnId="{BC121309-0534-4701-BF4E-94E72B28DBDA}">
      <dgm:prSet/>
      <dgm:spPr/>
      <dgm:t>
        <a:bodyPr/>
        <a:lstStyle/>
        <a:p>
          <a:endParaRPr lang="ru-RU"/>
        </a:p>
      </dgm:t>
    </dgm:pt>
    <dgm:pt modelId="{0E95E792-3350-4213-BFB1-02D9424D252E}">
      <dgm:prSet phldrT="[Текст]"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педагогической  компетентности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319F77-32BC-44EA-9E50-E5085D7B2066}" type="parTrans" cxnId="{D2FE3590-C8F1-4EA6-885A-EB27C7D51479}">
      <dgm:prSet/>
      <dgm:spPr/>
      <dgm:t>
        <a:bodyPr/>
        <a:lstStyle/>
        <a:p>
          <a:endParaRPr lang="ru-RU"/>
        </a:p>
      </dgm:t>
    </dgm:pt>
    <dgm:pt modelId="{A823985C-29CF-4B69-AA92-39874429B1BD}" type="sibTrans" cxnId="{D2FE3590-C8F1-4EA6-885A-EB27C7D51479}">
      <dgm:prSet/>
      <dgm:spPr/>
      <dgm:t>
        <a:bodyPr/>
        <a:lstStyle/>
        <a:p>
          <a:endParaRPr lang="ru-RU"/>
        </a:p>
      </dgm:t>
    </dgm:pt>
    <dgm:pt modelId="{825BE1A2-E1F3-482E-8C29-B5574D98917A}">
      <dgm:prSet phldrT="[Текст]"/>
      <dgm:spPr/>
      <dgm:t>
        <a:bodyPr/>
        <a:lstStyle/>
        <a:p>
          <a:r>
            <a:rPr kumimoji="0" lang="ru-RU" b="1" i="0" u="none" strike="noStrike" cap="none" normalizeH="0" baseline="0" dirty="0" smtClean="0">
              <a:ln/>
              <a:effectLst/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rPr>
            <a:t>контакт с теми, кто уже помогал и помогает семье 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F08B8F-5B6A-4D48-80DF-EBD22703052F}" type="parTrans" cxnId="{4BE93363-9E06-48F3-9F53-7B9526FB704B}">
      <dgm:prSet/>
      <dgm:spPr/>
      <dgm:t>
        <a:bodyPr/>
        <a:lstStyle/>
        <a:p>
          <a:endParaRPr lang="ru-RU"/>
        </a:p>
      </dgm:t>
    </dgm:pt>
    <dgm:pt modelId="{B215AEE2-8D2E-4122-90D4-4BFB550D376E}" type="sibTrans" cxnId="{4BE93363-9E06-48F3-9F53-7B9526FB704B}">
      <dgm:prSet/>
      <dgm:spPr/>
      <dgm:t>
        <a:bodyPr/>
        <a:lstStyle/>
        <a:p>
          <a:endParaRPr lang="ru-RU"/>
        </a:p>
      </dgm:t>
    </dgm:pt>
    <dgm:pt modelId="{950C6191-1F7A-4672-8209-F43C4F1E75D2}" type="pres">
      <dgm:prSet presAssocID="{F9EC08C0-17D7-4483-8C1C-A07B6EDC510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C489C9-C65E-48C7-9682-F6EBA5F6A9C5}" type="pres">
      <dgm:prSet presAssocID="{AE8D9D72-6DDC-4084-BF05-FE19FA5ECEB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BBF4A1-65E1-4112-9BBE-0AADE22C041E}" type="pres">
      <dgm:prSet presAssocID="{FC72FA85-C2A7-4CED-8DF5-4D943A3F54CD}" presName="sibTrans" presStyleCnt="0"/>
      <dgm:spPr/>
    </dgm:pt>
    <dgm:pt modelId="{BD75FDA4-1DB3-4044-B64A-AF837EF1673A}" type="pres">
      <dgm:prSet presAssocID="{ED3F4902-D80E-4549-970F-9026C4445BF6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3870B0-172E-4C1F-8769-9BD3FE90F795}" type="pres">
      <dgm:prSet presAssocID="{75B5895D-3E3A-404C-93C0-7F8F8031059A}" presName="sibTrans" presStyleCnt="0"/>
      <dgm:spPr/>
    </dgm:pt>
    <dgm:pt modelId="{211A9FE2-846A-49D0-B1BF-C8703793C420}" type="pres">
      <dgm:prSet presAssocID="{BA1D21DC-25D4-4290-902E-BDB0CA9AED4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A775CE-93D2-4BFB-B9EB-EE5892A31F7F}" type="pres">
      <dgm:prSet presAssocID="{7CA27C6E-B779-4D4F-A0F5-4A88554FB232}" presName="sibTrans" presStyleCnt="0"/>
      <dgm:spPr/>
    </dgm:pt>
    <dgm:pt modelId="{8115836B-DC0F-42A3-AB61-A73EFD3535E2}" type="pres">
      <dgm:prSet presAssocID="{3C5EA5F6-07E9-401B-BA84-37AF35F1D49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B60233-296D-4464-8AB5-C71C2F8F3B27}" type="pres">
      <dgm:prSet presAssocID="{00E1B442-E6B6-4B86-B15A-C756D6B9357C}" presName="sibTrans" presStyleCnt="0"/>
      <dgm:spPr/>
    </dgm:pt>
    <dgm:pt modelId="{BFA727E4-DD61-4D18-B07D-2A830247E63C}" type="pres">
      <dgm:prSet presAssocID="{0E95E792-3350-4213-BFB1-02D9424D252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BE1213-9BD8-4E5F-8DE7-07B8626959C4}" type="pres">
      <dgm:prSet presAssocID="{A823985C-29CF-4B69-AA92-39874429B1BD}" presName="sibTrans" presStyleCnt="0"/>
      <dgm:spPr/>
    </dgm:pt>
    <dgm:pt modelId="{EF6FC231-AA8C-4416-8E41-56A13E62827C}" type="pres">
      <dgm:prSet presAssocID="{825BE1A2-E1F3-482E-8C29-B5574D98917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121309-0534-4701-BF4E-94E72B28DBDA}" srcId="{F9EC08C0-17D7-4483-8C1C-A07B6EDC5106}" destId="{3C5EA5F6-07E9-401B-BA84-37AF35F1D49F}" srcOrd="3" destOrd="0" parTransId="{06276661-4E55-42E9-ADE6-59252C96DD63}" sibTransId="{00E1B442-E6B6-4B86-B15A-C756D6B9357C}"/>
    <dgm:cxn modelId="{A3FC11CB-8BB0-4C9A-9C32-0C455DD0CCEF}" srcId="{F9EC08C0-17D7-4483-8C1C-A07B6EDC5106}" destId="{AE8D9D72-6DDC-4084-BF05-FE19FA5ECEBB}" srcOrd="0" destOrd="0" parTransId="{BF94CF3E-9C78-4EC0-9A9F-28A681804CD1}" sibTransId="{FC72FA85-C2A7-4CED-8DF5-4D943A3F54CD}"/>
    <dgm:cxn modelId="{2828C480-7F63-4058-A0F2-DE81079773CB}" type="presOf" srcId="{BA1D21DC-25D4-4290-902E-BDB0CA9AED44}" destId="{211A9FE2-846A-49D0-B1BF-C8703793C420}" srcOrd="0" destOrd="0" presId="urn:microsoft.com/office/officeart/2005/8/layout/default"/>
    <dgm:cxn modelId="{E147D132-95F8-4C7A-82FC-371EFBFE7DB4}" type="presOf" srcId="{825BE1A2-E1F3-482E-8C29-B5574D98917A}" destId="{EF6FC231-AA8C-4416-8E41-56A13E62827C}" srcOrd="0" destOrd="0" presId="urn:microsoft.com/office/officeart/2005/8/layout/default"/>
    <dgm:cxn modelId="{F5D7C75B-89D1-444A-8BB3-78AF5065A2A6}" type="presOf" srcId="{0E95E792-3350-4213-BFB1-02D9424D252E}" destId="{BFA727E4-DD61-4D18-B07D-2A830247E63C}" srcOrd="0" destOrd="0" presId="urn:microsoft.com/office/officeart/2005/8/layout/default"/>
    <dgm:cxn modelId="{D06D30B1-2BDB-42C8-9C8F-273E3BC7AC61}" type="presOf" srcId="{AE8D9D72-6DDC-4084-BF05-FE19FA5ECEBB}" destId="{21C489C9-C65E-48C7-9682-F6EBA5F6A9C5}" srcOrd="0" destOrd="0" presId="urn:microsoft.com/office/officeart/2005/8/layout/default"/>
    <dgm:cxn modelId="{07A349A6-4411-421A-A2B9-0FED910DFD90}" type="presOf" srcId="{ED3F4902-D80E-4549-970F-9026C4445BF6}" destId="{BD75FDA4-1DB3-4044-B64A-AF837EF1673A}" srcOrd="0" destOrd="0" presId="urn:microsoft.com/office/officeart/2005/8/layout/default"/>
    <dgm:cxn modelId="{D2FE3590-C8F1-4EA6-885A-EB27C7D51479}" srcId="{F9EC08C0-17D7-4483-8C1C-A07B6EDC5106}" destId="{0E95E792-3350-4213-BFB1-02D9424D252E}" srcOrd="4" destOrd="0" parTransId="{AB319F77-32BC-44EA-9E50-E5085D7B2066}" sibTransId="{A823985C-29CF-4B69-AA92-39874429B1BD}"/>
    <dgm:cxn modelId="{03B0C3A0-9625-4BF1-B586-83609F2D0E02}" type="presOf" srcId="{F9EC08C0-17D7-4483-8C1C-A07B6EDC5106}" destId="{950C6191-1F7A-4672-8209-F43C4F1E75D2}" srcOrd="0" destOrd="0" presId="urn:microsoft.com/office/officeart/2005/8/layout/default"/>
    <dgm:cxn modelId="{4BE93363-9E06-48F3-9F53-7B9526FB704B}" srcId="{F9EC08C0-17D7-4483-8C1C-A07B6EDC5106}" destId="{825BE1A2-E1F3-482E-8C29-B5574D98917A}" srcOrd="5" destOrd="0" parTransId="{D5F08B8F-5B6A-4D48-80DF-EBD22703052F}" sibTransId="{B215AEE2-8D2E-4122-90D4-4BFB550D376E}"/>
    <dgm:cxn modelId="{21D94E8E-CFE1-4D37-9A41-DB2BB74BD285}" srcId="{F9EC08C0-17D7-4483-8C1C-A07B6EDC5106}" destId="{BA1D21DC-25D4-4290-902E-BDB0CA9AED44}" srcOrd="2" destOrd="0" parTransId="{CA49878E-C532-4131-85AE-7C958FB7792D}" sibTransId="{7CA27C6E-B779-4D4F-A0F5-4A88554FB232}"/>
    <dgm:cxn modelId="{BA8E8915-3AD7-49AB-87DF-1532222B7FD5}" type="presOf" srcId="{3C5EA5F6-07E9-401B-BA84-37AF35F1D49F}" destId="{8115836B-DC0F-42A3-AB61-A73EFD3535E2}" srcOrd="0" destOrd="0" presId="urn:microsoft.com/office/officeart/2005/8/layout/default"/>
    <dgm:cxn modelId="{99137EBC-83B3-4255-A0F0-0B64602E36DC}" srcId="{F9EC08C0-17D7-4483-8C1C-A07B6EDC5106}" destId="{ED3F4902-D80E-4549-970F-9026C4445BF6}" srcOrd="1" destOrd="0" parTransId="{EC587D12-5FE9-41A6-8488-DA0E9A8DC826}" sibTransId="{75B5895D-3E3A-404C-93C0-7F8F8031059A}"/>
    <dgm:cxn modelId="{E480B763-C9E6-4E72-9164-DA5965FC4C43}" type="presParOf" srcId="{950C6191-1F7A-4672-8209-F43C4F1E75D2}" destId="{21C489C9-C65E-48C7-9682-F6EBA5F6A9C5}" srcOrd="0" destOrd="0" presId="urn:microsoft.com/office/officeart/2005/8/layout/default"/>
    <dgm:cxn modelId="{DD54FEFC-AB7C-4011-B0AA-F53CB3396F2C}" type="presParOf" srcId="{950C6191-1F7A-4672-8209-F43C4F1E75D2}" destId="{E3BBF4A1-65E1-4112-9BBE-0AADE22C041E}" srcOrd="1" destOrd="0" presId="urn:microsoft.com/office/officeart/2005/8/layout/default"/>
    <dgm:cxn modelId="{3913DB31-7715-4A6D-B61E-69A3AC282818}" type="presParOf" srcId="{950C6191-1F7A-4672-8209-F43C4F1E75D2}" destId="{BD75FDA4-1DB3-4044-B64A-AF837EF1673A}" srcOrd="2" destOrd="0" presId="urn:microsoft.com/office/officeart/2005/8/layout/default"/>
    <dgm:cxn modelId="{2CBCE264-F55B-4499-8082-EB5C20EE4E05}" type="presParOf" srcId="{950C6191-1F7A-4672-8209-F43C4F1E75D2}" destId="{B73870B0-172E-4C1F-8769-9BD3FE90F795}" srcOrd="3" destOrd="0" presId="urn:microsoft.com/office/officeart/2005/8/layout/default"/>
    <dgm:cxn modelId="{1861771B-C960-483F-B721-9B9690C9ABFF}" type="presParOf" srcId="{950C6191-1F7A-4672-8209-F43C4F1E75D2}" destId="{211A9FE2-846A-49D0-B1BF-C8703793C420}" srcOrd="4" destOrd="0" presId="urn:microsoft.com/office/officeart/2005/8/layout/default"/>
    <dgm:cxn modelId="{F1632A48-5BE1-40F0-896E-DD91DB28D25E}" type="presParOf" srcId="{950C6191-1F7A-4672-8209-F43C4F1E75D2}" destId="{63A775CE-93D2-4BFB-B9EB-EE5892A31F7F}" srcOrd="5" destOrd="0" presId="urn:microsoft.com/office/officeart/2005/8/layout/default"/>
    <dgm:cxn modelId="{EB5E589F-6A77-4207-8A34-C029C0460D3F}" type="presParOf" srcId="{950C6191-1F7A-4672-8209-F43C4F1E75D2}" destId="{8115836B-DC0F-42A3-AB61-A73EFD3535E2}" srcOrd="6" destOrd="0" presId="urn:microsoft.com/office/officeart/2005/8/layout/default"/>
    <dgm:cxn modelId="{C4E85D70-F139-4D76-BAB9-0AEB64D10319}" type="presParOf" srcId="{950C6191-1F7A-4672-8209-F43C4F1E75D2}" destId="{86B60233-296D-4464-8AB5-C71C2F8F3B27}" srcOrd="7" destOrd="0" presId="urn:microsoft.com/office/officeart/2005/8/layout/default"/>
    <dgm:cxn modelId="{365D46AC-0AC4-47E2-B5F3-770F1ADCAE45}" type="presParOf" srcId="{950C6191-1F7A-4672-8209-F43C4F1E75D2}" destId="{BFA727E4-DD61-4D18-B07D-2A830247E63C}" srcOrd="8" destOrd="0" presId="urn:microsoft.com/office/officeart/2005/8/layout/default"/>
    <dgm:cxn modelId="{95B472B0-1EBC-434E-819D-FCF228C0A4E6}" type="presParOf" srcId="{950C6191-1F7A-4672-8209-F43C4F1E75D2}" destId="{44BE1213-9BD8-4E5F-8DE7-07B8626959C4}" srcOrd="9" destOrd="0" presId="urn:microsoft.com/office/officeart/2005/8/layout/default"/>
    <dgm:cxn modelId="{7741D925-0B5E-42BE-8D62-3A538E59EA5B}" type="presParOf" srcId="{950C6191-1F7A-4672-8209-F43C4F1E75D2}" destId="{EF6FC231-AA8C-4416-8E41-56A13E62827C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AD3C76-7B5D-471A-8341-DE70BF03A40B}">
      <dsp:nvSpPr>
        <dsp:cNvPr id="0" name=""/>
        <dsp:cNvSpPr/>
      </dsp:nvSpPr>
      <dsp:spPr>
        <a:xfrm>
          <a:off x="3655" y="646588"/>
          <a:ext cx="3196479" cy="1278591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bg1"/>
              </a:solidFill>
            </a:rPr>
            <a:t>Создание благоприятных условий для личностного развития всех членов семьи</a:t>
          </a:r>
        </a:p>
      </dsp:txBody>
      <dsp:txXfrm>
        <a:off x="3655" y="646588"/>
        <a:ext cx="2876831" cy="1278591"/>
      </dsp:txXfrm>
    </dsp:sp>
    <dsp:sp modelId="{8CFCA818-BFB6-4926-A88C-8798027D84D0}">
      <dsp:nvSpPr>
        <dsp:cNvPr id="0" name=""/>
        <dsp:cNvSpPr/>
      </dsp:nvSpPr>
      <dsp:spPr>
        <a:xfrm>
          <a:off x="2560839" y="646588"/>
          <a:ext cx="3196479" cy="1278591"/>
        </a:xfrm>
        <a:prstGeom prst="chevron">
          <a:avLst/>
        </a:prstGeom>
        <a:solidFill>
          <a:schemeClr val="accent3">
            <a:hueOff val="1226198"/>
            <a:satOff val="-40562"/>
            <a:lumOff val="-588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bg1"/>
              </a:solidFill>
            </a:rPr>
            <a:t>оказание комплексной социально-психологической помощи</a:t>
          </a:r>
          <a:endParaRPr lang="ru-RU" sz="1200" kern="1200" dirty="0">
            <a:solidFill>
              <a:schemeClr val="bg1"/>
            </a:solidFill>
          </a:endParaRPr>
        </a:p>
      </dsp:txBody>
      <dsp:txXfrm>
        <a:off x="3200135" y="646588"/>
        <a:ext cx="1917888" cy="1278591"/>
      </dsp:txXfrm>
    </dsp:sp>
    <dsp:sp modelId="{822C547E-26DB-48E2-B37F-2916A1763BD0}">
      <dsp:nvSpPr>
        <dsp:cNvPr id="0" name=""/>
        <dsp:cNvSpPr/>
      </dsp:nvSpPr>
      <dsp:spPr>
        <a:xfrm>
          <a:off x="5118022" y="646588"/>
          <a:ext cx="3196479" cy="1278591"/>
        </a:xfrm>
        <a:prstGeom prst="chevron">
          <a:avLst/>
        </a:prstGeom>
        <a:solidFill>
          <a:schemeClr val="accent3">
            <a:hueOff val="2452395"/>
            <a:satOff val="-81125"/>
            <a:lumOff val="-1176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bg1"/>
              </a:solidFill>
            </a:rPr>
            <a:t>защита ребёнка и его окружения от негативного воздействия различных факторов на личностное развитие</a:t>
          </a:r>
        </a:p>
      </dsp:txBody>
      <dsp:txXfrm>
        <a:off x="5757318" y="646588"/>
        <a:ext cx="1917888" cy="12785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C489C9-C65E-48C7-9682-F6EBA5F6A9C5}">
      <dsp:nvSpPr>
        <dsp:cNvPr id="0" name=""/>
        <dsp:cNvSpPr/>
      </dsp:nvSpPr>
      <dsp:spPr>
        <a:xfrm>
          <a:off x="0" y="769315"/>
          <a:ext cx="2522654" cy="151359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200" b="1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rPr>
            <a:t>выяснение целей и ожиданий семьи</a:t>
          </a:r>
          <a:endParaRPr lang="ru-RU" sz="2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769315"/>
        <a:ext cx="2522654" cy="1513592"/>
      </dsp:txXfrm>
    </dsp:sp>
    <dsp:sp modelId="{BD75FDA4-1DB3-4044-B64A-AF837EF1673A}">
      <dsp:nvSpPr>
        <dsp:cNvPr id="0" name=""/>
        <dsp:cNvSpPr/>
      </dsp:nvSpPr>
      <dsp:spPr>
        <a:xfrm>
          <a:off x="2774919" y="769315"/>
          <a:ext cx="2522654" cy="1513592"/>
        </a:xfrm>
        <a:prstGeom prst="rect">
          <a:avLst/>
        </a:prstGeom>
        <a:solidFill>
          <a:schemeClr val="accent5">
            <a:hueOff val="61129"/>
            <a:satOff val="12227"/>
            <a:lumOff val="282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200" b="1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rPr>
            <a:t>воспитание социальной толерантности </a:t>
          </a:r>
          <a:endParaRPr lang="ru-RU" sz="2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74919" y="769315"/>
        <a:ext cx="2522654" cy="1513592"/>
      </dsp:txXfrm>
    </dsp:sp>
    <dsp:sp modelId="{211A9FE2-846A-49D0-B1BF-C8703793C420}">
      <dsp:nvSpPr>
        <dsp:cNvPr id="0" name=""/>
        <dsp:cNvSpPr/>
      </dsp:nvSpPr>
      <dsp:spPr>
        <a:xfrm>
          <a:off x="5549839" y="769315"/>
          <a:ext cx="2522654" cy="1513592"/>
        </a:xfrm>
        <a:prstGeom prst="rect">
          <a:avLst/>
        </a:prstGeom>
        <a:solidFill>
          <a:schemeClr val="accent5">
            <a:hueOff val="122257"/>
            <a:satOff val="24455"/>
            <a:lumOff val="564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консультирование родителей </a:t>
          </a:r>
          <a:endParaRPr lang="ru-RU" sz="2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49839" y="769315"/>
        <a:ext cx="2522654" cy="1513592"/>
      </dsp:txXfrm>
    </dsp:sp>
    <dsp:sp modelId="{8115836B-DC0F-42A3-AB61-A73EFD3535E2}">
      <dsp:nvSpPr>
        <dsp:cNvPr id="0" name=""/>
        <dsp:cNvSpPr/>
      </dsp:nvSpPr>
      <dsp:spPr>
        <a:xfrm>
          <a:off x="0" y="2535173"/>
          <a:ext cx="2522654" cy="1513592"/>
        </a:xfrm>
        <a:prstGeom prst="rect">
          <a:avLst/>
        </a:prstGeom>
        <a:solidFill>
          <a:schemeClr val="accent5">
            <a:hueOff val="183386"/>
            <a:satOff val="36682"/>
            <a:lumOff val="847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200" b="1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rPr>
            <a:t>наблюдение форм ответных реакций </a:t>
          </a:r>
          <a:endParaRPr lang="ru-RU" sz="2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535173"/>
        <a:ext cx="2522654" cy="1513592"/>
      </dsp:txXfrm>
    </dsp:sp>
    <dsp:sp modelId="{BFA727E4-DD61-4D18-B07D-2A830247E63C}">
      <dsp:nvSpPr>
        <dsp:cNvPr id="0" name=""/>
        <dsp:cNvSpPr/>
      </dsp:nvSpPr>
      <dsp:spPr>
        <a:xfrm>
          <a:off x="2774919" y="2535173"/>
          <a:ext cx="2522654" cy="1513592"/>
        </a:xfrm>
        <a:prstGeom prst="rect">
          <a:avLst/>
        </a:prstGeom>
        <a:solidFill>
          <a:schemeClr val="accent5">
            <a:hueOff val="244514"/>
            <a:satOff val="48910"/>
            <a:lumOff val="1129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педагогической  компетентности</a:t>
          </a:r>
          <a:endParaRPr lang="ru-RU" sz="2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74919" y="2535173"/>
        <a:ext cx="2522654" cy="1513592"/>
      </dsp:txXfrm>
    </dsp:sp>
    <dsp:sp modelId="{EF6FC231-AA8C-4416-8E41-56A13E62827C}">
      <dsp:nvSpPr>
        <dsp:cNvPr id="0" name=""/>
        <dsp:cNvSpPr/>
      </dsp:nvSpPr>
      <dsp:spPr>
        <a:xfrm>
          <a:off x="5549839" y="2535173"/>
          <a:ext cx="2522654" cy="1513592"/>
        </a:xfrm>
        <a:prstGeom prst="rect">
          <a:avLst/>
        </a:prstGeom>
        <a:solidFill>
          <a:schemeClr val="accent5">
            <a:hueOff val="305643"/>
            <a:satOff val="61137"/>
            <a:lumOff val="1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200" b="1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rPr>
            <a:t>контакт с теми, кто уже помогал и помогает семье </a:t>
          </a:r>
          <a:endParaRPr lang="ru-RU" sz="2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49839" y="2535173"/>
        <a:ext cx="2522654" cy="15135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E4F136-FCE9-4841-9F7A-E4C9F6B78338}" type="datetimeFigureOut">
              <a:rPr lang="ru-RU" smtClean="0"/>
              <a:pPr/>
              <a:t>26.08.2024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223FB-D61F-4863-8F5F-D3F39CE605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667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D7254BD3-E0AC-49CF-B9DF-3A13BC96CDD8}" type="datetimeFigureOut">
              <a:rPr lang="ru-RU" smtClean="0"/>
              <a:pPr>
                <a:defRPr/>
              </a:pPr>
              <a:t>26.08.2024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2CAF471C-F933-4761-92E2-0E00C4B65C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3F32E8-8458-441A-8AF0-AA8020CA605C}" type="datetimeFigureOut">
              <a:rPr lang="ru-RU" smtClean="0"/>
              <a:pPr>
                <a:defRPr/>
              </a:pPr>
              <a:t>26.08.2024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20FC5A-CA1D-40CC-8B4F-20C01E8DAA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0FE788-3E86-48D0-8FAC-13F83F5D386B}" type="datetimeFigureOut">
              <a:rPr lang="ru-RU" smtClean="0"/>
              <a:pPr>
                <a:defRPr/>
              </a:pPr>
              <a:t>26.08.2024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CE9EA9-F4BB-4759-B9DB-123A581AC74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4E94D7-4147-4B9D-ACB2-567C06EFD6C0}" type="datetimeFigureOut">
              <a:rPr lang="ru-RU" smtClean="0"/>
              <a:pPr>
                <a:defRPr/>
              </a:pPr>
              <a:t>26.08.2024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9B9AB7-F4BF-4866-B9A5-8FF6E723E1E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CB7E85-D2D6-4141-80F1-815C0514A53A}" type="datetimeFigureOut">
              <a:rPr lang="ru-RU" smtClean="0"/>
              <a:pPr>
                <a:defRPr/>
              </a:pPr>
              <a:t>26.08.2024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CD23AD-6664-4AC9-8C48-563C3DB8EF3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3F32E8-8458-441A-8AF0-AA8020CA605C}" type="datetimeFigureOut">
              <a:rPr lang="ru-RU" smtClean="0"/>
              <a:pPr>
                <a:defRPr/>
              </a:pPr>
              <a:t>26.08.2024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20FC5A-CA1D-40CC-8B4F-20C01E8DAA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F88C6E-0911-4DD7-8FC4-874091C9BF31}" type="datetimeFigureOut">
              <a:rPr lang="ru-RU" smtClean="0"/>
              <a:pPr>
                <a:defRPr/>
              </a:pPr>
              <a:t>26.08.2024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140F9B-571E-48DC-8164-1A8505E9DBE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3F32E8-8458-441A-8AF0-AA8020CA605C}" type="datetimeFigureOut">
              <a:rPr lang="ru-RU" smtClean="0"/>
              <a:pPr>
                <a:defRPr/>
              </a:pPr>
              <a:t>26.08.2024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20FC5A-CA1D-40CC-8B4F-20C01E8DAA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3F32E8-8458-441A-8AF0-AA8020CA605C}" type="datetimeFigureOut">
              <a:rPr lang="ru-RU" smtClean="0"/>
              <a:pPr>
                <a:defRPr/>
              </a:pPr>
              <a:t>26.08.2024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20FC5A-CA1D-40CC-8B4F-20C01E8DAA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2BD72B-5BBF-49C3-B054-975455A23814}" type="datetimeFigureOut">
              <a:rPr lang="ru-RU" smtClean="0"/>
              <a:pPr>
                <a:defRPr/>
              </a:pPr>
              <a:t>26.08.2024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1E778-9D9C-43F0-9FB1-228915EB4C3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6388CA-1E14-49EA-8DA4-571EBFFFB7BD}" type="datetimeFigureOut">
              <a:rPr lang="ru-RU" smtClean="0"/>
              <a:pPr>
                <a:defRPr/>
              </a:pPr>
              <a:t>26.08.2024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0458E-C664-48B0-8051-FC65F35784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193F32E8-8458-441A-8AF0-AA8020CA605C}" type="datetimeFigureOut">
              <a:rPr lang="ru-RU" smtClean="0"/>
              <a:pPr>
                <a:defRPr/>
              </a:pPr>
              <a:t>26.08.2024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F520FC5A-CA1D-40CC-8B4F-20C01E8DAA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7777" y="4936047"/>
            <a:ext cx="8715375" cy="1041872"/>
          </a:xfrm>
        </p:spPr>
        <p:txBody>
          <a:bodyPr>
            <a:normAutofit/>
          </a:bodyPr>
          <a:lstStyle/>
          <a:p>
            <a:pPr algn="r" eaLnBrk="1" hangingPunct="1">
              <a:lnSpc>
                <a:spcPct val="90000"/>
              </a:lnSpc>
            </a:pP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Сендюкова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Т.С., </a:t>
            </a:r>
          </a:p>
          <a:p>
            <a:pPr algn="r" eaLnBrk="1" hangingPunct="1">
              <a:lnSpc>
                <a:spcPct val="90000"/>
              </a:lnSpc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Учитель начальных классов. 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28596" y="2348880"/>
            <a:ext cx="831373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 и семьи</a:t>
            </a:r>
          </a:p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детей с ОВЗ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процессе инклюзивного образования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sz="8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АНКЕТА</a:t>
            </a:r>
            <a:endParaRPr lang="ru-RU" sz="8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00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124744"/>
            <a:ext cx="5256584" cy="5042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294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/>
          </p:cNvSpPr>
          <p:nvPr>
            <p:ph type="ctrTitle"/>
          </p:nvPr>
        </p:nvSpPr>
        <p:spPr bwMode="auto">
          <a:xfrm>
            <a:off x="500034" y="785794"/>
            <a:ext cx="8286808" cy="2714644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80000"/>
              </a:lnSpc>
            </a:pPr>
            <a:r>
              <a:rPr lang="ru-RU" sz="2800" b="1" i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Тесное взаимодействие педагогов и родителей помогает осуществить оптимальный выбор методов, адекватных структуре дефекта, возрасту ребенка, что обеспечивает высокую результативность и стойкость результатов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i="1" dirty="0" smtClean="0">
                <a:solidFill>
                  <a:srgbClr val="00B050"/>
                </a:solidFill>
              </a:rPr>
              <a:t/>
            </a:r>
            <a:br>
              <a:rPr lang="ru-RU" sz="2800" b="1" i="1" dirty="0" smtClean="0">
                <a:solidFill>
                  <a:srgbClr val="00B050"/>
                </a:solidFill>
              </a:rPr>
            </a:br>
            <a:r>
              <a:rPr lang="ru-RU" sz="2400" dirty="0" smtClean="0">
                <a:solidFill>
                  <a:schemeClr val="accent2"/>
                </a:solidFill>
              </a:rPr>
              <a:t/>
            </a:r>
            <a:br>
              <a:rPr lang="ru-RU" sz="2400" dirty="0" smtClean="0">
                <a:solidFill>
                  <a:schemeClr val="accent2"/>
                </a:solidFill>
              </a:rPr>
            </a:br>
            <a:endParaRPr lang="ru-RU" altLang="ru-RU" sz="2400" dirty="0">
              <a:solidFill>
                <a:schemeClr val="accent3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8195" name="Rectangle 5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40488" cy="1657350"/>
          </a:xfrm>
        </p:spPr>
        <p:txBody>
          <a:bodyPr/>
          <a:lstStyle/>
          <a:p>
            <a:pPr marL="0" indent="0" algn="ctr">
              <a:buFont typeface="Wingdings 2" pitchFamily="18" charset="2"/>
              <a:buNone/>
            </a:pPr>
            <a:endParaRPr lang="ru-RU" dirty="0" smtClean="0"/>
          </a:p>
        </p:txBody>
      </p:sp>
      <p:pic>
        <p:nvPicPr>
          <p:cNvPr id="10" name="Picture 2" descr="http://gtn-pravda.ru/wp-content/uploads/2015/10/roditeli-i-pedagog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645024"/>
            <a:ext cx="3733656" cy="2995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80928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i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СПАСИБО за внимание!!!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/>
          </p:cNvSpPr>
          <p:nvPr>
            <p:ph type="ctrTitle"/>
          </p:nvPr>
        </p:nvSpPr>
        <p:spPr bwMode="auto">
          <a:xfrm>
            <a:off x="251520" y="3212976"/>
            <a:ext cx="8286808" cy="242319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Идея инклюзивного образования подразумевает, что не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родитель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должен готовиться к включению в систему образования, а сама система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должна оказывать помощь к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включению любого ребёнка </a:t>
            </a:r>
            <a:r>
              <a:rPr lang="ru-RU" sz="2400" dirty="0" smtClean="0">
                <a:solidFill>
                  <a:schemeClr val="accent2"/>
                </a:solidFill>
              </a:rPr>
              <a:t/>
            </a:r>
            <a:br>
              <a:rPr lang="ru-RU" sz="2400" dirty="0" smtClean="0">
                <a:solidFill>
                  <a:schemeClr val="accent2"/>
                </a:solidFill>
              </a:rPr>
            </a:br>
            <a:endParaRPr lang="ru-RU" altLang="ru-RU" sz="2400" dirty="0">
              <a:solidFill>
                <a:schemeClr val="accent3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8195" name="Rectangle 5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40488" cy="1657350"/>
          </a:xfrm>
        </p:spPr>
        <p:txBody>
          <a:bodyPr/>
          <a:lstStyle/>
          <a:p>
            <a:pPr marL="0" indent="0" algn="ctr">
              <a:buFont typeface="Wingdings 2" pitchFamily="18" charset="2"/>
              <a:buNone/>
            </a:pPr>
            <a:endParaRPr lang="ru-RU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988840"/>
            <a:ext cx="6777317" cy="4635877"/>
          </a:xfrm>
        </p:spPr>
        <p:txBody>
          <a:bodyPr>
            <a:normAutofit/>
          </a:bodyPr>
          <a:lstStyle/>
          <a:p>
            <a:pPr>
              <a:spcAft>
                <a:spcPts val="750"/>
              </a:spcAft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действия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мероприятия;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доверие</a:t>
            </a:r>
          </a:p>
          <a:p>
            <a:pPr>
              <a:spcAft>
                <a:spcPts val="750"/>
              </a:spcAft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недопустимость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опора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4379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183880" cy="85725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Основная цель работы с семьёй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http://gtn-pravda.ru/wp-content/uploads/2015/10/roditeli-i-pedagog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07" y="1124744"/>
            <a:ext cx="4541791" cy="3643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07503885"/>
              </p:ext>
            </p:extLst>
          </p:nvPr>
        </p:nvGraphicFramePr>
        <p:xfrm>
          <a:off x="611560" y="4000504"/>
          <a:ext cx="8318158" cy="2571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92696"/>
            <a:ext cx="8143932" cy="1398450"/>
          </a:xfrm>
        </p:spPr>
        <p:txBody>
          <a:bodyPr>
            <a:noAutofit/>
          </a:bodyPr>
          <a:lstStyle/>
          <a:p>
            <a:pPr lvl="0" indent="0" algn="ctr">
              <a:buNone/>
            </a:pPr>
            <a:r>
              <a:rPr lang="ru-RU" sz="2800" i="1" cap="all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cap="all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Процесс </a:t>
            </a:r>
            <a:r>
              <a:rPr lang="ru-RU" b="1" cap="all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сотрудничества с семьёй включает в себя</a:t>
            </a:r>
          </a:p>
          <a:p>
            <a:pPr indent="0" algn="ctr">
              <a:buNone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Simplified Arabic" panose="02020603050405020304" pitchFamily="18" charset="-78"/>
              </a:rPr>
              <a:t/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Simplified Arabic" panose="02020603050405020304" pitchFamily="18" charset="-78"/>
              </a:rPr>
            </a:br>
            <a:endParaRPr lang="ru-RU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implified Arabic" panose="02020603050405020304" pitchFamily="18" charset="-78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1520" y="155679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sz="2400" dirty="0"/>
          </a:p>
          <a:p>
            <a:endParaRPr lang="ru-RU" sz="2400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401460720"/>
              </p:ext>
            </p:extLst>
          </p:nvPr>
        </p:nvGraphicFramePr>
        <p:xfrm>
          <a:off x="500034" y="1397000"/>
          <a:ext cx="8072494" cy="4818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172400" cy="138499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cap="all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сотрудничества </a:t>
            </a:r>
            <a:br>
              <a:rPr lang="ru-RU" sz="2800" b="1" cap="all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cap="all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педагогов с родителями детей с ОВЗ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51520" y="1916832"/>
            <a:ext cx="2677406" cy="4608512"/>
          </a:xfrm>
          <a:prstGeom prst="rect">
            <a:avLst/>
          </a:prstGeom>
          <a:ln cmpd="thickThin"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 fontAlgn="auto">
              <a:spcBef>
                <a:spcPct val="20000"/>
              </a:spcBef>
              <a:spcAft>
                <a:spcPts val="0"/>
              </a:spcAft>
            </a:pP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Психолого-педагогическое просвещение родителей 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(родительские </a:t>
            </a:r>
            <a:r>
              <a:rPr 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лектории;</a:t>
            </a:r>
            <a:endParaRPr lang="ru-RU" sz="180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</a:pPr>
            <a:r>
              <a:rPr 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индивидуальные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 тематические консультации;</a:t>
            </a:r>
          </a:p>
          <a:p>
            <a:pPr lvl="0" fontAlgn="auto">
              <a:spcBef>
                <a:spcPct val="20000"/>
              </a:spcBef>
              <a:spcAft>
                <a:spcPts val="0"/>
              </a:spcAft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родительские собрания </a:t>
            </a:r>
            <a:r>
              <a:rPr 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endParaRPr lang="ru-RU" sz="180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143240" y="1916832"/>
            <a:ext cx="2652896" cy="4608512"/>
          </a:xfrm>
          <a:prstGeom prst="rect">
            <a:avLst/>
          </a:prstGeom>
          <a:ln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Вовлечение родителей в учебно- воспитательный процесс  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 дни открытых дверей;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дни творчества детей 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 их родителей;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помощь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организации и проведении внеклассных </a:t>
            </a:r>
            <a:r>
              <a:rPr 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дел)</a:t>
            </a:r>
            <a:endParaRPr lang="ru-RU" sz="180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012160" y="1916832"/>
            <a:ext cx="2808312" cy="4608512"/>
          </a:xfrm>
          <a:prstGeom prst="rect">
            <a:avLst/>
          </a:prstGeom>
          <a:ln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родителей 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управлении 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учебно-воспитательным процессом  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(участие родителей в работе совета школы,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родительского комитета,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общественного совета содействия семье и школе)</a:t>
            </a:r>
            <a:endParaRPr lang="ru-RU" sz="180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1266528" y="1699616"/>
            <a:ext cx="432048" cy="4344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111" y="1664041"/>
            <a:ext cx="49371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461" y="1676847"/>
            <a:ext cx="487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2603" y="1571413"/>
            <a:ext cx="487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627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760612" y="3212976"/>
            <a:ext cx="2592288" cy="93382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 fontAlgn="auto">
              <a:spcBef>
                <a:spcPct val="20000"/>
              </a:spcBef>
              <a:spcAft>
                <a:spcPts val="0"/>
              </a:spcAft>
            </a:pP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Индивидуальные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771800" y="5013176"/>
            <a:ext cx="2664296" cy="928694"/>
          </a:xfrm>
          <a:prstGeom prst="rect">
            <a:avLst/>
          </a:prstGeom>
          <a:solidFill>
            <a:srgbClr val="00B050"/>
          </a:solidFill>
          <a:ln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Групповые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5411564" y="3573016"/>
            <a:ext cx="2808312" cy="933824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Коллективные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760612" y="1772816"/>
            <a:ext cx="7572428" cy="882336"/>
          </a:xfrm>
          <a:prstGeom prst="rect">
            <a:avLst/>
          </a:prstGeom>
          <a:ln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cap="all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Формы взаимодействия с семьёй</a:t>
            </a:r>
            <a:endParaRPr lang="ru-RU" sz="2800" b="1" cap="all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54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sz="8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</a:t>
            </a:r>
            <a:endParaRPr lang="ru-RU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73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71613"/>
            <a:ext cx="7056784" cy="4621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853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1744</TotalTime>
  <Words>199</Words>
  <Application>Microsoft Office PowerPoint</Application>
  <PresentationFormat>Экран (4:3)</PresentationFormat>
  <Paragraphs>44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Остин</vt:lpstr>
      <vt:lpstr>Презентация PowerPoint</vt:lpstr>
      <vt:lpstr>Идея инклюзивного образования подразумевает, что не родитель должен готовиться к включению в систему образования, а сама система должна оказывать помощь к включению любого ребёнка  </vt:lpstr>
      <vt:lpstr>Презентация PowerPoint</vt:lpstr>
      <vt:lpstr>Основная цель работы с семьёй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Тесное взаимодействие педагогов и родителей помогает осуществить оптимальный выбор методов, адекватных структуре дефекта, возрасту ребенка, что обеспечивает высокую результативность и стойкость результатов   </vt:lpstr>
      <vt:lpstr>      СПАСИБО за внимание!!!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взаимодействие семьи и школы при обучении детей ОВЗ</dc:title>
  <dc:subject>инклюзивное образование</dc:subject>
  <dc:creator>Коряковцева</dc:creator>
  <cp:keywords>инклюзия , родители детей с ОВЗ</cp:keywords>
  <cp:lastModifiedBy>User</cp:lastModifiedBy>
  <cp:revision>149</cp:revision>
  <dcterms:created xsi:type="dcterms:W3CDTF">2010-03-20T16:09:55Z</dcterms:created>
  <dcterms:modified xsi:type="dcterms:W3CDTF">2024-08-26T21:08:38Z</dcterms:modified>
</cp:coreProperties>
</file>