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1" r:id="rId4"/>
    <p:sldId id="262" r:id="rId5"/>
    <p:sldId id="263" r:id="rId6"/>
    <p:sldId id="264" r:id="rId7"/>
    <p:sldId id="265" r:id="rId8"/>
    <p:sldId id="267" r:id="rId9"/>
    <p:sldId id="266" r:id="rId10"/>
    <p:sldId id="26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F6485E2-9EE5-0DB7-5E08-FFA71F09CC7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A28586-DD60-E197-3E0A-778EA96F78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F71C79B-B668-300B-44A2-A80ED3237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61412B5-CDEE-0D8F-88D8-205A19272D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EE8805-21AC-BE2F-9DEC-D304CE93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0151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13D922-EA21-9E5D-D4F3-6FE56A2F7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82B943D-E829-F1E3-A8D0-77BFD1D73B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8673325-F087-18FF-107C-B4F10C9F8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7699EC-1285-CA54-2BAC-3124A2D26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1DEF6DA-2050-2146-0AE8-18B322473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88349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9388F0-BF1C-D181-FCD7-92A1D9D3D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2174AB3-CE9A-4E3B-9A2E-BFB7591CE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AA662F-54D2-55E7-A04C-23840B275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1C93BBD-037C-F911-99A5-57FD0B3C5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BFE20B2-C975-417C-5C65-D24179A206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69406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38B4713-1B10-3119-5CFA-379A3102E1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9D6EE-E3BA-7ED3-23A9-F640115E61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CFF3DB6-698C-443B-8C6D-B7C89CF5EA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C1E7F213-76F2-081C-739C-A70547257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9AC21EE-7975-9C2C-4098-0008A7DFC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A05145-9B29-E049-5235-92F3E9493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21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C164AB-DB24-E992-0BEC-761F7E5EB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FF0904-8458-11F4-D56D-F4E7CC7DD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48908ED-FF3B-7337-6EB6-33E6A0088B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AF14A4B0-F8D8-E87A-114C-D412DF6ED26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0A71A1B-10E8-7DAD-437B-E76C652663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472C4D5-5087-1AD8-D62D-DF0013FD2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9039AAB-1DB6-38DB-17AC-7C31051DD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4D3704F0-DAAA-45FE-CDA4-AF8D393941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3430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B2EEF2-5962-1982-50D5-1D7CB7373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15A7B35-6C95-4D03-E6D3-5A30A3809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7FBEFC7-1F19-317B-EB0D-49F4A475B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D33816C-2D90-D5B3-FDC8-8C92616717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13281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DEBF5D5-93E3-03E0-93C0-E25B5D010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2ACD4CE9-4D46-AD65-D7CB-153B27CA14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70BB085-7A89-219B-B025-57E505C07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43449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E5C70B-D2B9-6AE3-D8E1-EEA3C582E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1C0466-206A-44E8-8708-90EC89BB0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2DA4A5B-E14F-E57E-D22F-894AC509D9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1940657-1507-38D2-139F-72056DF4C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8A769AA-E92D-373A-BB8E-B0B267C8B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58456AA-0BBD-5940-430B-102F9178BF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6627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D36E86-42B1-01D9-5C6A-C512D3E2A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C223CAC5-762C-E67F-A8A6-AA06157D47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AA0AEFE-B419-3400-2F78-1BA3ADC77A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9F50BCD-52E8-E73F-1F39-65B5266251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DC8E758-DA3B-02C9-954C-118273FB50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D43314C-B751-47D3-1DA5-BC1E50B6E3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34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94B185-9459-996D-CFDB-EFD3ED14F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ABCB2A8-600E-550E-5419-5311EE114A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F71D09-8F8D-69AD-CF44-AE80DF5D70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7B6712-855B-9355-E22C-444A68633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54762C2-202A-0B6B-1512-968A0E340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5764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72B90B3-68C6-0242-1272-109CF9DFBD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11FE74-3284-24DC-04BB-AD685C4033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006DE76-8608-EF35-BE3B-EEAD33248A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045975E-8A38-CF96-BB38-6D4A68BD6F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6B3276-7326-8D22-B250-C2F665F4A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90403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002BCB-5536-7B45-A3FD-8557AEFA30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66E3499-6A14-31FB-9288-4067934F32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62B1195-B50B-0E34-39D8-4EB644D606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59AEA0-C8B6-4717-B213-36CFE75C41D6}" type="datetimeFigureOut">
              <a:rPr lang="ru-RU" smtClean="0"/>
              <a:t>07.09.2026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74FFB-98F5-35BD-2128-907F803AA4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E6A855F-630D-1B57-9F1D-A37A6B213D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BB0525-8E9E-4EB1-A396-A386F4900A4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2972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" TargetMode="External"/><Relationship Id="rId2" Type="http://schemas.openxmlformats.org/officeDocument/2006/relationships/hyperlink" Target="https://edsoo.ru/rabochie-programmy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dsoo.ru/normativnye-dokumenty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rabochie-programmy-vd/" TargetMode="External"/><Relationship Id="rId2" Type="http://schemas.openxmlformats.org/officeDocument/2006/relationships/hyperlink" Target="https://edsoo.ru/rabochieprogrammy/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content.edsoo.ru/lab/" TargetMode="External"/><Relationship Id="rId3" Type="http://schemas.openxmlformats.org/officeDocument/2006/relationships/hyperlink" Target="https://edsoo.ru/normativnye-dokumenty/" TargetMode="External"/><Relationship Id="rId7" Type="http://schemas.openxmlformats.org/officeDocument/2006/relationships/hyperlink" Target="https://edsoo.ru/metodicheskie_kejsy/" TargetMode="External"/><Relationship Id="rId2" Type="http://schemas.openxmlformats.org/officeDocument/2006/relationships/hyperlink" Target="https://edsoo.r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dsoo.ru/metodicheskie-seminary/ms-himiya/" TargetMode="External"/><Relationship Id="rId5" Type="http://schemas.openxmlformats.org/officeDocument/2006/relationships/hyperlink" Target="https://edsoo.ru/konstruktor-rabochih-programm/" TargetMode="External"/><Relationship Id="rId4" Type="http://schemas.openxmlformats.org/officeDocument/2006/relationships/hyperlink" Target="https://edsoo.ru/rabochie-programmy/" TargetMode="External"/><Relationship Id="rId9" Type="http://schemas.openxmlformats.org/officeDocument/2006/relationships/hyperlink" Target="https://edsoo.ru/mr-himiya/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edsoo.ru/mrhimiy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dsoo.ru/metodicheskie_kejsy/" TargetMode="External"/><Relationship Id="rId2" Type="http://schemas.openxmlformats.org/officeDocument/2006/relationships/hyperlink" Target="https://edsoo.ru/metod_seminar_ismo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go2phystech.ru/uchebnyeposobiya-frfsh/materialy-programmy-nauka-v-regiony-ot-prepodavateley-mfti-ifizteh-litseya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B1B62AD-B2B5-7113-A989-1C80DBC0F6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4656" y="84841"/>
            <a:ext cx="9737887" cy="448715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782BF73-781A-9775-C4DB-4D4CA9BFD115}"/>
              </a:ext>
            </a:extLst>
          </p:cNvPr>
          <p:cNvSpPr txBox="1"/>
          <p:nvPr/>
        </p:nvSpPr>
        <p:spPr>
          <a:xfrm>
            <a:off x="1545997" y="4845376"/>
            <a:ext cx="926654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/>
              <a:t>ИНФОРМАЦИОННО-МЕТОДИЧЕСКОЕ ПИСЬМО ОБ ОСОБЕННОСТЯХ ПРЕПОДАВАНИЯ УЧЕБНОГО ПРЕДМЕТА «ХИМИЯ» В 2026/2027 УЧЕБНОМ ГОДУ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48E4D28-75FF-BA1F-8642-9AB7CA3DA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1699" y="6146276"/>
            <a:ext cx="3978111" cy="554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4351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D67DA0A-CDAC-EC12-8604-B159B08A9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Нормативно-правовые документы, обеспечивающие организацию образовательной деятельности по учебному предмету «Химия»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A3FB1BE-2B25-41D8-9D90-F1F7001B8E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ru-RU" dirty="0"/>
              <a:t>- Федеральный закон от 29 декабря 2012 г. № 273-ФЗ «Об образовании в Российской Федерации»; </a:t>
            </a:r>
          </a:p>
          <a:p>
            <a:r>
              <a:rPr lang="ru-RU" dirty="0"/>
              <a:t>- распоряжение Правительства Российской Федерации от 19 ноября 2024 г. № 3333-р «Об утверждении комплексного плана мероприятий по повышению качества математического и естественно-научного образования на период до 2030 года»; </a:t>
            </a:r>
          </a:p>
          <a:p>
            <a:r>
              <a:rPr lang="ru-RU" dirty="0"/>
              <a:t>- приказ Минпросвещения России от 31 мая 2021 г. № 287 «Об утверждении федерального государственного образовательного стандарта основного общего образования» (далее – ФГОС ООО); </a:t>
            </a:r>
          </a:p>
          <a:p>
            <a:r>
              <a:rPr lang="ru-RU" dirty="0"/>
              <a:t>- приказ Минобрнауки России от 17 мая 2012 г. № 413 «Об утверждении федерального государственного образовательного стандарта среднего общего образования» (далее – ФГОС СОО); </a:t>
            </a:r>
          </a:p>
          <a:p>
            <a:r>
              <a:rPr lang="ru-RU" dirty="0"/>
              <a:t>- приказ Минпросвещения России от 18 мая 2023 г. № 370 «Об утверждении федеральной образовательной программы основного общего образования» (далее – ФОП ООО); </a:t>
            </a:r>
          </a:p>
          <a:p>
            <a:r>
              <a:rPr lang="ru-RU" dirty="0"/>
              <a:t>- приказ Минпросвещения России от 18 мая 2023 г. № 371 «Об утверждении федеральной образовательной программы среднего общего образования» (далее – ФОП СОО); </a:t>
            </a:r>
          </a:p>
          <a:p>
            <a:r>
              <a:rPr lang="ru-RU" dirty="0"/>
              <a:t>- приказ Минобрнауки России от 9 июня 2016 г. № 699 «Об утверждении перечня организаций, осуществляющих выпуск учебных пособий, которые допускаются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образования»; </a:t>
            </a:r>
          </a:p>
          <a:p>
            <a:r>
              <a:rPr lang="ru-RU" dirty="0"/>
              <a:t>- приказ Минпросвещения России от 22 июня 2026 г. № 436 «Об утверждении федерального перечня учебников,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 организациями, осуществляющими образовательную деятельность, и установлении предельного срока использования исключенных учебников и разработанных в комплекте с ними учебных пособий»;</a:t>
            </a:r>
          </a:p>
          <a:p>
            <a:r>
              <a:rPr lang="ru-RU" dirty="0"/>
              <a:t> - приказ Минпросвещения России от 23 июля 2025 г. № 551 «Об утверждении федерального перечня электронных образовательных ресурсов, допущенных к использованию при реализации имеющих государственную аккредитацию образовательных программ начального общего, основного общего, среднего общего образования».</a:t>
            </a:r>
          </a:p>
        </p:txBody>
      </p:sp>
    </p:spTree>
    <p:extLst>
      <p:ext uri="{BB962C8B-B14F-4D97-AF65-F5344CB8AC3E}">
        <p14:creationId xmlns:p14="http://schemas.microsoft.com/office/powerpoint/2010/main" val="32239014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B518FA7-D4EF-6587-C808-1EE0B9EDE6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сайте «Единое содержание общего образования» в разделе «Рабочие программы» (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https://edsoo.ru/rabochie-programmy/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) представлены: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84A610C-BD0C-782B-D4A5-A0973B20A0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/>
              <a:t>- Федеральная рабочая программа по учебному предмету «Химия» (базовый уровень); </a:t>
            </a:r>
          </a:p>
          <a:p>
            <a:r>
              <a:rPr lang="ru-RU" dirty="0"/>
              <a:t>- Федеральная рабочая программа по учебному предмету «Химия» (углубленный уровень). </a:t>
            </a:r>
          </a:p>
          <a:p>
            <a:r>
              <a:rPr lang="ru-RU" dirty="0"/>
              <a:t>- Федеральная рабочая программа по учебному предмету «Химия» (базовый уровень); </a:t>
            </a:r>
          </a:p>
          <a:p>
            <a:r>
              <a:rPr lang="ru-RU" dirty="0"/>
              <a:t>- Федеральная рабочая программа по учебному предмету «Химия» (углубленный уровень). </a:t>
            </a:r>
          </a:p>
          <a:p>
            <a:r>
              <a:rPr lang="ru-RU" dirty="0"/>
              <a:t>Документы представлены на портале «Единое содержание общего образования» (</a:t>
            </a:r>
            <a:r>
              <a:rPr lang="ru-RU" dirty="0">
                <a:hlinkClick r:id="rId3"/>
              </a:rPr>
              <a:t>https://edsoo.ru/</a:t>
            </a:r>
            <a:r>
              <a:rPr lang="ru-RU" dirty="0"/>
              <a:t> ) в разделах «Нормативные документы» (</a:t>
            </a:r>
            <a:r>
              <a:rPr lang="ru-RU" dirty="0">
                <a:hlinkClick r:id="rId4"/>
              </a:rPr>
              <a:t>https://edsoo.ru/normativnye-dokumenty/</a:t>
            </a:r>
            <a:r>
              <a:rPr lang="ru-RU" dirty="0"/>
              <a:t> ) и «Рабочие программы» (</a:t>
            </a:r>
            <a:r>
              <a:rPr lang="ru-RU" dirty="0">
                <a:hlinkClick r:id="rId2"/>
              </a:rPr>
              <a:t>https://edsoo.ru/rabochie-programmy/</a:t>
            </a:r>
            <a:r>
              <a:rPr lang="ru-RU" dirty="0"/>
              <a:t> ).</a:t>
            </a:r>
          </a:p>
        </p:txBody>
      </p:sp>
    </p:spTree>
    <p:extLst>
      <p:ext uri="{BB962C8B-B14F-4D97-AF65-F5344CB8AC3E}">
        <p14:creationId xmlns:p14="http://schemas.microsoft.com/office/powerpoint/2010/main" val="35296623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348597-CA3D-28D4-E541-005D5E8A2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программ по учебному предмету «Химия» на уровнях основного общего и среднего общего образования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86208BB-27D8-26E9-9A4C-E8D684C478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/>
              <a:t>Изучение химии является обязательным вне зависимости от выбранного профиля обучения</a:t>
            </a:r>
          </a:p>
          <a:p>
            <a:r>
              <a:rPr lang="ru-RU" dirty="0"/>
              <a:t>В 2026/2027 учебном году образовательная организация вправе использовать закупленные ранее учебники из федерального перечня учебников, утвержденного приказом Минпросвещения России от 22 июня 2026 г. № 436.</a:t>
            </a:r>
          </a:p>
          <a:p>
            <a:r>
              <a:rPr lang="ru-RU" dirty="0"/>
              <a:t>Для обеспечения углубленного обучения химии через реализацию внеурочной деятельности в образовательной организации разработана программа внеурочной деятельности «Химия в экспериментах и задачах (8–9 классы)» (</a:t>
            </a:r>
            <a:r>
              <a:rPr lang="ru-RU" dirty="0">
                <a:hlinkClick r:id="rId2"/>
              </a:rPr>
              <a:t>https://edsoo.ru/rabochieprogrammy/</a:t>
            </a:r>
            <a:endParaRPr lang="ru-RU" dirty="0"/>
          </a:p>
          <a:p>
            <a:pPr marL="0" indent="0">
              <a:buNone/>
            </a:pPr>
            <a:r>
              <a:rPr lang="ru-RU" dirty="0"/>
              <a:t> Программа курса рассчитана на реализацию в течение 68 учебных часов в рамках внеурочной деятельности в 8–9 классах (34 часа в 8 классе и 34 часа в 9 классе).</a:t>
            </a:r>
          </a:p>
          <a:p>
            <a:pPr marL="0" indent="0">
              <a:buNone/>
            </a:pPr>
            <a:r>
              <a:rPr lang="ru-RU" dirty="0"/>
              <a:t> Для обучающихся 7 класса разработана программа пропедевтического курса внеурочной деятельности «Тайны кристаллов». Программа курса рассчитана на реализацию в течение 17 учебных часов ссылке: </a:t>
            </a:r>
            <a:r>
              <a:rPr lang="ru-RU" dirty="0">
                <a:hlinkClick r:id="rId3"/>
              </a:rPr>
              <a:t>https://edsoo.ru/rabochie-programmy-vd/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7602561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82829B2-F2CC-508E-7D0E-3496BAB03A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учебного предмета «Химия» в учебном плане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322B08-9DD9-AA18-AD07-EC9B5D6968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Основное общее образование</a:t>
            </a:r>
            <a:r>
              <a:rPr lang="ru-RU" dirty="0"/>
              <a:t>: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изучения учебного предмета «Химия» на базовом уровне: в 8 и 9 классах – по 68 часов (2 часа в неделю).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выбору образовательной организации на углубленное изучение учебного предмета «Химия» может быть отведено : в 8 и 9 классах – 102 часа (3 часа в неделю) или 136 часов (4 часа в неделю) исходя из количества часов учебного плана.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Среднее общее образование :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изучения учебного предмета «Химия» на базовом уровне, – 68 часов за два года обучения: в 10 и 11 классах – по 34 часа (1 час в неделю).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изучения химии на углубленном уровне: в 10 и в 11 классах – по 102 часа (3 часа в неделю).</a:t>
            </a:r>
          </a:p>
        </p:txBody>
      </p:sp>
    </p:spTree>
    <p:extLst>
      <p:ext uri="{BB962C8B-B14F-4D97-AF65-F5344CB8AC3E}">
        <p14:creationId xmlns:p14="http://schemas.microsoft.com/office/powerpoint/2010/main" val="7395569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65E554-99AC-50F2-5432-5230885CC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информирования учителей по вопросам реализации программ</a:t>
            </a:r>
            <a:b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(Информационно-методическую поддержку педагогических работников и управленческих кадров обеспечивает ФГБНУ «Институт содержания и методов обучения имени В.С. Леднева»)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F6960D9-263C-9292-0DDD-30672048C6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формы организации информирования учителей представлены в разделах сайта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https://edsoo.ru/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документы системы общего образования. – URL: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https://edsoo.ru/normativnye-dokumenty/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Федеральные рабочие программы по учебному предмету «Химия». – URL: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https://edsoo.ru/rabochie-programmy/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Конструктор рабочих программ по учебному предмету «Химия». – URL: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https://edsoo.ru/konstruktor-rabochih-programm/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семинары по учебному предмету «Химия». – URL: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https://edsoo.ru/metodicheskie-seminary/ms-himiya/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интерактивные кейсы по учебному предмету «Химия». – URL: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7"/>
              </a:rPr>
              <a:t>https://edsoo.ru/metodicheskie_kejsy/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Интерактивные виртуальные лабораторные и практические работы на углубленном уровне по учебному предмету «Химия». – URL: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8"/>
              </a:rPr>
              <a:t>https://content.edsoo.ru/lab/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пособия по учебному предмету «Химия». </a:t>
            </a:r>
            <a:r>
              <a:rPr lang="ru-RU" dirty="0"/>
              <a:t>– URL: </a:t>
            </a:r>
            <a:r>
              <a:rPr lang="ru-RU" dirty="0">
                <a:hlinkClick r:id="rId9"/>
              </a:rPr>
              <a:t>https://edsoo.ru/mr-himiya/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52943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0A675A-857F-30B9-9129-B5F957A10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поддержка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1DE7375-D07B-5F07-A4ED-550A37B77B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разделе- Методические пособия и рекомендации (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https://edsoo.ru/mrhimiya/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-Учебно-методическое обеспечение процессов преподавания химии, биологии, физики на уровнях основного общего и среднего общего образования с включением дополнительного инженерного компонента.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-Контекстные задачи. Задания к учебному курсу «Химия». 8 класс </a:t>
            </a:r>
          </a:p>
          <a:p>
            <a:pPr>
              <a:buFontTx/>
              <a:buChar char="-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Достижение метапредметных результатов в рамках изучения предметов естественно-научного блока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-Методический кейс «Химическая связь. Кристаллические решетки». 9 класс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-Методический кейс «Химия и жизнь». 10–11 классы 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-Методические рекомендации по формированию функциональной грамотности обучающихся 5–9 классов</a:t>
            </a:r>
          </a:p>
        </p:txBody>
      </p:sp>
    </p:spTree>
    <p:extLst>
      <p:ext uri="{BB962C8B-B14F-4D97-AF65-F5344CB8AC3E}">
        <p14:creationId xmlns:p14="http://schemas.microsoft.com/office/powerpoint/2010/main" val="39365511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1BC2DF1-4E60-5CAF-0735-2F95B89499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644" t="26666" r="20052" b="2645"/>
          <a:stretch>
            <a:fillRect/>
          </a:stretch>
        </p:blipFill>
        <p:spPr>
          <a:xfrm>
            <a:off x="7060676" y="0"/>
            <a:ext cx="4782532" cy="4292176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F32F37A-4480-C55A-C012-FCB1EB38CD8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227" t="17870" r="21547" b="4330"/>
          <a:stretch>
            <a:fillRect/>
          </a:stretch>
        </p:blipFill>
        <p:spPr>
          <a:xfrm>
            <a:off x="458771" y="318155"/>
            <a:ext cx="2516957" cy="272611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781D52C-127C-30C5-0716-EAAAC273B7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0490" t="8660" r="20825" b="7217"/>
          <a:stretch>
            <a:fillRect/>
          </a:stretch>
        </p:blipFill>
        <p:spPr>
          <a:xfrm>
            <a:off x="348792" y="3214540"/>
            <a:ext cx="6394516" cy="3115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173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362F73-140D-C31C-6557-19D3B89E28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поддержка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EF2E86-D1A3-EBCE-0A98-910E9F7B3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семинары </a:t>
            </a:r>
            <a:r>
              <a:rPr lang="ru-RU" dirty="0"/>
              <a:t>(</a:t>
            </a:r>
            <a:r>
              <a:rPr lang="ru-RU" dirty="0">
                <a:hlinkClick r:id="rId2"/>
              </a:rPr>
              <a:t>https://edsoo.ru/metod_seminar_ismo/</a:t>
            </a:r>
            <a:r>
              <a:rPr lang="ru-RU" dirty="0"/>
              <a:t>)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«Как сделать химию интересной для школьников?»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интерактивные кейсы </a:t>
            </a:r>
            <a:r>
              <a:rPr lang="ru-RU" dirty="0"/>
              <a:t>(</a:t>
            </a:r>
            <a:r>
              <a:rPr lang="ru-RU" dirty="0">
                <a:hlinkClick r:id="rId3"/>
              </a:rPr>
              <a:t>https://edsoo.ru/metodicheskie_kejsy/</a:t>
            </a:r>
            <a:endParaRPr lang="ru-RU" dirty="0"/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-Топливо. Загрязнение воздуха, способы его предотвращения. 8 класс.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Химическое загрязнение атмосферы, природных вод и почвы. 9 класс. </a:t>
            </a:r>
          </a:p>
          <a:p>
            <a:pPr marL="0" indent="0">
              <a:buNone/>
            </a:pP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Катализ и катализаторы. 11 класс.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учителей химии могут быть полезны материалы проекта «Наука в регионы», которые можно найти по ссылке: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https://go2phystech.ru/uchebnyeposobiya-frfsh/materialy-programmy-nauka-v-regiony-ot-prepodavateley-mfti-ifizteh-litseya/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69050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7C3BF1-2030-2052-9594-85AE43620E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10DA7C15-3FEF-9009-D59B-7380B734E8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8604"/>
          <a:stretch>
            <a:fillRect/>
          </a:stretch>
        </p:blipFill>
        <p:spPr>
          <a:xfrm>
            <a:off x="90552" y="268345"/>
            <a:ext cx="5261304" cy="408924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562F38F-FA39-9D18-DCCF-C1FD716910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1856" y="268345"/>
            <a:ext cx="6681036" cy="408924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5F698DF-F9C4-2BAF-0C2C-59FB94BD917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624" t="12096" r="22758" b="6942"/>
          <a:stretch>
            <a:fillRect/>
          </a:stretch>
        </p:blipFill>
        <p:spPr>
          <a:xfrm>
            <a:off x="90552" y="4357588"/>
            <a:ext cx="5712644" cy="244845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EFA02FE4-F3BD-02A6-D13F-084373DDFC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47646" y="4167222"/>
            <a:ext cx="2517866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462668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1058</Words>
  <Application>Microsoft Office PowerPoint</Application>
  <PresentationFormat>Широкоэкранный</PresentationFormat>
  <Paragraphs>56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Нормативно-правовые документы, обеспечивающие организацию образовательной деятельности по учебному предмету «Химия» </vt:lpstr>
      <vt:lpstr>На сайте «Единое содержание общего образования» в разделе «Рабочие программы» (https://edsoo.ru/rabochie-programmy/ ) представлены: </vt:lpstr>
      <vt:lpstr>Реализация программ по учебному предмету «Химия» на уровнях основного общего и среднего общего образования</vt:lpstr>
      <vt:lpstr>Место учебного предмета «Химия» в учебном плане</vt:lpstr>
      <vt:lpstr>Организация информирования учителей по вопросам реализации программ (Информационно-методическую поддержку педагогических работников и управленческих кадров обеспечивает ФГБНУ «Институт содержания и методов обучения имени В.С. Леднева») </vt:lpstr>
      <vt:lpstr>Методическая поддержка</vt:lpstr>
      <vt:lpstr>Презентация PowerPoint</vt:lpstr>
      <vt:lpstr>Методическая поддержка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DLUX</dc:creator>
  <cp:lastModifiedBy>AA</cp:lastModifiedBy>
  <cp:revision>4</cp:revision>
  <dcterms:created xsi:type="dcterms:W3CDTF">2026-08-23T03:37:47Z</dcterms:created>
  <dcterms:modified xsi:type="dcterms:W3CDTF">2026-09-07T11:40:24Z</dcterms:modified>
</cp:coreProperties>
</file>