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60" r:id="rId2"/>
    <p:sldId id="256" r:id="rId3"/>
    <p:sldId id="257" r:id="rId4"/>
    <p:sldId id="258" r:id="rId5"/>
    <p:sldId id="259" r:id="rId6"/>
    <p:sldId id="261" r:id="rId7"/>
    <p:sldId id="262" r:id="rId8"/>
    <p:sldId id="263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0" d="100"/>
          <a:sy n="50" d="100"/>
        </p:scale>
        <p:origin x="-1267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891821" y="5617774"/>
            <a:ext cx="7382935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989952" y="1016990"/>
            <a:ext cx="7179733" cy="4831643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990600" y="1009650"/>
            <a:ext cx="7179733" cy="4831643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769521" y="702069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7855433" y="749720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27201" y="1794935"/>
            <a:ext cx="5723468" cy="1828090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27200" y="3736622"/>
            <a:ext cx="5712179" cy="15240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770676" y="5357592"/>
            <a:ext cx="1213821" cy="365125"/>
          </a:xfrm>
        </p:spPr>
        <p:txBody>
          <a:bodyPr/>
          <a:lstStyle/>
          <a:p>
            <a:fld id="{B4C71EC6-210F-42DE-9C53-41977AD35B3D}" type="datetimeFigureOut">
              <a:rPr lang="ru-RU" smtClean="0"/>
              <a:t>26.08.2024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74044" y="5357592"/>
            <a:ext cx="5034845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13930" y="5357592"/>
            <a:ext cx="554023" cy="365125"/>
          </a:xfrm>
        </p:spPr>
        <p:txBody>
          <a:bodyPr/>
          <a:lstStyle>
            <a:lvl1pPr algn="ctr">
              <a:defRPr/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26.08.2024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1" y="925690"/>
            <a:ext cx="1430867" cy="476391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8221" y="1106312"/>
            <a:ext cx="5178779" cy="440266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26.08.2024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26.08.2024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979" y="2239430"/>
            <a:ext cx="6254044" cy="1362075"/>
          </a:xfrm>
        </p:spPr>
        <p:txBody>
          <a:bodyPr anchor="b"/>
          <a:lstStyle>
            <a:lvl1pPr algn="ctr">
              <a:defRPr sz="4000" b="0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6267" y="3725334"/>
            <a:ext cx="6231467" cy="1309511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26.08.2024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26.08.2024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298448" y="2121407"/>
            <a:ext cx="3200400" cy="360273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63440" y="2119313"/>
            <a:ext cx="3200400" cy="360521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57869" y="2122312"/>
            <a:ext cx="2939521" cy="820208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10669" y="2122311"/>
            <a:ext cx="2944368" cy="822960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26.08.2024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298448" y="2944368"/>
            <a:ext cx="3227832" cy="277977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5151" y="2944813"/>
            <a:ext cx="3227832" cy="277977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26.08.2024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26.08.2024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" name="Freeform 1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 rot="60000">
            <a:off x="4471416" y="603504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 rot="21540000">
            <a:off x="749808" y="576072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9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8976" y="2020042"/>
            <a:ext cx="3064827" cy="1503037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 rot="60000">
            <a:off x="4854291" y="1150993"/>
            <a:ext cx="3020792" cy="4625489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48125" y="3623748"/>
            <a:ext cx="3048891" cy="2100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1698" y="5885672"/>
            <a:ext cx="1213821" cy="365125"/>
          </a:xfrm>
        </p:spPr>
        <p:txBody>
          <a:bodyPr/>
          <a:lstStyle/>
          <a:p>
            <a:fld id="{B4C71EC6-210F-42DE-9C53-41977AD35B3D}" type="datetimeFigureOut">
              <a:rPr lang="ru-RU" smtClean="0"/>
              <a:t>26.08.2024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54" y="5829261"/>
            <a:ext cx="3522607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57313" y="5896961"/>
            <a:ext cx="554023" cy="365125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1" name="Freeform 3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5058" y="575769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 rot="60000">
            <a:off x="4464768" y="603920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5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6424" y="2020824"/>
            <a:ext cx="3063240" cy="1499616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60000">
            <a:off x="4898615" y="1207272"/>
            <a:ext cx="2913863" cy="4539412"/>
          </a:xfrm>
          <a:ln w="101600" cap="rnd">
            <a:solidFill>
              <a:srgbClr val="FFFFFF"/>
            </a:solidFill>
          </a:ln>
          <a:effectLst>
            <a:outerShdw blurRad="889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52144" y="3621024"/>
            <a:ext cx="3044952" cy="210312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5936" y="5888737"/>
            <a:ext cx="1213821" cy="365125"/>
          </a:xfrm>
        </p:spPr>
        <p:txBody>
          <a:bodyPr/>
          <a:lstStyle/>
          <a:p>
            <a:fld id="{B4C71EC6-210F-42DE-9C53-41977AD35B3D}" type="datetimeFigureOut">
              <a:rPr lang="ru-RU" smtClean="0"/>
              <a:t>26.08.2024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69" y="5831037"/>
            <a:ext cx="3319043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62089" y="5900026"/>
            <a:ext cx="554023" cy="365125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628650" y="6069330"/>
            <a:ext cx="792099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731520" y="575310"/>
            <a:ext cx="7696200" cy="5715000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31520" y="576072"/>
            <a:ext cx="7696200" cy="5715000"/>
          </a:xfrm>
          <a:prstGeom prst="rect">
            <a:avLst/>
          </a:prstGeom>
          <a:blipFill dpi="0" rotWithShape="1">
            <a:blip r:embed="rId13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1435684">
            <a:off x="543741" y="273091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4096196">
            <a:off x="8115079" y="298163"/>
            <a:ext cx="566928" cy="566928"/>
          </a:xfrm>
          <a:prstGeom prst="rect">
            <a:avLst/>
          </a:prstGeom>
          <a:noFill/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5023" y="817582"/>
            <a:ext cx="6965245" cy="12024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63040" y="2119257"/>
            <a:ext cx="6196405" cy="360381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54588" y="5809152"/>
            <a:ext cx="12138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B4C71EC6-210F-42DE-9C53-41977AD35B3D}" type="datetimeFigureOut">
              <a:rPr lang="ru-RU" smtClean="0"/>
              <a:t>26.08.2024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4401" y="5809152"/>
            <a:ext cx="55401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70202" y="5809152"/>
            <a:ext cx="55402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64592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1168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7432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Юго-Восточное управление </a:t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министерства образования Самарской области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endParaRPr lang="ru-RU" sz="4000" b="1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None/>
            </a:pP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Методический </a:t>
            </a:r>
            <a:r>
              <a:rPr lang="ru-RU" sz="4000" b="1" dirty="0">
                <a:latin typeface="Times New Roman" pitchFamily="18" charset="0"/>
                <a:cs typeface="Times New Roman" pitchFamily="18" charset="0"/>
              </a:rPr>
              <a:t>анализ результатов ЕГЭ </a:t>
            </a:r>
          </a:p>
          <a:p>
            <a:pPr marL="0" indent="0" algn="ctr">
              <a:buNone/>
            </a:pP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по ЛИТЕРАТУРЕ-2024</a:t>
            </a:r>
            <a:endParaRPr lang="ru-RU" sz="4000" b="1" dirty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521804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691680" y="1196752"/>
            <a:ext cx="5723468" cy="697961"/>
          </a:xfrm>
        </p:spPr>
        <p:txBody>
          <a:bodyPr>
            <a:normAutofit fontScale="90000"/>
          </a:bodyPr>
          <a:lstStyle/>
          <a:p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ХАРАКТЕРИСТИКА УЧАСТНИКОВ ЕГЭ ПО УЧЕБНОМУ ПРЕДМЕТУ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619672" y="1988840"/>
            <a:ext cx="5712179" cy="1524000"/>
          </a:xfrm>
        </p:spPr>
        <p:txBody>
          <a:bodyPr/>
          <a:lstStyle/>
          <a:p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Количество </a:t>
            </a: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участников ЕГЭ по учебному предмету (за 3 года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endParaRPr lang="ru-RU" dirty="0"/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26000610"/>
              </p:ext>
            </p:extLst>
          </p:nvPr>
        </p:nvGraphicFramePr>
        <p:xfrm>
          <a:off x="683568" y="3068960"/>
          <a:ext cx="7704855" cy="2880319"/>
        </p:xfrm>
        <a:graphic>
          <a:graphicData uri="http://schemas.openxmlformats.org/drawingml/2006/table">
            <a:tbl>
              <a:tblPr firstRow="1" firstCol="1" bandRow="1" bandCol="1">
                <a:tableStyleId>{5C22544A-7EE6-4342-B048-85BDC9FD1C3A}</a:tableStyleId>
              </a:tblPr>
              <a:tblGrid>
                <a:gridCol w="1255891"/>
                <a:gridCol w="1263596"/>
                <a:gridCol w="1258974"/>
                <a:gridCol w="1257432"/>
                <a:gridCol w="1257432"/>
                <a:gridCol w="1411530"/>
              </a:tblGrid>
              <a:tr h="391967"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6553200" algn="l"/>
                        </a:tabLst>
                      </a:pPr>
                      <a:r>
                        <a:rPr lang="ru-RU" sz="18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2022</a:t>
                      </a:r>
                      <a:endParaRPr lang="ru-RU" sz="18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7235" marR="67235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6553200" algn="l"/>
                        </a:tabLst>
                      </a:pPr>
                      <a:r>
                        <a:rPr lang="ru-RU" sz="18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2023</a:t>
                      </a:r>
                      <a:endParaRPr lang="ru-RU" sz="18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7235" marR="67235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6553200" algn="l"/>
                        </a:tabLst>
                      </a:pPr>
                      <a:r>
                        <a:rPr lang="ru-RU" sz="18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2024</a:t>
                      </a:r>
                      <a:endParaRPr lang="ru-RU" sz="18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7235" marR="67235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09638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6553200" algn="l"/>
                        </a:tabLst>
                      </a:pPr>
                      <a:r>
                        <a:rPr lang="ru-RU" sz="1800" b="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чел.</a:t>
                      </a:r>
                      <a:endParaRPr lang="ru-RU" sz="1800" b="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7235" marR="67235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6553200" algn="l"/>
                        </a:tabLst>
                      </a:pPr>
                      <a:r>
                        <a:rPr lang="ru-RU" sz="18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% от общего числа участников</a:t>
                      </a:r>
                      <a:endParaRPr lang="ru-RU" sz="18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7235" marR="6723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6553200" algn="l"/>
                        </a:tabLst>
                      </a:pPr>
                      <a:r>
                        <a:rPr lang="ru-RU" sz="18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чел.</a:t>
                      </a:r>
                      <a:endParaRPr lang="ru-RU" sz="18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7235" marR="6723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6553200" algn="l"/>
                        </a:tabLst>
                      </a:pPr>
                      <a:r>
                        <a:rPr lang="ru-RU" sz="18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% от общего числа участников</a:t>
                      </a:r>
                      <a:endParaRPr lang="ru-RU" sz="18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7235" marR="6723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6553200" algn="l"/>
                        </a:tabLst>
                      </a:pPr>
                      <a:r>
                        <a:rPr lang="ru-RU" sz="18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чел.</a:t>
                      </a:r>
                      <a:endParaRPr lang="ru-RU" sz="18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7235" marR="6723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6553200" algn="l"/>
                        </a:tabLst>
                      </a:pPr>
                      <a:r>
                        <a:rPr lang="ru-RU" sz="18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% от общего числа участников</a:t>
                      </a:r>
                      <a:endParaRPr lang="ru-RU" sz="18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7235" marR="67235" marT="0" marB="0" anchor="ctr"/>
                </a:tc>
              </a:tr>
              <a:tr h="39196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</a:t>
                      </a:r>
                      <a:endParaRPr lang="ru-RU" sz="1800" b="1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7235" marR="67235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4,9</a:t>
                      </a:r>
                      <a:endParaRPr lang="ru-RU" sz="18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7235" marR="67235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</a:t>
                      </a:r>
                      <a:endParaRPr lang="ru-RU" sz="1800" b="1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7235" marR="67235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7,2</a:t>
                      </a:r>
                      <a:endParaRPr lang="ru-RU" sz="18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7235" marR="67235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lang="ru-RU" sz="1800" b="1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7235" marR="67235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2,06</a:t>
                      </a:r>
                      <a:endParaRPr lang="ru-RU" sz="18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7235" marR="67235" marT="0" marB="0" anchor="b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304887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1800" b="1" dirty="0">
                <a:latin typeface="Times New Roman" pitchFamily="18" charset="0"/>
                <a:cs typeface="Times New Roman" pitchFamily="18" charset="0"/>
              </a:rPr>
              <a:t>ОСНОВНЫЕ РЕЗУЛЬТАТЫ ЕГЭ ПО ПРЕДМЕТУ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75656" y="2132856"/>
            <a:ext cx="6196405" cy="3603812"/>
          </a:xfrm>
        </p:spPr>
        <p:txBody>
          <a:bodyPr/>
          <a:lstStyle/>
          <a:p>
            <a:pPr marL="0" indent="0" algn="ctr">
              <a:buNone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Динамика результатов ЕГЭ по предмету 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за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последние 3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года</a:t>
            </a:r>
          </a:p>
          <a:p>
            <a:pPr marL="0" indent="0" algn="ctr">
              <a:buNone/>
            </a:pP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5913341"/>
              </p:ext>
            </p:extLst>
          </p:nvPr>
        </p:nvGraphicFramePr>
        <p:xfrm>
          <a:off x="827584" y="3139316"/>
          <a:ext cx="7416825" cy="2593940"/>
        </p:xfrm>
        <a:graphic>
          <a:graphicData uri="http://schemas.openxmlformats.org/drawingml/2006/table">
            <a:tbl>
              <a:tblPr firstRow="1" firstCol="1" bandRow="1" bandCol="1">
                <a:tableStyleId>{5C22544A-7EE6-4342-B048-85BDC9FD1C3A}</a:tableStyleId>
              </a:tblPr>
              <a:tblGrid>
                <a:gridCol w="3706545"/>
                <a:gridCol w="1272864"/>
                <a:gridCol w="1272864"/>
                <a:gridCol w="1164552"/>
              </a:tblGrid>
              <a:tr h="318967">
                <a:tc rowSpan="2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</a:pPr>
                      <a:r>
                        <a:rPr lang="ru-RU" sz="16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Участников, набравших балл</a:t>
                      </a:r>
                    </a:p>
                  </a:txBody>
                  <a:tcPr marL="68415" marR="68415" marT="0" marB="0"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16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Юго-Восточный округ</a:t>
                      </a:r>
                    </a:p>
                  </a:txBody>
                  <a:tcPr marL="68415" marR="68415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8650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16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2022 г.</a:t>
                      </a:r>
                    </a:p>
                  </a:txBody>
                  <a:tcPr marL="68415" marR="6841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16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2023 г.</a:t>
                      </a:r>
                    </a:p>
                  </a:txBody>
                  <a:tcPr marL="68415" marR="6841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16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2024 г.</a:t>
                      </a:r>
                    </a:p>
                  </a:txBody>
                  <a:tcPr marL="68415" marR="68415" marT="0" marB="0"/>
                </a:tc>
              </a:tr>
              <a:tr h="286505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</a:pPr>
                      <a:r>
                        <a:rPr lang="ru-RU" sz="16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Ниже минимального балла (чел</a:t>
                      </a:r>
                      <a:r>
                        <a:rPr lang="ru-RU" sz="16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.)</a:t>
                      </a:r>
                      <a:endParaRPr lang="ru-RU" sz="1600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415" marR="6841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16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</a:p>
                  </a:txBody>
                  <a:tcPr marL="68415" marR="6841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16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ru-RU" sz="1600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415" marR="68415" marT="0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16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</a:p>
                  </a:txBody>
                  <a:tcPr marL="68415" marR="68415" marT="0" marB="0"/>
                </a:tc>
              </a:tr>
              <a:tr h="555943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</a:pPr>
                      <a:r>
                        <a:rPr lang="ru-RU" sz="16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От минимального балла до 60 баллов (чел</a:t>
                      </a:r>
                      <a:r>
                        <a:rPr lang="ru-RU" sz="16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.)</a:t>
                      </a:r>
                      <a:endParaRPr lang="ru-RU" sz="1600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415" marR="6841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16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lang="ru-RU" sz="1600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415" marR="6841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16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</a:t>
                      </a:r>
                      <a:endParaRPr lang="ru-RU" sz="1600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415" marR="6841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16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lang="ru-RU" sz="1600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415" marR="68415" marT="0" marB="0"/>
                </a:tc>
              </a:tr>
              <a:tr h="286505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</a:pPr>
                      <a:r>
                        <a:rPr lang="ru-RU" sz="16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От 61 до 80 баллов (чел</a:t>
                      </a:r>
                      <a:r>
                        <a:rPr lang="ru-RU" sz="16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.)</a:t>
                      </a:r>
                      <a:endParaRPr lang="ru-RU" sz="1600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415" marR="6841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16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lang="ru-RU" sz="1600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415" marR="6841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16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ru-RU" sz="1600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415" marR="68415" marT="0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16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lang="ru-RU" sz="1600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415" marR="68415" marT="0" marB="0"/>
                </a:tc>
              </a:tr>
              <a:tr h="286505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</a:pPr>
                      <a:r>
                        <a:rPr lang="ru-RU" sz="16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Получили от 81 до 99 баллов (чел</a:t>
                      </a:r>
                      <a:r>
                        <a:rPr lang="ru-RU" sz="16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.)</a:t>
                      </a:r>
                      <a:endParaRPr lang="ru-RU" sz="1600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415" marR="6841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16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lang="ru-RU" sz="1600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415" marR="6841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16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ru-RU" sz="1600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415" marR="6841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16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ru-RU" sz="1600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415" marR="68415" marT="0" marB="0"/>
                </a:tc>
              </a:tr>
              <a:tr h="286505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</a:pPr>
                      <a:r>
                        <a:rPr lang="ru-RU" sz="16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Получили 100 баллов (чел.)</a:t>
                      </a:r>
                    </a:p>
                  </a:txBody>
                  <a:tcPr marL="68415" marR="6841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16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</a:p>
                  </a:txBody>
                  <a:tcPr marL="68415" marR="6841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16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68415" marR="68415" marT="0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16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</a:p>
                  </a:txBody>
                  <a:tcPr marL="68415" marR="68415" marT="0" marB="0"/>
                </a:tc>
              </a:tr>
              <a:tr h="286505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</a:pPr>
                      <a:r>
                        <a:rPr lang="ru-RU" sz="16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Средний тестовый балл</a:t>
                      </a:r>
                    </a:p>
                  </a:txBody>
                  <a:tcPr marL="68415" marR="6841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16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68,9</a:t>
                      </a:r>
                    </a:p>
                  </a:txBody>
                  <a:tcPr marL="68415" marR="6841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16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55,1</a:t>
                      </a:r>
                    </a:p>
                  </a:txBody>
                  <a:tcPr marL="68415" marR="6841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16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72,6</a:t>
                      </a:r>
                    </a:p>
                  </a:txBody>
                  <a:tcPr marL="68415" marR="68415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958618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87624" y="332656"/>
            <a:ext cx="6965245" cy="1202485"/>
          </a:xfrm>
        </p:spPr>
        <p:txBody>
          <a:bodyPr>
            <a:normAutofit/>
          </a:bodyPr>
          <a:lstStyle/>
          <a:p>
            <a:r>
              <a:rPr lang="ru-RU" sz="1800" b="1" dirty="0">
                <a:latin typeface="Times New Roman" pitchFamily="18" charset="0"/>
                <a:cs typeface="Times New Roman" pitchFamily="18" charset="0"/>
              </a:rPr>
              <a:t>ОСНОВНЫЕ РЕЗУЛЬТАТЫ ЕГЭ ПО ПРЕДМЕТУ</a:t>
            </a: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23918516"/>
              </p:ext>
            </p:extLst>
          </p:nvPr>
        </p:nvGraphicFramePr>
        <p:xfrm>
          <a:off x="251518" y="1268760"/>
          <a:ext cx="8496944" cy="525658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144860"/>
                <a:gridCol w="494968"/>
                <a:gridCol w="659957"/>
                <a:gridCol w="577462"/>
                <a:gridCol w="577462"/>
                <a:gridCol w="659957"/>
                <a:gridCol w="494968"/>
                <a:gridCol w="577462"/>
                <a:gridCol w="659957"/>
                <a:gridCol w="641670"/>
                <a:gridCol w="574622"/>
                <a:gridCol w="433599"/>
              </a:tblGrid>
              <a:tr h="2629875"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ЛИТЕРАТУРА</a:t>
                      </a:r>
                      <a:endParaRPr lang="ru-RU" sz="16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3791" marR="63791" marT="0" marB="0" anchor="ctr"/>
                </a:tc>
                <a:tc rowSpan="2">
                  <a:txBody>
                    <a:bodyPr/>
                    <a:lstStyle/>
                    <a:p>
                      <a:pPr marL="71755" marR="7175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Всего участников</a:t>
                      </a:r>
                      <a:endParaRPr lang="ru-RU" sz="12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3791" marR="63791" marT="0" marB="0" vert="vert270" anchor="ctr"/>
                </a:tc>
                <a:tc rowSpan="2">
                  <a:txBody>
                    <a:bodyPr/>
                    <a:lstStyle/>
                    <a:p>
                      <a:pPr marL="71755" marR="7175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Средний балл</a:t>
                      </a:r>
                      <a:endParaRPr lang="ru-RU" sz="12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3791" marR="63791" marT="0" marB="0" vert="vert270" anchor="ctr"/>
                </a:tc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Границы уровня в тестовых баллах</a:t>
                      </a:r>
                      <a:endParaRPr lang="ru-RU" sz="12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3791" marR="63791" marT="0" marB="0" vert="vert270" anchor="ctr"/>
                </a:tc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Доля участников ЕГЭ, получивших баллы от 0 до min-1, %</a:t>
                      </a:r>
                      <a:endParaRPr lang="ru-RU" sz="12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3791" marR="63791" marT="0" marB="0" vert="vert270" anchor="ctr"/>
                </a:tc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Границы уровня в тестовых баллах</a:t>
                      </a:r>
                      <a:endParaRPr lang="ru-RU" sz="12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3791" marR="63791" marT="0" marB="0" vert="vert270" anchor="ctr"/>
                </a:tc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Доля участников ЕГЭ, получивших баллы от </a:t>
                      </a:r>
                      <a:r>
                        <a:rPr lang="ru-RU" sz="12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min</a:t>
                      </a:r>
                      <a:r>
                        <a:rPr lang="ru-RU" sz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до 60, %</a:t>
                      </a:r>
                      <a:endParaRPr lang="ru-RU" sz="12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3791" marR="63791" marT="0" marB="0" vert="vert270" anchor="ctr"/>
                </a:tc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Границы уровня в тестовых баллах</a:t>
                      </a:r>
                      <a:endParaRPr lang="ru-RU" sz="12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3791" marR="63791" marT="0" marB="0" vert="vert270" anchor="ctr"/>
                </a:tc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Доля участников ЕГЭ, получивших баллы от 61 до 80, %</a:t>
                      </a:r>
                      <a:endParaRPr lang="ru-RU" sz="12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3791" marR="63791" marT="0" marB="0" vert="vert270" anchor="ctr"/>
                </a:tc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Границы уровня в тестовых баллах</a:t>
                      </a:r>
                      <a:endParaRPr lang="ru-RU" sz="12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3791" marR="63791" marT="0" marB="0" vert="vert270" anchor="ctr"/>
                </a:tc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Доля участников ЕГЭ, получивших баллы от 81 до 100, %</a:t>
                      </a:r>
                      <a:endParaRPr lang="ru-RU" sz="12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3791" marR="63791" marT="0" marB="0" vert="vert270" anchor="ctr"/>
                </a:tc>
                <a:tc rowSpan="2">
                  <a:txBody>
                    <a:bodyPr/>
                    <a:lstStyle/>
                    <a:p>
                      <a:pPr marL="71755" marR="7175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Количество 100-балльников</a:t>
                      </a:r>
                      <a:endParaRPr lang="ru-RU" sz="12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3791" marR="63791" marT="0" marB="0" vert="vert270" anchor="ctr"/>
                </a:tc>
              </a:tr>
              <a:tr h="29185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0-31</a:t>
                      </a:r>
                      <a:endParaRPr lang="ru-RU" sz="16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3791" marR="63791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32-60</a:t>
                      </a:r>
                      <a:endParaRPr lang="ru-RU" sz="16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3791" marR="63791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61-80</a:t>
                      </a:r>
                      <a:endParaRPr lang="ru-RU" sz="16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3791" marR="63791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81-100</a:t>
                      </a:r>
                      <a:endParaRPr lang="ru-RU" sz="16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3791" marR="63791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58371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ГБОУ СОШ № 1 «ОЦ» с. Борское</a:t>
                      </a:r>
                      <a:endParaRPr lang="ru-RU" sz="16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3791" marR="6379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ru-RU" sz="16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3791" marR="6379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61</a:t>
                      </a:r>
                      <a:endParaRPr lang="ru-RU" sz="16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3791" marR="6379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lang="ru-RU" sz="16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3791" marR="6379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lang="ru-RU" sz="16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3791" marR="6379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lang="ru-RU" sz="16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3791" marR="6379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lang="ru-RU" sz="16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3791" marR="6379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ru-RU" sz="16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3791" marR="6379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  <a:endParaRPr lang="ru-RU" sz="16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3791" marR="6379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lang="ru-RU" sz="16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3791" marR="6379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lang="ru-RU" sz="16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3791" marR="6379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lang="ru-RU" sz="16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3791" marR="63791" marT="0" marB="0"/>
                </a:tc>
              </a:tr>
              <a:tr h="58371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ГБОУ СОШ № 2 </a:t>
                      </a:r>
                      <a:r>
                        <a:rPr lang="ru-RU" sz="1600" dirty="0" err="1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г.Нефтегорска</a:t>
                      </a:r>
                      <a:endParaRPr lang="ru-RU" sz="16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3791" marR="63791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ru-RU" sz="16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3791" marR="6379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68</a:t>
                      </a:r>
                      <a:endParaRPr lang="ru-RU" sz="16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3791" marR="6379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lang="ru-RU" sz="16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3791" marR="6379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lang="ru-RU" sz="16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3791" marR="6379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lang="ru-RU" sz="16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3791" marR="6379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lang="ru-RU" sz="16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3791" marR="6379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ru-RU" sz="16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3791" marR="6379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  <a:endParaRPr lang="ru-RU" sz="16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3791" marR="6379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lang="ru-RU" sz="16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3791" marR="6379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lang="ru-RU" sz="16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3791" marR="6379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lang="ru-RU" sz="16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3791" marR="63791" marT="0" marB="0"/>
                </a:tc>
              </a:tr>
              <a:tr h="58371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ГБОУ СОШ </a:t>
                      </a:r>
                      <a:r>
                        <a:rPr lang="ru-RU" sz="1600" dirty="0" err="1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с.Утевка</a:t>
                      </a:r>
                      <a:endParaRPr lang="ru-RU" sz="16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3791" marR="6379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ru-RU" sz="16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3791" marR="6379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89</a:t>
                      </a:r>
                      <a:endParaRPr lang="ru-RU" sz="16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3791" marR="6379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lang="ru-RU" sz="16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3791" marR="6379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lang="ru-RU" sz="16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3791" marR="6379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lang="ru-RU" sz="16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3791" marR="6379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lang="ru-RU" sz="16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3791" marR="6379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lang="ru-RU" sz="16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3791" marR="6379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lang="ru-RU" sz="16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3791" marR="6379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ru-RU" sz="16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3791" marR="6379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  <a:endParaRPr lang="ru-RU" sz="16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3791" marR="6379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lang="ru-RU" sz="16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3791" marR="63791" marT="0" marB="0"/>
                </a:tc>
              </a:tr>
              <a:tr h="58371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Юго-Восточное управление</a:t>
                      </a:r>
                      <a:endParaRPr lang="ru-RU" sz="16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3791" marR="6379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3</a:t>
                      </a:r>
                      <a:endParaRPr lang="ru-RU" sz="16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3791" marR="6379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72,6</a:t>
                      </a:r>
                      <a:endParaRPr lang="ru-RU" sz="1600" b="1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3791" marR="6379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lang="ru-RU" sz="16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3791" marR="6379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lang="ru-RU" sz="1600" b="1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3791" marR="6379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lang="ru-RU" sz="16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3791" marR="6379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lang="ru-RU" sz="1600" b="1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3791" marR="6379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0" dirty="0" smtClean="0"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0</a:t>
                      </a:r>
                      <a:endParaRPr lang="ru-RU" sz="1600" b="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3791" marR="6379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lang="ru-RU" sz="1600" b="1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3791" marR="6379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0" dirty="0" smtClean="0"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0</a:t>
                      </a:r>
                      <a:endParaRPr lang="ru-RU" sz="1600" b="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3791" marR="6379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ru-RU" sz="1600" b="1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3791" marR="6379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lang="ru-RU" sz="16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3791" marR="63791" marT="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642727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5616" y="260648"/>
            <a:ext cx="6965245" cy="1202485"/>
          </a:xfrm>
        </p:spPr>
        <p:txBody>
          <a:bodyPr>
            <a:normAutofit/>
          </a:bodyPr>
          <a:lstStyle/>
          <a:p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КРАТКАЯ ХАРАКТЕРИСТИКА КИМ ПО ЛИТЕРАТУРЕ</a:t>
            </a:r>
            <a:endParaRPr lang="ru-RU" sz="18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67399765"/>
              </p:ext>
            </p:extLst>
          </p:nvPr>
        </p:nvGraphicFramePr>
        <p:xfrm>
          <a:off x="0" y="1493389"/>
          <a:ext cx="9245270" cy="533530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67260"/>
                <a:gridCol w="1894445"/>
                <a:gridCol w="1821581"/>
                <a:gridCol w="1967308"/>
                <a:gridCol w="2294676"/>
              </a:tblGrid>
              <a:tr h="1747725">
                <a:tc>
                  <a:txBody>
                    <a:bodyPr/>
                    <a:lstStyle/>
                    <a:p>
                      <a:pPr algn="ctr"/>
                      <a:r>
                        <a:rPr lang="ru-RU" sz="1200" b="1" i="0" kern="1200" dirty="0" smtClean="0">
                          <a:solidFill>
                            <a:schemeClr val="lt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Часть</a:t>
                      </a:r>
                      <a:br>
                        <a:rPr lang="ru-RU" sz="1200" b="1" i="0" kern="1200" dirty="0" smtClean="0">
                          <a:solidFill>
                            <a:schemeClr val="lt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</a:br>
                      <a:r>
                        <a:rPr lang="ru-RU" sz="1200" b="1" i="0" kern="1200" dirty="0" smtClean="0">
                          <a:solidFill>
                            <a:schemeClr val="lt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работы</a:t>
                      </a:r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b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</a:br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i="0" kern="1200" dirty="0" smtClean="0">
                          <a:solidFill>
                            <a:schemeClr val="lt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Тип заданий</a:t>
                      </a:r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b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</a:br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i="0" kern="1200" dirty="0" smtClean="0">
                          <a:solidFill>
                            <a:schemeClr val="lt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Количество</a:t>
                      </a:r>
                      <a:br>
                        <a:rPr lang="ru-RU" sz="1200" b="1" i="0" kern="1200" dirty="0" smtClean="0">
                          <a:solidFill>
                            <a:schemeClr val="lt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</a:br>
                      <a:r>
                        <a:rPr lang="ru-RU" sz="1200" b="1" i="0" kern="1200" dirty="0" smtClean="0">
                          <a:solidFill>
                            <a:schemeClr val="lt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заданий</a:t>
                      </a:r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b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</a:br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i="0" kern="1200" dirty="0" smtClean="0">
                          <a:solidFill>
                            <a:schemeClr val="lt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Максимальный</a:t>
                      </a:r>
                      <a:br>
                        <a:rPr lang="ru-RU" sz="1200" b="1" i="0" kern="1200" dirty="0" smtClean="0">
                          <a:solidFill>
                            <a:schemeClr val="lt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</a:br>
                      <a:r>
                        <a:rPr lang="ru-RU" sz="1200" b="1" i="0" kern="1200" dirty="0" smtClean="0">
                          <a:solidFill>
                            <a:schemeClr val="lt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первичный</a:t>
                      </a:r>
                      <a:br>
                        <a:rPr lang="ru-RU" sz="1200" b="1" i="0" kern="1200" dirty="0" smtClean="0">
                          <a:solidFill>
                            <a:schemeClr val="lt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</a:br>
                      <a:r>
                        <a:rPr lang="ru-RU" sz="1200" b="1" i="0" kern="1200" dirty="0" smtClean="0">
                          <a:solidFill>
                            <a:schemeClr val="lt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балл</a:t>
                      </a:r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b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</a:br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i="0" kern="1200" dirty="0" smtClean="0">
                          <a:solidFill>
                            <a:schemeClr val="lt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Процент максимального</a:t>
                      </a:r>
                      <a:br>
                        <a:rPr lang="ru-RU" sz="1200" b="1" i="0" kern="1200" dirty="0" smtClean="0">
                          <a:solidFill>
                            <a:schemeClr val="lt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</a:br>
                      <a:r>
                        <a:rPr lang="ru-RU" sz="1200" b="1" i="0" kern="1200" dirty="0" smtClean="0">
                          <a:solidFill>
                            <a:schemeClr val="lt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первичного балла за выполнение заданий данной части</a:t>
                      </a:r>
                      <a:br>
                        <a:rPr lang="ru-RU" sz="1200" b="1" i="0" kern="1200" dirty="0" smtClean="0">
                          <a:solidFill>
                            <a:schemeClr val="lt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</a:br>
                      <a:r>
                        <a:rPr lang="ru-RU" sz="1200" b="1" i="0" kern="1200" dirty="0" smtClean="0">
                          <a:solidFill>
                            <a:schemeClr val="lt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от максимального первичного</a:t>
                      </a:r>
                      <a:br>
                        <a:rPr lang="ru-RU" sz="1200" b="1" i="0" kern="1200" dirty="0" smtClean="0">
                          <a:solidFill>
                            <a:schemeClr val="lt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</a:br>
                      <a:r>
                        <a:rPr lang="ru-RU" sz="1200" b="1" i="0" kern="1200" dirty="0" smtClean="0">
                          <a:solidFill>
                            <a:schemeClr val="lt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балла за всю работу, равного 48</a:t>
                      </a:r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b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</a:br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693047">
                <a:tc rowSpan="2">
                  <a:txBody>
                    <a:bodyPr/>
                    <a:lstStyle/>
                    <a:p>
                      <a:r>
                        <a:rPr lang="ru-RU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Часть 1 </a:t>
                      </a:r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/>
                      </a:r>
                      <a:b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</a:b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С кратким</a:t>
                      </a:r>
                      <a:br>
                        <a:rPr lang="ru-RU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</a:br>
                      <a:r>
                        <a:rPr lang="ru-RU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ответом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6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6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12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1287088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С развёрнутым</a:t>
                      </a:r>
                      <a:br>
                        <a:rPr lang="ru-RU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</a:br>
                      <a:r>
                        <a:rPr lang="ru-RU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ответом</a:t>
                      </a:r>
                      <a:br>
                        <a:rPr lang="ru-RU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</a:br>
                      <a:r>
                        <a:rPr lang="ru-RU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ограниченного</a:t>
                      </a:r>
                      <a:br>
                        <a:rPr lang="ru-RU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</a:br>
                      <a:r>
                        <a:rPr lang="ru-RU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объёма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24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50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909003">
                <a:tc>
                  <a:txBody>
                    <a:bodyPr/>
                    <a:lstStyle/>
                    <a:p>
                      <a:r>
                        <a:rPr lang="ru-RU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Часть 2</a:t>
                      </a:r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/>
                      </a:r>
                      <a:b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</a:b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С развёрнутым</a:t>
                      </a:r>
                      <a:br>
                        <a:rPr lang="ru-RU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</a:br>
                      <a:r>
                        <a:rPr lang="ru-RU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ответом</a:t>
                      </a:r>
                      <a:br>
                        <a:rPr lang="ru-RU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</a:br>
                      <a:r>
                        <a:rPr lang="ru-RU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(сочинение)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18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38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693047">
                <a:tc gridSpan="2">
                  <a:txBody>
                    <a:bodyPr/>
                    <a:lstStyle/>
                    <a:p>
                      <a:pPr algn="r"/>
                      <a:r>
                        <a:rPr lang="ru-RU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Итого </a:t>
                      </a:r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b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</a:b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11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48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199385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18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РАСПРЕДЕЛЕНИЕ ЗАДАНИЙ ВАРИАНТА </a:t>
            </a:r>
            <a:r>
              <a:rPr lang="ru-RU" sz="18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КИМ ЕГЭ </a:t>
            </a:r>
            <a:r>
              <a:rPr lang="ru-RU" sz="18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ПО УРОВНЯМ  СЛОЖНОСТИ</a:t>
            </a:r>
            <a:endParaRPr lang="ru-RU" sz="18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15036683"/>
              </p:ext>
            </p:extLst>
          </p:nvPr>
        </p:nvGraphicFramePr>
        <p:xfrm>
          <a:off x="971600" y="2060848"/>
          <a:ext cx="7200799" cy="3744416"/>
        </p:xfrm>
        <a:graphic>
          <a:graphicData uri="http://schemas.openxmlformats.org/drawingml/2006/table">
            <a:tbl>
              <a:tblPr/>
              <a:tblGrid>
                <a:gridCol w="7200799"/>
              </a:tblGrid>
              <a:tr h="3744416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ru-RU" sz="1000" b="1" i="0" dirty="0">
                          <a:solidFill>
                            <a:srgbClr val="000000"/>
                          </a:solidFill>
                          <a:effectLst/>
                          <a:latin typeface="TimesNewRomanPS-BoldMT"/>
                        </a:rPr>
                        <a:t/>
                      </a:r>
                      <a:br>
                        <a:rPr lang="ru-RU" sz="1000" b="1" i="0" dirty="0">
                          <a:solidFill>
                            <a:srgbClr val="000000"/>
                          </a:solidFill>
                          <a:effectLst/>
                          <a:latin typeface="TimesNewRomanPS-BoldMT"/>
                        </a:rPr>
                      </a:br>
                      <a:r>
                        <a:rPr lang="ru-RU" sz="1800" b="0" i="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 экзаменационную работу включены задания базового, повышенного</a:t>
                      </a:r>
                      <a:br>
                        <a:rPr lang="ru-RU" sz="1800" b="0" i="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</a:br>
                      <a:r>
                        <a:rPr lang="ru-RU" sz="1800" b="0" i="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 высокого уровней </a:t>
                      </a:r>
                      <a:r>
                        <a:rPr lang="ru-RU" sz="1800" b="0" i="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сложности. </a:t>
                      </a:r>
                      <a:r>
                        <a:rPr lang="ru-RU" sz="1800" b="0" i="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Часть 1 содержит 6 заданий</a:t>
                      </a:r>
                      <a:br>
                        <a:rPr lang="ru-RU" sz="1800" b="0" i="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</a:br>
                      <a:r>
                        <a:rPr lang="ru-RU" sz="1800" b="0" i="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базового уровня (1–3, 6–8) и 4 задания повышенного уровня сложности</a:t>
                      </a:r>
                      <a:br>
                        <a:rPr lang="ru-RU" sz="1800" b="0" i="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</a:br>
                      <a:r>
                        <a:rPr lang="ru-RU" sz="1800" b="0" i="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(4.1/4.2, 5, 9.1/9.2, 10). Часть 2 содержит 1 задание высокого уровня</a:t>
                      </a:r>
                      <a:br>
                        <a:rPr lang="ru-RU" sz="1800" b="0" i="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</a:br>
                      <a:r>
                        <a:rPr lang="ru-RU" sz="1800" b="0" i="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сложности (экзаменуемому предложен выбор из 5 заданий: 11.1–11.5),</a:t>
                      </a:r>
                      <a:br>
                        <a:rPr lang="ru-RU" sz="1800" b="0" i="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</a:br>
                      <a:r>
                        <a:rPr lang="ru-RU" sz="1800" b="0" i="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которое требует от участника экзамена написания сочинения на</a:t>
                      </a:r>
                      <a:br>
                        <a:rPr lang="ru-RU" sz="1800" b="0" i="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</a:br>
                      <a:r>
                        <a:rPr lang="ru-RU" sz="1800" b="0" i="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литературную тему.</a:t>
                      </a:r>
                      <a:endParaRPr lang="ru-RU" sz="18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2465388" y="280828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238629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ВЫВОДЫ ОБ ИТОГАХ АНАЛИЗА ВЫПОЛНЕНИЯ ЗАДАНИЙ</a:t>
            </a:r>
            <a:endParaRPr lang="ru-RU" sz="1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03648" y="1700808"/>
            <a:ext cx="6196405" cy="3603812"/>
          </a:xfrm>
        </p:spPr>
        <p:txBody>
          <a:bodyPr>
            <a:normAutofit fontScale="92500" lnSpcReduction="20000"/>
          </a:bodyPr>
          <a:lstStyle/>
          <a:p>
            <a:pPr marL="0" indent="0" algn="just">
              <a:buNone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Планомерная подготовка учащихся, отслеживание ее через систему мониторингов в самих ОО и внешних мониторингов, поурочный контроль самостоятельной работы учащихся и домашние задания по текущему материалу в формате ЕГЭ определили положительную динамику результатов экзамена по литературе. Следует отметить, что в 2024 году процент выполнения ряда заданий, проверяющих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сформированность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языковой и лингвистической компетенций, оказался выше, чем в прошлом году, и это привело к повышению среднего балла.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01774771"/>
              </p:ext>
            </p:extLst>
          </p:nvPr>
        </p:nvGraphicFramePr>
        <p:xfrm>
          <a:off x="1043608" y="5085184"/>
          <a:ext cx="6840759" cy="979010"/>
        </p:xfrm>
        <a:graphic>
          <a:graphicData uri="http://schemas.openxmlformats.org/drawingml/2006/table">
            <a:tbl>
              <a:tblPr firstRow="1" firstCol="1" bandRow="1" bandCol="1">
                <a:tableStyleId>{5C22544A-7EE6-4342-B048-85BDC9FD1C3A}</a:tableStyleId>
              </a:tblPr>
              <a:tblGrid>
                <a:gridCol w="3418658"/>
                <a:gridCol w="1174000"/>
                <a:gridCol w="1174000"/>
                <a:gridCol w="1074101"/>
              </a:tblGrid>
              <a:tr h="334230">
                <a:tc rowSpan="2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</a:pPr>
                      <a:endParaRPr lang="ru-RU" sz="1100" dirty="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68415" marR="68415" marT="0" marB="0"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2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Юго-Восточный округ</a:t>
                      </a:r>
                    </a:p>
                  </a:txBody>
                  <a:tcPr marL="68415" marR="68415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0093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20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2022 г.</a:t>
                      </a:r>
                    </a:p>
                  </a:txBody>
                  <a:tcPr marL="68415" marR="6841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2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2023 г.</a:t>
                      </a:r>
                    </a:p>
                  </a:txBody>
                  <a:tcPr marL="68415" marR="6841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2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2024 г.</a:t>
                      </a:r>
                    </a:p>
                  </a:txBody>
                  <a:tcPr marL="68415" marR="68415" marT="0" marB="0"/>
                </a:tc>
              </a:tr>
              <a:tr h="300937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</a:pPr>
                      <a:r>
                        <a:rPr lang="ru-RU" sz="2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Средний тестовый балл</a:t>
                      </a:r>
                    </a:p>
                  </a:txBody>
                  <a:tcPr marL="68415" marR="6841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20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68,9</a:t>
                      </a:r>
                    </a:p>
                  </a:txBody>
                  <a:tcPr marL="68415" marR="6841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20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55,1</a:t>
                      </a:r>
                    </a:p>
                  </a:txBody>
                  <a:tcPr marL="68415" marR="6841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2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72,6</a:t>
                      </a:r>
                    </a:p>
                  </a:txBody>
                  <a:tcPr marL="68415" marR="68415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681411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5616" y="4941168"/>
            <a:ext cx="6965245" cy="1202485"/>
          </a:xfrm>
        </p:spPr>
        <p:txBody>
          <a:bodyPr/>
          <a:lstStyle/>
          <a:p>
            <a:r>
              <a:rPr lang="ru-RU" dirty="0" smtClean="0">
                <a:solidFill>
                  <a:srgbClr val="C00000"/>
                </a:solidFill>
                <a:latin typeface="Comic Sans MS" pitchFamily="66" charset="0"/>
              </a:rPr>
              <a:t>Спасибо за внимание!</a:t>
            </a:r>
            <a:endParaRPr lang="ru-RU" dirty="0">
              <a:solidFill>
                <a:srgbClr val="C00000"/>
              </a:solidFill>
              <a:latin typeface="Comic Sans MS" pitchFamily="66" charset="0"/>
            </a:endParaRPr>
          </a:p>
        </p:txBody>
      </p:sp>
      <p:pic>
        <p:nvPicPr>
          <p:cNvPr id="6147" name="Picture 3" descr="C:\Users\15\Desktop\Рисунок1.pn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764704"/>
            <a:ext cx="4628310" cy="43682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524713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Кнопка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Кнопка">
      <a:majorFont>
        <a:latin typeface="Constantia"/>
        <a:ea typeface=""/>
        <a:cs typeface=""/>
        <a:font script="Jpan" typeface="HGS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Grek" typeface="Arial"/>
        <a:font script="Cyrl" typeface="Arial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Кнопка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  <a:lumMod val="100000"/>
              </a:schemeClr>
            </a:gs>
            <a:gs pos="40000">
              <a:schemeClr val="phClr">
                <a:tint val="60000"/>
                <a:satMod val="130000"/>
                <a:lumMod val="100000"/>
              </a:schemeClr>
            </a:gs>
            <a:gs pos="100000">
              <a:schemeClr val="phClr">
                <a:tint val="96000"/>
                <a:lumMod val="108000"/>
              </a:schemeClr>
            </a:gs>
          </a:gsLst>
          <a:lin ang="5400000" scaled="0"/>
        </a:gradFill>
        <a:gradFill rotWithShape="1">
          <a:gsLst>
            <a:gs pos="0">
              <a:schemeClr val="phClr"/>
            </a:gs>
            <a:gs pos="100000">
              <a:schemeClr val="phClr">
                <a:shade val="76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80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38100" dir="4800000" sx="98000" sy="98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38100" dist="38100" dir="4800000" sx="96000" sy="96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3240000"/>
            </a:lightRig>
          </a:scene3d>
          <a:sp3d>
            <a:bevelT w="28575" h="28575"/>
          </a:sp3d>
        </a:effectStyle>
      </a:effectStyleLst>
      <a:bgFillStyleLst>
        <a:solidFill>
          <a:schemeClr val="phClr">
            <a:tint val="93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satMod val="140000"/>
                <a:lumMod val="50000"/>
              </a:schemeClr>
              <a:schemeClr val="phClr">
                <a:tint val="95000"/>
                <a:satMod val="180000"/>
                <a:lumMod val="160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tint val="98000"/>
                <a:shade val="90000"/>
                <a:satMod val="120000"/>
                <a:lumMod val="54000"/>
              </a:schemeClr>
              <a:schemeClr val="phClr">
                <a:tint val="80000"/>
                <a:satMod val="160000"/>
                <a:lumMod val="14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Pushpin</Template>
  <TotalTime>123</TotalTime>
  <Words>431</Words>
  <Application>Microsoft Office PowerPoint</Application>
  <PresentationFormat>Экран (4:3)</PresentationFormat>
  <Paragraphs>156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Кнопка</vt:lpstr>
      <vt:lpstr>Юго-Восточное управление  министерства образования Самарской области</vt:lpstr>
      <vt:lpstr>ХАРАКТЕРИСТИКА УЧАСТНИКОВ ЕГЭ ПО УЧЕБНОМУ ПРЕДМЕТУ</vt:lpstr>
      <vt:lpstr>ОСНОВНЫЕ РЕЗУЛЬТАТЫ ЕГЭ ПО ПРЕДМЕТУ</vt:lpstr>
      <vt:lpstr>ОСНОВНЫЕ РЕЗУЛЬТАТЫ ЕГЭ ПО ПРЕДМЕТУ</vt:lpstr>
      <vt:lpstr>КРАТКАЯ ХАРАКТЕРИСТИКА КИМ ПО ЛИТЕРАТУРЕ</vt:lpstr>
      <vt:lpstr>РАСПРЕДЕЛЕНИЕ ЗАДАНИЙ ВАРИАНТА КИМ ЕГЭ  ПО УРОВНЯМ  СЛОЖНОСТИ</vt:lpstr>
      <vt:lpstr>ВЫВОДЫ ОБ ИТОГАХ АНАЛИЗА ВЫПОЛНЕНИЯ ЗАДАНИЙ</vt:lpstr>
      <vt:lpstr>Спасибо за внимание!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Юго-Восточное управление  министерства образования Самарской области</dc:title>
  <dc:creator>15</dc:creator>
  <cp:lastModifiedBy>15</cp:lastModifiedBy>
  <cp:revision>11</cp:revision>
  <dcterms:created xsi:type="dcterms:W3CDTF">2024-08-26T16:36:26Z</dcterms:created>
  <dcterms:modified xsi:type="dcterms:W3CDTF">2024-08-26T18:50:09Z</dcterms:modified>
</cp:coreProperties>
</file>