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1" r:id="rId27"/>
  </p:sldIdLst>
  <p:sldSz cx="12192000" cy="6858000"/>
  <p:notesSz cx="10234295" cy="710374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862" cy="35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6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066" y="0"/>
            <a:ext cx="4434862" cy="35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60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7325"/>
            <a:ext cx="4434862" cy="356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6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66" y="6747325"/>
            <a:ext cx="4434862" cy="356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60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5797788" y="0"/>
            <a:ext cx="4434677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7440" y="888133"/>
            <a:ext cx="4262159" cy="239774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1024619" y="3419204"/>
            <a:ext cx="8187802" cy="27966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8051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788" y="6748051"/>
            <a:ext cx="4434677" cy="3559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626110"/>
            <a:ext cx="10363200" cy="3425190"/>
          </a:xfrm>
        </p:spPr>
        <p:txBody>
          <a:bodyPr/>
          <a:p>
            <a:r>
              <a:rPr lang="ru-RU" altLang="en-US" sz="4000" b="1"/>
              <a:t>ИНТЕГРАЦИЯ МАТЕМАТИКИ С ПРЕДМЕТАМИ ЕСТЕСТВЕННО-НАУЧНОГО ПРОФИЛЯ КАК СРЕДСТВО ФОРМИРОВАНИЯ УЧЕБНО-ПОЗНАВАТЕЛЬНОЙ КОМПЕТЕНЦИИ ОБУЧАЮЩИХСЯ</a:t>
            </a:r>
            <a:endParaRPr lang="ru-RU" altLang="en-US" sz="4000" b="1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007110" y="5579745"/>
            <a:ext cx="3289300" cy="843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b="1"/>
              <a:t>Морозова ИВ</a:t>
            </a:r>
            <a:endParaRPr lang="ru-RU" altLang="en-US" b="1"/>
          </a:p>
          <a:p>
            <a:r>
              <a:rPr lang="ru-RU" altLang="en-US" b="1"/>
              <a:t>учитель математики </a:t>
            </a:r>
            <a:endParaRPr lang="ru-RU" altLang="en-US" b="1"/>
          </a:p>
          <a:p>
            <a:r>
              <a:rPr lang="ru-RU" altLang="en-US" b="1"/>
              <a:t>ГБОУ СОШ с.Богдановка</a:t>
            </a:r>
            <a:r>
              <a:rPr lang="ru-RU" altLang="en-US"/>
              <a:t> </a:t>
            </a:r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ym typeface="+mn-ea"/>
              </a:rPr>
              <a:t>УРОКИ С ИСПОЛЬЗОВАНИЕМ МЕЖПРЕДМЕТНЫХ СВЯЗЕЙ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ru-RU" altLang="en-US" b="1" i="1"/>
              <a:t>Бинарные уроки, </a:t>
            </a:r>
            <a:r>
              <a:rPr lang="ru-RU" altLang="en-US"/>
              <a:t>на которых чередуются теоретические и практические вопросы , теоретическое обоснование непосредственно предшествует практическим приемам, умениям и навыкам</a:t>
            </a:r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ym typeface="+mn-ea"/>
              </a:rPr>
              <a:t>УРОКИ С ИСПОЛЬЗОВАНИЕМ МЕЖПРЕДМЕТНЫХ СВЯЗЕЙ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b="1"/>
              <a:t>ПРОБЛЕМА:</a:t>
            </a:r>
            <a:r>
              <a:rPr lang="ru-RU" altLang="en-US"/>
              <a:t>  десинхонизация изучения предметного материала 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 </a:t>
            </a:r>
            <a:r>
              <a:rPr lang="ru-RU" altLang="en-US" b="1" i="1"/>
              <a:t>география 5 кл и математика 6 кл</a:t>
            </a:r>
            <a:endParaRPr lang="ru-RU" altLang="en-US" b="1" i="1"/>
          </a:p>
          <a:p>
            <a:pPr marL="0" indent="0">
              <a:buNone/>
            </a:pPr>
            <a:r>
              <a:rPr lang="ru-RU" altLang="en-US"/>
              <a:t>изучение</a:t>
            </a:r>
            <a:r>
              <a:rPr lang="ru-RU" altLang="en-US" b="1" i="1"/>
              <a:t> МАСШТАБА </a:t>
            </a:r>
            <a:endParaRPr lang="ru-RU" altLang="en-US" b="1" i="1"/>
          </a:p>
          <a:p>
            <a:pPr marL="0" indent="0">
              <a:buNone/>
            </a:pPr>
            <a:r>
              <a:rPr lang="ru-RU" altLang="en-US" b="1" i="1"/>
              <a:t>физика 7 кл и геометрия 9 кл </a:t>
            </a:r>
            <a:endParaRPr lang="ru-RU" altLang="en-US" b="1" i="1"/>
          </a:p>
          <a:p>
            <a:pPr marL="0" indent="0">
              <a:buNone/>
            </a:pPr>
            <a:r>
              <a:rPr lang="ru-RU" altLang="en-US"/>
              <a:t>понятие вектора </a:t>
            </a:r>
            <a:endParaRPr lang="ru-RU" altLang="en-US"/>
          </a:p>
          <a:p>
            <a:pPr marL="0" indent="0">
              <a:buNone/>
            </a:pPr>
            <a:r>
              <a:rPr lang="ru-RU" altLang="en-US" b="1" i="1"/>
              <a:t>химия 8 кл и физика 8 кл</a:t>
            </a:r>
            <a:endParaRPr lang="ru-RU" altLang="en-US" b="1" i="1"/>
          </a:p>
          <a:p>
            <a:pPr marL="0" indent="0">
              <a:buNone/>
            </a:pPr>
            <a:r>
              <a:rPr lang="ru-RU" altLang="en-US"/>
              <a:t>изучение строения атома </a:t>
            </a:r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ym typeface="+mn-ea"/>
              </a:rPr>
              <a:t>УРОКИ С ИСПОЛЬЗОВАНИЕМ МЕЖПРЕДМЕТНЫХ СВЯЗЕЙ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b="1" i="1"/>
              <a:t>Интегрированные уроки</a:t>
            </a:r>
            <a:r>
              <a:rPr lang="ru-RU" altLang="en-US"/>
              <a:t>, на которых органически сливаются знания  из ряда учебных предметов  при раскрытии сдержания всего урока</a:t>
            </a:r>
            <a:endParaRPr lang="ru-RU" altLang="en-US"/>
          </a:p>
          <a:p>
            <a:pPr marL="0" indent="0">
              <a:buNone/>
            </a:pPr>
            <a:r>
              <a:rPr lang="ru-RU" altLang="en-US" b="1"/>
              <a:t>ПРОБЛЕМА:</a:t>
            </a:r>
            <a:endParaRPr lang="ru-RU" altLang="en-US" b="1"/>
          </a:p>
          <a:p>
            <a:pPr marL="0" indent="0">
              <a:buNone/>
            </a:pPr>
            <a:r>
              <a:rPr lang="ru-RU" altLang="en-US"/>
              <a:t>различия в   обозначениях и формулировках</a:t>
            </a:r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/>
              <a:t>ИНТЕГРАЦИЯ-КОМПЕТЕНТНОСТЬ</a:t>
            </a:r>
            <a:endParaRPr lang="ru-RU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ru-RU" altLang="en-US"/>
              <a:t>термин </a:t>
            </a:r>
            <a:r>
              <a:rPr lang="ru-RU" altLang="en-US" b="1" i="1"/>
              <a:t>ИНТЕГРАЦИЯ  ЗНАНИЙ</a:t>
            </a:r>
            <a:r>
              <a:rPr lang="ru-RU" altLang="en-US"/>
              <a:t> тесно связан  с термином </a:t>
            </a:r>
            <a:r>
              <a:rPr lang="ru-RU" altLang="en-US" b="1" i="1"/>
              <a:t>КОМПЕТЕНТНОСТЬ</a:t>
            </a:r>
            <a:endParaRPr lang="ru-RU" altLang="en-US" b="1" i="1"/>
          </a:p>
          <a:p>
            <a:pPr>
              <a:lnSpc>
                <a:spcPct val="150000"/>
              </a:lnSpc>
            </a:pPr>
            <a:r>
              <a:rPr lang="ru-RU" altLang="en-US" b="1" i="1"/>
              <a:t>ИНТЕГРАЦИЯ </a:t>
            </a:r>
            <a:r>
              <a:rPr lang="ru-RU" altLang="en-US"/>
              <a:t>необходимое условие современного учебного процесса, позволяет активно формировать универсальные учебные действия </a:t>
            </a:r>
            <a:endParaRPr lang="ru-RU" altLang="en-US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ym typeface="+mn-ea"/>
              </a:rPr>
              <a:t>ИНТЕГРАЦИЯ-КОМПЕТЕНТНОСТЬ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ru-RU" altLang="en-US" b="1" i="1"/>
              <a:t>ИНТЕГРАЦИЯ</a:t>
            </a:r>
            <a:r>
              <a:rPr lang="ru-RU" altLang="en-US"/>
              <a:t> - взаимодействие двух и  более учебных дисциплин.  При интеграции обучающийся выполняет новую, более активную и значимую для самого себя роль, тем самым повышая самооценку и понимание необходимости  пополнения своих знаний </a:t>
            </a:r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325245"/>
          </a:xfrm>
        </p:spPr>
        <p:txBody>
          <a:bodyPr/>
          <a:p>
            <a:r>
              <a:rPr lang="ru-RU" altLang="en-US" b="1"/>
              <a:t>КРИТЕРИИ ЭФФЕКТИВНОСТИ ИНТЕГРАЦИИ</a:t>
            </a:r>
            <a:endParaRPr lang="ru-RU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95545"/>
          </a:xfrm>
        </p:spPr>
        <p:txBody>
          <a:bodyPr/>
          <a:p>
            <a:r>
              <a:rPr lang="ru-RU" altLang="en-US"/>
              <a:t>высокая мотивация по предмету;</a:t>
            </a:r>
            <a:endParaRPr lang="ru-RU" altLang="en-US"/>
          </a:p>
          <a:p>
            <a:r>
              <a:rPr lang="ru-RU" altLang="en-US"/>
              <a:t>овладение  УУД: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          - </a:t>
            </a:r>
            <a:r>
              <a:rPr lang="ru-RU" altLang="en-US" sz="2800"/>
              <a:t>умение организовать свою деятельность, </a:t>
            </a:r>
            <a:endParaRPr lang="ru-RU" altLang="en-US" sz="2800"/>
          </a:p>
          <a:p>
            <a:pPr marL="0" indent="0">
              <a:buNone/>
            </a:pPr>
            <a:r>
              <a:rPr lang="ru-RU" altLang="en-US" sz="2800"/>
              <a:t>             определить ее цели и задачи, выбрать средства</a:t>
            </a:r>
            <a:endParaRPr lang="ru-RU" altLang="en-US" sz="2800"/>
          </a:p>
          <a:p>
            <a:pPr marL="0" indent="0">
              <a:buNone/>
            </a:pPr>
            <a:r>
              <a:rPr lang="ru-RU" altLang="en-US" sz="2800"/>
              <a:t>              реализации цели, применить на практике и </a:t>
            </a:r>
            <a:endParaRPr lang="ru-RU" altLang="en-US" sz="2800"/>
          </a:p>
          <a:p>
            <a:pPr marL="0" indent="0">
              <a:buNone/>
            </a:pPr>
            <a:r>
              <a:rPr lang="ru-RU" altLang="en-US" sz="2800"/>
              <a:t>              оценить достигнутые результаты</a:t>
            </a:r>
            <a:endParaRPr lang="ru-RU" altLang="en-US" sz="2800"/>
          </a:p>
          <a:p>
            <a:pPr marL="0" indent="0">
              <a:buNone/>
            </a:pPr>
            <a:r>
              <a:rPr lang="ru-RU" altLang="en-US" sz="2800"/>
              <a:t>            - умение взаимодействовать в коллективе, вести за </a:t>
            </a:r>
            <a:endParaRPr lang="ru-RU" altLang="en-US" sz="2800"/>
          </a:p>
          <a:p>
            <a:pPr marL="0" indent="0">
              <a:buNone/>
            </a:pPr>
            <a:r>
              <a:rPr lang="ru-RU" altLang="en-US" sz="2800"/>
              <a:t>               собой и представлять результаты своей деятельности и</a:t>
            </a:r>
            <a:endParaRPr lang="ru-RU" altLang="en-US" sz="2800"/>
          </a:p>
          <a:p>
            <a:pPr marL="0" indent="0">
              <a:buNone/>
            </a:pPr>
            <a:r>
              <a:rPr lang="ru-RU" altLang="en-US" sz="2800"/>
              <a:t>               деятельности команды</a:t>
            </a:r>
            <a:endParaRPr lang="ru-RU" alt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 altLang="en-US" b="1"/>
            </a:br>
            <a:r>
              <a:rPr lang="en-US" altLang="en-US" b="1"/>
              <a:t>ВОЗМОЖНОСТИ</a:t>
            </a:r>
            <a:r>
              <a:rPr lang="en-US" altLang="ru-RU" b="1"/>
              <a:t> </a:t>
            </a:r>
            <a:r>
              <a:rPr lang="en-US" altLang="en-US" b="1"/>
              <a:t>ИНТЕГРАЦИИ</a:t>
            </a:r>
            <a:r>
              <a:rPr lang="en-US" altLang="ru-RU" b="1"/>
              <a:t> </a:t>
            </a:r>
            <a:r>
              <a:rPr lang="en-US" altLang="en-US" b="1"/>
              <a:t>УЧЕБНЫХ</a:t>
            </a:r>
            <a:r>
              <a:rPr lang="en-US" altLang="ru-RU" b="1"/>
              <a:t> </a:t>
            </a:r>
            <a:r>
              <a:rPr lang="en-US" altLang="en-US" b="1"/>
              <a:t>ПРЕДМЕТОВ</a:t>
            </a:r>
            <a:br>
              <a:rPr lang="en-US" altLang="en-US" b="1"/>
            </a:br>
            <a:endParaRPr lang="en-US" altLang="en-US" b="1"/>
          </a:p>
        </p:txBody>
      </p:sp>
      <p:sp>
        <p:nvSpPr>
          <p:cNvPr id="4" name="Замещающее содержимое 3"/>
          <p:cNvSpPr/>
          <p:nvPr>
            <p:ph idx="1"/>
          </p:nvPr>
        </p:nvSpPr>
        <p:spPr/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ru-RU" altLang="en-US"/>
              <a:t> </a:t>
            </a:r>
            <a:r>
              <a:rPr lang="ru-RU" altLang="en-US" b="1"/>
              <a:t>С практической точки зрения интеграция предполагает </a:t>
            </a:r>
            <a:endParaRPr lang="ru-RU" altLang="en-US" b="1"/>
          </a:p>
          <a:p>
            <a:pPr>
              <a:lnSpc>
                <a:spcPct val="150000"/>
              </a:lnSpc>
            </a:pPr>
            <a:r>
              <a:rPr lang="ru-RU" altLang="en-US" b="1"/>
              <a:t>усиление метапредметных связей </a:t>
            </a:r>
            <a:endParaRPr lang="ru-RU" altLang="en-US" b="1"/>
          </a:p>
          <a:p>
            <a:pPr>
              <a:lnSpc>
                <a:spcPct val="150000"/>
              </a:lnSpc>
            </a:pPr>
            <a:r>
              <a:rPr lang="ru-RU" altLang="en-US" b="1"/>
              <a:t>снижение перегрузки обучающихся</a:t>
            </a:r>
            <a:endParaRPr lang="ru-RU" altLang="en-US" b="1"/>
          </a:p>
          <a:p>
            <a:pPr>
              <a:lnSpc>
                <a:spcPct val="150000"/>
              </a:lnSpc>
            </a:pPr>
            <a:r>
              <a:rPr lang="ru-RU" altLang="en-US" b="1"/>
              <a:t>расширение сферы  получаемой информации</a:t>
            </a:r>
            <a:endParaRPr lang="ru-RU" altLang="en-US" b="1"/>
          </a:p>
          <a:p>
            <a:pPr>
              <a:lnSpc>
                <a:spcPct val="150000"/>
              </a:lnSpc>
            </a:pPr>
            <a:r>
              <a:rPr lang="ru-RU" altLang="en-US" b="1"/>
              <a:t>подкрепления мотивации обучения</a:t>
            </a:r>
            <a:endParaRPr lang="ru-RU" altLang="en-US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/>
              <a:t>ВОЗМОЖНОСТИ ИНТЕГРАЦИИ УЧЕБНЫХ ПРЕДМЕТОВ</a:t>
            </a:r>
            <a:endParaRPr lang="ru-RU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algn="ctr">
              <a:lnSpc>
                <a:spcPct val="100000"/>
              </a:lnSpc>
            </a:pPr>
            <a:r>
              <a:rPr lang="ru-RU" altLang="en-US" sz="3600" b="1"/>
              <a:t>Интеграция дает   возможность  показать </a:t>
            </a:r>
            <a:r>
              <a:rPr lang="ru-RU" altLang="en-US" sz="3600" b="1">
                <a:sym typeface="+mn-ea"/>
              </a:rPr>
              <a:t>обучающимся</a:t>
            </a:r>
            <a:r>
              <a:rPr lang="ru-RU" altLang="en-US" sz="3600" b="1" i="1">
                <a:sym typeface="+mn-ea"/>
              </a:rPr>
              <a:t> «МИР В ЦЕЛОМ» </a:t>
            </a:r>
            <a:r>
              <a:rPr lang="ru-RU" altLang="en-US" sz="3600" b="1">
                <a:sym typeface="+mn-ea"/>
              </a:rPr>
              <a:t>преодолев разобщенность научного знания</a:t>
            </a:r>
            <a:endParaRPr lang="ru-RU" altLang="en-US" sz="3600" b="1"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altLang="en-US" sz="3600" b="1">
              <a:sym typeface="+mn-ea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3429000"/>
            <a:ext cx="789622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735" y="274638"/>
            <a:ext cx="10972800" cy="1143000"/>
          </a:xfrm>
        </p:spPr>
        <p:txBody>
          <a:bodyPr/>
          <a:p>
            <a:r>
              <a:rPr lang="ru-RU" altLang="en-US" b="1"/>
              <a:t>ПРИМЕРЫ ИНТЕГРИРОВАННЫХ ЗАДАНИЙ</a:t>
            </a:r>
            <a:endParaRPr lang="ru-RU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525963"/>
          </a:xfrm>
        </p:spPr>
        <p:txBody>
          <a:bodyPr/>
          <a:p>
            <a:r>
              <a:rPr lang="en-US" altLang="en-US" sz="2000"/>
              <a:t>Энергию</a:t>
            </a:r>
            <a:r>
              <a:rPr lang="en-US" altLang="ru-RU" sz="2000"/>
              <a:t>, </a:t>
            </a:r>
            <a:r>
              <a:rPr lang="en-US" altLang="en-US" sz="2000"/>
              <a:t>образующуюся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результате</a:t>
            </a:r>
            <a:r>
              <a:rPr lang="en-US" altLang="ru-RU" sz="2000"/>
              <a:t> </a:t>
            </a:r>
            <a:r>
              <a:rPr lang="en-US" altLang="en-US" sz="2000"/>
              <a:t>фотосинтеза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зеленой</a:t>
            </a:r>
            <a:r>
              <a:rPr lang="en-US" altLang="ru-RU" sz="2000"/>
              <a:t> </a:t>
            </a:r>
            <a:r>
              <a:rPr lang="en-US" altLang="en-US" sz="2000"/>
              <a:t>части</a:t>
            </a:r>
            <a:r>
              <a:rPr lang="en-US" altLang="ru-RU" sz="2000"/>
              <a:t> </a:t>
            </a:r>
            <a:r>
              <a:rPr lang="ru-RU" altLang="en-US" sz="2000"/>
              <a:t> </a:t>
            </a:r>
            <a:r>
              <a:rPr lang="en-US" altLang="en-US" sz="2000"/>
              <a:t>дерева</a:t>
            </a:r>
            <a:r>
              <a:rPr lang="en-US" altLang="ru-RU" sz="2000"/>
              <a:t>, </a:t>
            </a:r>
            <a:r>
              <a:rPr lang="en-US" altLang="en-US" sz="2000"/>
              <a:t>описано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виде</a:t>
            </a:r>
            <a:r>
              <a:rPr lang="en-US" altLang="ru-RU" sz="2000"/>
              <a:t> </a:t>
            </a:r>
            <a:r>
              <a:rPr lang="en-US" altLang="en-US" sz="2000"/>
              <a:t>графика</a:t>
            </a:r>
            <a:r>
              <a:rPr lang="en-US" altLang="ru-RU" sz="2000"/>
              <a:t> </a:t>
            </a:r>
            <a:r>
              <a:rPr lang="en-US" altLang="en-US" sz="2000"/>
              <a:t>ее</a:t>
            </a:r>
            <a:r>
              <a:rPr lang="en-US" altLang="ru-RU" sz="2000"/>
              <a:t> </a:t>
            </a:r>
            <a:r>
              <a:rPr lang="en-US" altLang="en-US" sz="2000"/>
              <a:t>зависимости</a:t>
            </a:r>
            <a:r>
              <a:rPr lang="en-US" altLang="ru-RU" sz="2000"/>
              <a:t> </a:t>
            </a:r>
            <a:r>
              <a:rPr lang="en-US" altLang="en-US" sz="2000"/>
              <a:t>от</a:t>
            </a:r>
            <a:r>
              <a:rPr lang="en-US" altLang="ru-RU" sz="2000"/>
              <a:t> </a:t>
            </a:r>
            <a:r>
              <a:rPr lang="en-US" altLang="en-US" sz="2000"/>
              <a:t>интенсивности</a:t>
            </a:r>
            <a:r>
              <a:rPr lang="en-US" altLang="ru-RU" sz="2000"/>
              <a:t> </a:t>
            </a:r>
            <a:r>
              <a:rPr lang="en-US" altLang="en-US" sz="2000"/>
              <a:t>освещения</a:t>
            </a:r>
            <a:r>
              <a:rPr lang="en-US" altLang="ru-RU" sz="2000"/>
              <a:t> </a:t>
            </a:r>
            <a:endParaRPr lang="en-US" altLang="ru-RU" sz="2000"/>
          </a:p>
          <a:p>
            <a:pPr marL="0" indent="0">
              <a:buNone/>
            </a:pPr>
            <a:r>
              <a:rPr lang="ru-RU" altLang="en-US" sz="2000"/>
              <a:t> </a:t>
            </a:r>
            <a:r>
              <a:rPr lang="en-US" altLang="en-US" sz="2000"/>
              <a:t>Записать</a:t>
            </a:r>
            <a:r>
              <a:rPr lang="en-US" altLang="ru-RU" sz="2000"/>
              <a:t> </a:t>
            </a:r>
            <a:r>
              <a:rPr lang="en-US" altLang="en-US" sz="2000"/>
              <a:t>формулу</a:t>
            </a:r>
            <a:r>
              <a:rPr lang="en-US" altLang="ru-RU" sz="2000"/>
              <a:t> </a:t>
            </a:r>
            <a:r>
              <a:rPr lang="en-US" altLang="en-US" sz="2000"/>
              <a:t>зависимости</a:t>
            </a:r>
            <a:r>
              <a:rPr lang="en-US" altLang="ru-RU" sz="2000"/>
              <a:t>. </a:t>
            </a:r>
            <a:r>
              <a:rPr lang="en-US" altLang="en-US" sz="2000"/>
              <a:t>Установить</a:t>
            </a:r>
            <a:r>
              <a:rPr lang="en-US" altLang="ru-RU" sz="2000"/>
              <a:t>: </a:t>
            </a:r>
            <a:endParaRPr lang="en-US" altLang="ru-RU" sz="2000"/>
          </a:p>
          <a:p>
            <a:pPr marL="0" indent="0">
              <a:buNone/>
            </a:pPr>
            <a:r>
              <a:rPr lang="en-US" altLang="en-US" sz="2000"/>
              <a:t>а</a:t>
            </a:r>
            <a:r>
              <a:rPr lang="en-US" altLang="ru-RU" sz="2000"/>
              <a:t>) </a:t>
            </a:r>
            <a:r>
              <a:rPr lang="en-US" altLang="en-US" sz="2000"/>
              <a:t>при</a:t>
            </a:r>
            <a:r>
              <a:rPr lang="en-US" altLang="ru-RU" sz="2000"/>
              <a:t> </a:t>
            </a:r>
            <a:r>
              <a:rPr lang="en-US" altLang="en-US" sz="2000"/>
              <a:t>какой</a:t>
            </a:r>
            <a:r>
              <a:rPr lang="en-US" altLang="ru-RU" sz="2000"/>
              <a:t> </a:t>
            </a:r>
            <a:r>
              <a:rPr lang="en-US" altLang="en-US" sz="2000"/>
              <a:t>интенсивности</a:t>
            </a:r>
            <a:r>
              <a:rPr lang="en-US" altLang="ru-RU" sz="2000"/>
              <a:t> </a:t>
            </a:r>
            <a:r>
              <a:rPr lang="en-US" altLang="en-US" sz="2000"/>
              <a:t>дерево</a:t>
            </a:r>
            <a:r>
              <a:rPr lang="en-US" altLang="ru-RU" sz="2000"/>
              <a:t> </a:t>
            </a:r>
            <a:r>
              <a:rPr lang="en-US" altLang="en-US" sz="2000"/>
              <a:t>может</a:t>
            </a:r>
            <a:r>
              <a:rPr lang="en-US" altLang="ru-RU" sz="2000"/>
              <a:t> </a:t>
            </a:r>
            <a:r>
              <a:rPr lang="ru-RU" altLang="en-US" sz="2000"/>
              <a:t> </a:t>
            </a:r>
            <a:r>
              <a:rPr lang="en-US" altLang="en-US" sz="2000"/>
              <a:t>выделить</a:t>
            </a:r>
            <a:r>
              <a:rPr lang="en-US" altLang="ru-RU" sz="2000"/>
              <a:t> </a:t>
            </a:r>
            <a:endParaRPr lang="en-US" altLang="ru-RU" sz="2000"/>
          </a:p>
          <a:p>
            <a:pPr marL="0" indent="0">
              <a:buNone/>
            </a:pPr>
            <a:r>
              <a:rPr lang="ru-RU" altLang="en-US" sz="2000"/>
              <a:t>    </a:t>
            </a:r>
            <a:r>
              <a:rPr lang="en-US" altLang="en-US" sz="2000"/>
              <a:t>максимальную</a:t>
            </a:r>
            <a:r>
              <a:rPr lang="en-US" altLang="ru-RU" sz="2000"/>
              <a:t> </a:t>
            </a:r>
            <a:r>
              <a:rPr lang="en-US" altLang="en-US" sz="2000"/>
              <a:t>энергию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ru-RU" altLang="en-US" sz="2000"/>
              <a:t>  </a:t>
            </a:r>
            <a:r>
              <a:rPr lang="en-US" altLang="en-US" sz="2000"/>
              <a:t>результате</a:t>
            </a:r>
            <a:r>
              <a:rPr lang="en-US" altLang="ru-RU" sz="2000"/>
              <a:t> </a:t>
            </a:r>
            <a:r>
              <a:rPr lang="en-US" altLang="en-US" sz="2000"/>
              <a:t>фотосинтеза</a:t>
            </a:r>
            <a:r>
              <a:rPr lang="en-US" altLang="ru-RU" sz="2000"/>
              <a:t>; </a:t>
            </a:r>
            <a:endParaRPr lang="en-US" altLang="ru-RU" sz="2000"/>
          </a:p>
          <a:p>
            <a:pPr marL="0" indent="0">
              <a:buNone/>
            </a:pPr>
            <a:r>
              <a:rPr lang="en-US" altLang="en-US" sz="2000"/>
              <a:t>б</a:t>
            </a:r>
            <a:r>
              <a:rPr lang="en-US" altLang="ru-RU" sz="2000"/>
              <a:t>) </a:t>
            </a:r>
            <a:r>
              <a:rPr lang="en-US" altLang="en-US" sz="2000"/>
              <a:t>промежутки</a:t>
            </a:r>
            <a:r>
              <a:rPr lang="en-US" altLang="ru-RU" sz="2000"/>
              <a:t> </a:t>
            </a:r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которых</a:t>
            </a:r>
            <a:r>
              <a:rPr lang="en-US" altLang="ru-RU" sz="2000"/>
              <a:t> </a:t>
            </a:r>
            <a:r>
              <a:rPr lang="en-US" altLang="en-US" sz="2000"/>
              <a:t>происходит</a:t>
            </a:r>
            <a:r>
              <a:rPr lang="en-US" altLang="ru-RU" sz="2000"/>
              <a:t> </a:t>
            </a:r>
            <a:r>
              <a:rPr lang="ru-RU" altLang="en-US" sz="2000"/>
              <a:t>у</a:t>
            </a:r>
            <a:r>
              <a:rPr lang="en-US" altLang="en-US" sz="2000"/>
              <a:t>бывание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рост</a:t>
            </a:r>
            <a:r>
              <a:rPr lang="en-US" altLang="ru-RU" sz="2000"/>
              <a:t> </a:t>
            </a:r>
            <a:endParaRPr lang="en-US" altLang="ru-RU" sz="2000"/>
          </a:p>
          <a:p>
            <a:pPr marL="0" indent="0">
              <a:buNone/>
            </a:pPr>
            <a:r>
              <a:rPr lang="en-US" altLang="ru-RU" sz="2000"/>
              <a:t> </a:t>
            </a:r>
            <a:r>
              <a:rPr lang="ru-RU" altLang="en-US" sz="2000"/>
              <a:t>   </a:t>
            </a:r>
            <a:r>
              <a:rPr lang="en-US" altLang="en-US" sz="2000"/>
              <a:t>процесса</a:t>
            </a:r>
            <a:r>
              <a:rPr lang="en-US" altLang="ru-RU" sz="2000"/>
              <a:t> </a:t>
            </a:r>
            <a:r>
              <a:rPr lang="ru-RU" altLang="en-US" sz="2000"/>
              <a:t> </a:t>
            </a:r>
            <a:r>
              <a:rPr lang="en-US" altLang="en-US" sz="2000"/>
              <a:t>выделения</a:t>
            </a:r>
            <a:r>
              <a:rPr lang="en-US" altLang="ru-RU" sz="2000"/>
              <a:t> </a:t>
            </a:r>
            <a:r>
              <a:rPr lang="en-US" altLang="en-US" sz="2000"/>
              <a:t>энергии</a:t>
            </a:r>
            <a:r>
              <a:rPr lang="en-US" altLang="ru-RU" sz="2000"/>
              <a:t>; </a:t>
            </a:r>
            <a:endParaRPr lang="en-US" altLang="ru-RU" sz="2000"/>
          </a:p>
          <a:p>
            <a:pPr marL="0" indent="0">
              <a:buNone/>
            </a:pPr>
            <a:r>
              <a:rPr lang="en-US" altLang="en-US" sz="2000"/>
              <a:t>в</a:t>
            </a:r>
            <a:r>
              <a:rPr lang="en-US" altLang="ru-RU" sz="2000"/>
              <a:t>) </a:t>
            </a:r>
            <a:r>
              <a:rPr lang="en-US" altLang="en-US" sz="2000"/>
              <a:t>сколько</a:t>
            </a:r>
            <a:r>
              <a:rPr lang="en-US" altLang="ru-RU" sz="2000"/>
              <a:t> </a:t>
            </a:r>
            <a:r>
              <a:rPr lang="en-US" altLang="en-US" sz="2000"/>
              <a:t>энергии</a:t>
            </a:r>
            <a:r>
              <a:rPr lang="en-US" altLang="ru-RU" sz="2000"/>
              <a:t> </a:t>
            </a:r>
            <a:r>
              <a:rPr lang="en-US" altLang="en-US" sz="2000"/>
              <a:t>образуется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зеленой</a:t>
            </a:r>
            <a:r>
              <a:rPr lang="en-US" altLang="ru-RU" sz="2000"/>
              <a:t> </a:t>
            </a:r>
            <a:r>
              <a:rPr lang="en-US" altLang="en-US" sz="2000"/>
              <a:t>части</a:t>
            </a:r>
            <a:r>
              <a:rPr lang="en-US" altLang="ru-RU" sz="2000"/>
              <a:t> </a:t>
            </a:r>
            <a:r>
              <a:rPr lang="en-US" altLang="en-US" sz="2000"/>
              <a:t>дерев</a:t>
            </a:r>
            <a:r>
              <a:rPr lang="ru-RU" altLang="en-US" sz="2000"/>
              <a:t>а</a:t>
            </a:r>
            <a:endParaRPr lang="en-US" altLang="ru-RU" sz="2000"/>
          </a:p>
          <a:p>
            <a:pPr marL="0" indent="0">
              <a:buNone/>
            </a:pPr>
            <a:r>
              <a:rPr lang="en-US" altLang="ru-RU" sz="2000"/>
              <a:t> </a:t>
            </a:r>
            <a:r>
              <a:rPr lang="ru-RU" altLang="en-US" sz="2000"/>
              <a:t>   </a:t>
            </a:r>
            <a:r>
              <a:rPr lang="en-US" altLang="en-US" sz="2000"/>
              <a:t>при</a:t>
            </a:r>
            <a:r>
              <a:rPr lang="en-US" altLang="ru-RU" sz="2000"/>
              <a:t> </a:t>
            </a:r>
            <a:r>
              <a:rPr lang="en-US" altLang="en-US" sz="2000"/>
              <a:t>интенсивности</a:t>
            </a:r>
            <a:r>
              <a:rPr lang="en-US" altLang="ru-RU" sz="2000"/>
              <a:t> </a:t>
            </a:r>
            <a:r>
              <a:rPr lang="en-US" altLang="en-US" sz="2000"/>
              <a:t>освещения</a:t>
            </a:r>
            <a:r>
              <a:rPr lang="en-US" altLang="ru-RU" sz="2000"/>
              <a:t>; </a:t>
            </a:r>
            <a:endParaRPr lang="en-US" altLang="ru-RU" sz="2000"/>
          </a:p>
          <a:p>
            <a:pPr marL="0" indent="0">
              <a:buNone/>
            </a:pPr>
            <a:r>
              <a:rPr lang="en-US" altLang="en-US" sz="2000"/>
              <a:t>г</a:t>
            </a:r>
            <a:r>
              <a:rPr lang="en-US" altLang="ru-RU" sz="2000"/>
              <a:t>) </a:t>
            </a:r>
            <a:r>
              <a:rPr lang="en-US" altLang="en-US" sz="2000"/>
              <a:t>какой</a:t>
            </a:r>
            <a:r>
              <a:rPr lang="en-US" altLang="ru-RU" sz="2000"/>
              <a:t> </a:t>
            </a:r>
            <a:r>
              <a:rPr lang="en-US" altLang="en-US" sz="2000"/>
              <a:t>должна</a:t>
            </a:r>
            <a:r>
              <a:rPr lang="en-US" altLang="ru-RU" sz="2000"/>
              <a:t> </a:t>
            </a:r>
            <a:r>
              <a:rPr lang="en-US" altLang="en-US" sz="2000"/>
              <a:t>быть</a:t>
            </a:r>
            <a:r>
              <a:rPr lang="en-US" altLang="ru-RU" sz="2000"/>
              <a:t> </a:t>
            </a:r>
            <a:r>
              <a:rPr lang="en-US" altLang="en-US" sz="2000"/>
              <a:t>интенсивность</a:t>
            </a:r>
            <a:r>
              <a:rPr lang="en-US" altLang="ru-RU" sz="2000"/>
              <a:t> </a:t>
            </a:r>
            <a:r>
              <a:rPr lang="en-US" altLang="en-US" sz="2000"/>
              <a:t>света</a:t>
            </a:r>
            <a:r>
              <a:rPr lang="en-US" altLang="ru-RU" sz="2000"/>
              <a:t>, </a:t>
            </a:r>
            <a:r>
              <a:rPr lang="en-US" altLang="en-US" sz="2000"/>
              <a:t>чтобы</a:t>
            </a: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 </a:t>
            </a:r>
            <a:r>
              <a:rPr lang="ru-RU" altLang="en-US" sz="2000"/>
              <a:t>  </a:t>
            </a:r>
            <a:r>
              <a:rPr lang="en-US" altLang="ru-RU" sz="2000"/>
              <a:t> </a:t>
            </a:r>
            <a:r>
              <a:rPr lang="en-US" altLang="en-US" sz="2000"/>
              <a:t>выделилась</a:t>
            </a:r>
            <a:r>
              <a:rPr lang="en-US" altLang="ru-RU" sz="2000"/>
              <a:t> </a:t>
            </a:r>
            <a:r>
              <a:rPr lang="en-US" altLang="en-US" sz="2000"/>
              <a:t>энергия</a:t>
            </a:r>
            <a:r>
              <a:rPr lang="en-US" altLang="ru-RU" sz="2000"/>
              <a:t> </a:t>
            </a:r>
            <a:r>
              <a:rPr lang="ru-RU" altLang="en-US" sz="2000"/>
              <a:t> </a:t>
            </a:r>
            <a:r>
              <a:rPr lang="en-US" altLang="ru-RU" sz="2000"/>
              <a:t>5,32 </a:t>
            </a:r>
            <a:r>
              <a:rPr lang="en-US" altLang="en-US" sz="2000"/>
              <a:t>ед</a:t>
            </a:r>
            <a:r>
              <a:rPr lang="en-US" altLang="ru-RU" sz="2000"/>
              <a:t>., (</a:t>
            </a:r>
            <a:r>
              <a:rPr lang="en-US" altLang="en-US" sz="2000"/>
              <a:t>установить</a:t>
            </a:r>
            <a:r>
              <a:rPr lang="en-US" altLang="ru-RU" sz="2000"/>
              <a:t> </a:t>
            </a:r>
            <a:r>
              <a:rPr lang="en-US" altLang="en-US" sz="2000"/>
              <a:t>по</a:t>
            </a:r>
            <a:r>
              <a:rPr lang="en-US" altLang="ru-RU" sz="2000"/>
              <a:t> </a:t>
            </a:r>
            <a:r>
              <a:rPr lang="en-US" altLang="en-US" sz="2000"/>
              <a:t>графику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отдельно</a:t>
            </a:r>
            <a:r>
              <a:rPr lang="en-US" altLang="ru-RU" sz="2000"/>
              <a:t> </a:t>
            </a:r>
            <a:r>
              <a:rPr lang="en-US" altLang="en-US" sz="2000"/>
              <a:t>с</a:t>
            </a:r>
            <a:r>
              <a:rPr lang="en-US" altLang="ru-RU" sz="2000"/>
              <a:t> </a:t>
            </a:r>
            <a:r>
              <a:rPr lang="en-US" altLang="en-US" sz="2000"/>
              <a:t>использованием</a:t>
            </a:r>
            <a:r>
              <a:rPr lang="en-US" altLang="ru-RU" sz="2000"/>
              <a:t> </a:t>
            </a:r>
            <a:r>
              <a:rPr lang="ru-RU" altLang="en-US" sz="2000"/>
              <a:t> к</a:t>
            </a:r>
            <a:r>
              <a:rPr lang="en-US" altLang="en-US" sz="2000"/>
              <a:t>алькулятора</a:t>
            </a:r>
            <a:r>
              <a:rPr lang="en-US" altLang="ru-RU" sz="2000"/>
              <a:t>,</a:t>
            </a:r>
            <a:r>
              <a:rPr lang="ru-RU" altLang="en-US" sz="2000"/>
              <a:t>  </a:t>
            </a:r>
            <a:r>
              <a:rPr lang="en-US" altLang="en-US" sz="2000"/>
              <a:t>вычислить</a:t>
            </a:r>
            <a:r>
              <a:rPr lang="en-US" altLang="ru-RU" sz="2000"/>
              <a:t> </a:t>
            </a:r>
            <a:r>
              <a:rPr lang="en-US" altLang="en-US" sz="2000"/>
              <a:t>относительную</a:t>
            </a:r>
            <a:r>
              <a:rPr lang="en-US" altLang="ru-RU" sz="2000"/>
              <a:t> </a:t>
            </a:r>
            <a:r>
              <a:rPr lang="en-US" altLang="en-US" sz="2000"/>
              <a:t>погрешность</a:t>
            </a:r>
            <a:r>
              <a:rPr lang="en-US" altLang="ru-RU" sz="2000"/>
              <a:t> </a:t>
            </a:r>
            <a:r>
              <a:rPr lang="en-US" altLang="en-US" sz="2000"/>
              <a:t>полученного</a:t>
            </a:r>
            <a:r>
              <a:rPr lang="en-US" altLang="ru-RU" sz="2000"/>
              <a:t> </a:t>
            </a:r>
            <a:r>
              <a:rPr lang="en-US" altLang="en-US" sz="2000"/>
              <a:t>результата</a:t>
            </a:r>
            <a:r>
              <a:rPr lang="en-US" altLang="ru-RU" sz="2000"/>
              <a:t>).</a:t>
            </a:r>
            <a:endParaRPr lang="en-US" altLang="ru-RU" sz="20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l="18625" t="39003" r="43828" b="19511"/>
          <a:stretch>
            <a:fillRect/>
          </a:stretch>
        </p:blipFill>
        <p:spPr>
          <a:xfrm>
            <a:off x="7614285" y="2159000"/>
            <a:ext cx="4577715" cy="28435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ym typeface="+mn-ea"/>
              </a:rPr>
              <a:t>ПРИМЕРЫ ИНТЕГРИРОВАННЫХ ЗАДАНИЙ</a:t>
            </a:r>
            <a:endParaRPr lang="ru-RU" altLang="en-US"/>
          </a:p>
        </p:txBody>
      </p:sp>
      <p:sp>
        <p:nvSpPr>
          <p:cNvPr id="5" name="Замещающее содержимое 4"/>
          <p:cNvSpPr/>
          <p:nvPr>
            <p:ph idx="1"/>
          </p:nvPr>
        </p:nvSpPr>
        <p:spPr>
          <a:xfrm>
            <a:off x="609600" y="1600200"/>
            <a:ext cx="10972800" cy="5027930"/>
          </a:xfrm>
        </p:spPr>
        <p:txBody>
          <a:bodyPr/>
          <a:p>
            <a:r>
              <a:rPr lang="en-US" altLang="en-US" sz="2000"/>
              <a:t>Ратологу</a:t>
            </a:r>
            <a:r>
              <a:rPr lang="en-US" altLang="ru-RU" sz="2000"/>
              <a:t>,  </a:t>
            </a:r>
            <a:r>
              <a:rPr lang="en-US" altLang="en-US" sz="2000"/>
              <a:t>который</a:t>
            </a:r>
            <a:r>
              <a:rPr lang="en-US" altLang="ru-RU" sz="2000"/>
              <a:t> </a:t>
            </a:r>
            <a:r>
              <a:rPr lang="en-US" altLang="en-US" sz="2000"/>
              <a:t>работает</a:t>
            </a:r>
            <a:r>
              <a:rPr lang="en-US" altLang="ru-RU" sz="2000"/>
              <a:t> </a:t>
            </a:r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ферме</a:t>
            </a:r>
            <a:r>
              <a:rPr lang="en-US" altLang="ru-RU" sz="2000"/>
              <a:t> </a:t>
            </a:r>
            <a:r>
              <a:rPr lang="en-US" altLang="en-US" sz="2000"/>
              <a:t>для</a:t>
            </a:r>
            <a:r>
              <a:rPr lang="en-US" altLang="ru-RU" sz="2000"/>
              <a:t> </a:t>
            </a:r>
            <a:r>
              <a:rPr lang="en-US" altLang="en-US" sz="2000"/>
              <a:t>морских</a:t>
            </a:r>
            <a:r>
              <a:rPr lang="en-US" altLang="ru-RU" sz="2000"/>
              <a:t> </a:t>
            </a:r>
            <a:r>
              <a:rPr lang="en-US" altLang="en-US" sz="2000"/>
              <a:t>свинок</a:t>
            </a:r>
            <a:r>
              <a:rPr lang="en-US" altLang="ru-RU" sz="2000"/>
              <a:t>,</a:t>
            </a:r>
            <a:r>
              <a:rPr lang="en-US" altLang="en-US" sz="2000"/>
              <a:t>нужно</a:t>
            </a:r>
            <a:r>
              <a:rPr lang="en-US" altLang="ru-RU" sz="2000"/>
              <a:t> </a:t>
            </a:r>
            <a:r>
              <a:rPr lang="en-US" altLang="en-US" sz="2000"/>
              <a:t>рассчитать</a:t>
            </a:r>
            <a:r>
              <a:rPr lang="en-US" altLang="ru-RU" sz="2000"/>
              <a:t> </a:t>
            </a:r>
            <a:r>
              <a:rPr lang="en-US" altLang="en-US" sz="2000"/>
              <a:t>затраты</a:t>
            </a:r>
            <a:r>
              <a:rPr lang="en-US" altLang="ru-RU" sz="2000"/>
              <a:t> </a:t>
            </a:r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их</a:t>
            </a:r>
            <a:r>
              <a:rPr lang="en-US" altLang="ru-RU" sz="2000"/>
              <a:t> </a:t>
            </a:r>
            <a:r>
              <a:rPr lang="en-US" altLang="en-US" sz="2000"/>
              <a:t>уход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питание</a:t>
            </a:r>
            <a:r>
              <a:rPr lang="en-US" altLang="ru-RU" sz="2000"/>
              <a:t>. </a:t>
            </a:r>
            <a:r>
              <a:rPr lang="en-US" altLang="en-US" sz="2000"/>
              <a:t>Известно</a:t>
            </a:r>
            <a:r>
              <a:rPr lang="en-US" altLang="ru-RU" sz="2000"/>
              <a:t>, </a:t>
            </a:r>
            <a:r>
              <a:rPr lang="en-US" altLang="en-US" sz="2000"/>
              <a:t>что</a:t>
            </a:r>
            <a:r>
              <a:rPr lang="en-US" altLang="ru-RU" sz="2000"/>
              <a:t> </a:t>
            </a:r>
            <a:r>
              <a:rPr lang="en-US" altLang="en-US" sz="2000"/>
              <a:t>месячный</a:t>
            </a:r>
            <a:r>
              <a:rPr lang="en-US" altLang="ru-RU" sz="2000"/>
              <a:t> </a:t>
            </a:r>
            <a:r>
              <a:rPr lang="en-US" altLang="en-US" sz="2000"/>
              <a:t>рацион</a:t>
            </a:r>
            <a:r>
              <a:rPr lang="en-US" altLang="ru-RU" sz="2000"/>
              <a:t> </a:t>
            </a:r>
            <a:r>
              <a:rPr lang="en-US" altLang="en-US" sz="2000"/>
              <a:t>одной</a:t>
            </a:r>
            <a:r>
              <a:rPr lang="en-US" altLang="ru-RU" sz="2000"/>
              <a:t> </a:t>
            </a:r>
            <a:r>
              <a:rPr lang="en-US" altLang="en-US" sz="2000"/>
              <a:t>морской</a:t>
            </a:r>
            <a:r>
              <a:rPr lang="en-US" altLang="ru-RU" sz="2000"/>
              <a:t> </a:t>
            </a:r>
            <a:r>
              <a:rPr lang="en-US" altLang="en-US" sz="2000"/>
              <a:t>свинки</a:t>
            </a:r>
            <a:r>
              <a:rPr lang="en-US" altLang="ru-RU" sz="2000"/>
              <a:t> </a:t>
            </a:r>
            <a:r>
              <a:rPr lang="en-US" altLang="en-US" sz="2000"/>
              <a:t>составляет</a:t>
            </a:r>
            <a:r>
              <a:rPr lang="en-US" altLang="ru-RU" sz="2000"/>
              <a:t> 500 </a:t>
            </a:r>
            <a:r>
              <a:rPr lang="en-US" altLang="en-US" sz="2000"/>
              <a:t>г</a:t>
            </a:r>
            <a:r>
              <a:rPr lang="en-US" altLang="ru-RU" sz="2000"/>
              <a:t> </a:t>
            </a:r>
            <a:r>
              <a:rPr lang="en-US" altLang="en-US" sz="2000"/>
              <a:t>сухого</a:t>
            </a:r>
            <a:r>
              <a:rPr lang="en-US" altLang="ru-RU" sz="2000"/>
              <a:t> </a:t>
            </a:r>
            <a:r>
              <a:rPr lang="en-US" altLang="en-US" sz="2000"/>
              <a:t>корма</a:t>
            </a:r>
            <a:r>
              <a:rPr lang="en-US" altLang="ru-RU" sz="2000"/>
              <a:t>, 400 </a:t>
            </a:r>
            <a:r>
              <a:rPr lang="en-US" altLang="en-US" sz="2000"/>
              <a:t>г</a:t>
            </a:r>
            <a:r>
              <a:rPr lang="en-US" altLang="ru-RU" sz="2000"/>
              <a:t> </a:t>
            </a:r>
            <a:r>
              <a:rPr lang="en-US" altLang="en-US" sz="2000"/>
              <a:t>сена</a:t>
            </a:r>
            <a:r>
              <a:rPr lang="en-US" altLang="ru-RU" sz="2000"/>
              <a:t>, </a:t>
            </a:r>
            <a:r>
              <a:rPr lang="en-US" altLang="en-US" sz="2000"/>
              <a:t>а</a:t>
            </a:r>
            <a:r>
              <a:rPr lang="en-US" altLang="ru-RU" sz="2000"/>
              <a:t> </a:t>
            </a:r>
            <a:r>
              <a:rPr lang="en-US" altLang="en-US" sz="2000"/>
              <a:t>овощей</a:t>
            </a:r>
            <a:r>
              <a:rPr lang="en-US" altLang="ru-RU" sz="2000"/>
              <a:t> (</a:t>
            </a:r>
            <a:r>
              <a:rPr lang="en-US" altLang="en-US" sz="2000"/>
              <a:t>морковь</a:t>
            </a:r>
            <a:r>
              <a:rPr lang="en-US" altLang="ru-RU" sz="2000"/>
              <a:t>, </a:t>
            </a:r>
            <a:r>
              <a:rPr lang="en-US" altLang="en-US" sz="2000"/>
              <a:t>свекла</a:t>
            </a:r>
            <a:r>
              <a:rPr lang="en-US" altLang="ru-RU" sz="2000"/>
              <a:t>) </a:t>
            </a:r>
            <a:r>
              <a:rPr lang="en-US" altLang="en-US" sz="2000"/>
              <a:t>на</a:t>
            </a:r>
            <a:r>
              <a:rPr lang="en-US" altLang="ru-RU" sz="2000"/>
              <a:t> 100 </a:t>
            </a:r>
            <a:r>
              <a:rPr lang="en-US" altLang="en-US" sz="2000"/>
              <a:t>г</a:t>
            </a:r>
            <a:r>
              <a:rPr lang="en-US" altLang="ru-RU" sz="2000"/>
              <a:t> </a:t>
            </a:r>
            <a:r>
              <a:rPr lang="en-US" altLang="en-US" sz="2000"/>
              <a:t>меньше</a:t>
            </a:r>
            <a:r>
              <a:rPr lang="en-US" altLang="ru-RU" sz="2000"/>
              <a:t>, </a:t>
            </a:r>
            <a:r>
              <a:rPr lang="en-US" altLang="en-US" sz="2000"/>
              <a:t>чем</a:t>
            </a:r>
            <a:r>
              <a:rPr lang="en-US" altLang="ru-RU" sz="2000"/>
              <a:t>  </a:t>
            </a:r>
            <a:r>
              <a:rPr lang="en-US" altLang="en-US" sz="2000"/>
              <a:t>сухого</a:t>
            </a:r>
            <a:r>
              <a:rPr lang="en-US" altLang="ru-RU" sz="2000"/>
              <a:t> </a:t>
            </a:r>
            <a:r>
              <a:rPr lang="en-US" altLang="en-US" sz="2000"/>
              <a:t>корма</a:t>
            </a:r>
            <a:r>
              <a:rPr lang="en-US" altLang="ru-RU" sz="2000"/>
              <a:t>. </a:t>
            </a:r>
            <a:r>
              <a:rPr lang="en-US" altLang="en-US" sz="2000"/>
              <a:t>Для</a:t>
            </a:r>
            <a:r>
              <a:rPr lang="en-US" altLang="ru-RU" sz="2000"/>
              <a:t> </a:t>
            </a:r>
            <a:r>
              <a:rPr lang="en-US" altLang="en-US" sz="2000"/>
              <a:t>уборки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 </a:t>
            </a:r>
            <a:r>
              <a:rPr lang="en-US" altLang="en-US" sz="2000"/>
              <a:t>загоне</a:t>
            </a:r>
            <a:r>
              <a:rPr lang="en-US" altLang="ru-RU" sz="2000"/>
              <a:t>  </a:t>
            </a:r>
            <a:r>
              <a:rPr lang="en-US" altLang="en-US" sz="2000"/>
              <a:t>рассчитанном</a:t>
            </a:r>
            <a:r>
              <a:rPr lang="en-US" altLang="ru-RU" sz="2000"/>
              <a:t> </a:t>
            </a:r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две</a:t>
            </a:r>
            <a:r>
              <a:rPr lang="en-US" altLang="ru-RU" sz="2000"/>
              <a:t> </a:t>
            </a:r>
            <a:r>
              <a:rPr lang="en-US" altLang="en-US" sz="2000"/>
              <a:t>морские</a:t>
            </a:r>
            <a:r>
              <a:rPr lang="en-US" altLang="ru-RU" sz="2000"/>
              <a:t> </a:t>
            </a:r>
            <a:r>
              <a:rPr lang="en-US" altLang="en-US" sz="2000"/>
              <a:t>свинки</a:t>
            </a:r>
            <a:r>
              <a:rPr lang="en-US" altLang="ru-RU" sz="2000"/>
              <a:t>  </a:t>
            </a:r>
            <a:r>
              <a:rPr lang="en-US" altLang="en-US" sz="2000"/>
              <a:t>используется</a:t>
            </a:r>
            <a:r>
              <a:rPr lang="en-US" altLang="ru-RU" sz="2000"/>
              <a:t> 12 </a:t>
            </a:r>
            <a:r>
              <a:rPr lang="en-US" altLang="en-US" sz="2000"/>
              <a:t>кг</a:t>
            </a:r>
            <a:r>
              <a:rPr lang="en-US" altLang="ru-RU" sz="2000"/>
              <a:t> </a:t>
            </a:r>
            <a:r>
              <a:rPr lang="en-US" altLang="en-US" sz="2000"/>
              <a:t>опилок</a:t>
            </a:r>
            <a:r>
              <a:rPr lang="en-US" altLang="ru-RU" sz="2000"/>
              <a:t> (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месяц</a:t>
            </a:r>
            <a:r>
              <a:rPr lang="en-US" altLang="ru-RU" sz="2000"/>
              <a:t>) </a:t>
            </a:r>
            <a:r>
              <a:rPr lang="en-US" altLang="en-US" sz="2000"/>
              <a:t>с</a:t>
            </a:r>
            <a:r>
              <a:rPr lang="en-US" altLang="ru-RU" sz="2000"/>
              <a:t> </a:t>
            </a:r>
            <a:r>
              <a:rPr lang="en-US" altLang="en-US" sz="2000"/>
              <a:t>учетом</a:t>
            </a:r>
            <a:r>
              <a:rPr lang="en-US" altLang="ru-RU" sz="2000"/>
              <a:t> </a:t>
            </a:r>
            <a:r>
              <a:rPr lang="en-US" altLang="en-US" sz="2000"/>
              <a:t>прайс</a:t>
            </a:r>
            <a:r>
              <a:rPr lang="en-US" altLang="ru-RU" sz="2000"/>
              <a:t>-</a:t>
            </a:r>
            <a:r>
              <a:rPr lang="en-US" altLang="en-US" sz="2000"/>
              <a:t>листа</a:t>
            </a:r>
            <a:r>
              <a:rPr lang="en-US" altLang="ru-RU" sz="2000"/>
              <a:t> (</a:t>
            </a:r>
            <a:r>
              <a:rPr lang="en-US" altLang="en-US" sz="2000"/>
              <a:t>таблица</a:t>
            </a:r>
            <a:r>
              <a:rPr lang="en-US" altLang="ru-RU" sz="2000"/>
              <a:t>  2). </a:t>
            </a:r>
            <a:r>
              <a:rPr lang="en-US" altLang="en-US" sz="2000"/>
              <a:t>Записать</a:t>
            </a:r>
            <a:r>
              <a:rPr lang="en-US" altLang="ru-RU" sz="2000"/>
              <a:t> </a:t>
            </a:r>
            <a:r>
              <a:rPr lang="en-US" altLang="en-US" sz="2000"/>
              <a:t>выражением</a:t>
            </a:r>
            <a:r>
              <a:rPr lang="en-US" altLang="ru-RU" sz="2000"/>
              <a:t> </a:t>
            </a:r>
            <a:r>
              <a:rPr lang="en-US" altLang="en-US" sz="2000"/>
              <a:t>затраты</a:t>
            </a:r>
            <a:r>
              <a:rPr lang="en-US" altLang="ru-RU" sz="2000"/>
              <a:t> </a:t>
            </a:r>
            <a:r>
              <a:rPr lang="en-US" altLang="en-US" sz="2000"/>
              <a:t>фермы</a:t>
            </a:r>
            <a:r>
              <a:rPr lang="en-US" altLang="ru-RU" sz="2000"/>
              <a:t> </a:t>
            </a:r>
            <a:r>
              <a:rPr lang="en-US" altLang="en-US" sz="2000"/>
              <a:t>сроком</a:t>
            </a:r>
            <a:r>
              <a:rPr lang="en-US" altLang="ru-RU" sz="2000"/>
              <a:t> </a:t>
            </a:r>
            <a:r>
              <a:rPr lang="en-US" altLang="en-US" sz="2000"/>
              <a:t>на</a:t>
            </a:r>
            <a:r>
              <a:rPr lang="en-US" altLang="ru-RU" sz="2000"/>
              <a:t> 3 </a:t>
            </a:r>
            <a:r>
              <a:rPr lang="en-US" altLang="en-US" sz="2000"/>
              <a:t>месяца</a:t>
            </a:r>
            <a:r>
              <a:rPr lang="en-US" altLang="ru-RU" sz="2000"/>
              <a:t> </a:t>
            </a:r>
            <a:r>
              <a:rPr lang="en-US" altLang="en-US" sz="2000"/>
              <a:t>для</a:t>
            </a:r>
            <a:r>
              <a:rPr lang="en-US" altLang="ru-RU" sz="2000"/>
              <a:t> 400 </a:t>
            </a:r>
            <a:r>
              <a:rPr lang="en-US" altLang="en-US" sz="2000"/>
              <a:t>морских</a:t>
            </a:r>
            <a:r>
              <a:rPr lang="en-US" altLang="ru-RU" sz="2000"/>
              <a:t> </a:t>
            </a:r>
            <a:r>
              <a:rPr lang="en-US" altLang="en-US" sz="2000"/>
              <a:t>свинок</a:t>
            </a:r>
            <a:r>
              <a:rPr lang="en-US" altLang="ru-RU" sz="2000"/>
              <a:t>.</a:t>
            </a:r>
            <a:endParaRPr lang="en-US" altLang="ru-RU" sz="2000"/>
          </a:p>
          <a:p>
            <a:endParaRPr lang="en-US" altLang="ru-RU" sz="200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 l="14099" t="52186" r="37656" b="18047"/>
          <a:stretch>
            <a:fillRect/>
          </a:stretch>
        </p:blipFill>
        <p:spPr>
          <a:xfrm>
            <a:off x="1718945" y="3578860"/>
            <a:ext cx="5882005" cy="20402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508125"/>
          </a:xfrm>
        </p:spPr>
        <p:txBody>
          <a:bodyPr/>
          <a:p>
            <a:r>
              <a:rPr lang="ru-RU" altLang="en-US" b="1"/>
              <a:t>ЦЕЛЬ СОВРЕМЕННОГО ОБРАЗОВАНИЯ: </a:t>
            </a:r>
            <a:endParaRPr lang="ru-RU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991360"/>
            <a:ext cx="10972800" cy="4135120"/>
          </a:xfrm>
        </p:spPr>
        <p:txBody>
          <a:bodyPr/>
          <a:p>
            <a:pPr marL="0" indent="0" algn="ctr">
              <a:buNone/>
            </a:pPr>
            <a:r>
              <a:rPr lang="ru-RU" altLang="en-US"/>
              <a:t>-</a:t>
            </a:r>
            <a:r>
              <a:rPr lang="ru-RU" altLang="en-US" b="1" i="1"/>
              <a:t>развитие у обучающихся способности эффективно действовать в ситуации неопределенности на основе целостного восприятия мира</a:t>
            </a:r>
            <a:endParaRPr lang="ru-RU" altLang="en-US" b="1" i="1"/>
          </a:p>
          <a:p>
            <a:pPr marL="0" indent="457200">
              <a:lnSpc>
                <a:spcPct val="150000"/>
              </a:lnSpc>
              <a:buNone/>
            </a:pPr>
            <a:r>
              <a:rPr lang="ru-RU" altLang="en-US" sz="2400" b="1"/>
              <a:t>В свете международных критериев измерения качества системы образования  на одно из первых мест выходит проблема формирования мобильности, умения работать с информацией, принимать решения в нестандартных ситуациях</a:t>
            </a:r>
            <a:endParaRPr lang="ru-RU" altLang="en-US" sz="24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ym typeface="+mn-ea"/>
              </a:rPr>
              <a:t>ПРИМЕРЫ ИНТЕГРИРОВАННЫХ ЗАДАНИЙ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 alt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1558925"/>
            <a:ext cx="9694545" cy="38652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ym typeface="+mn-ea"/>
              </a:rPr>
              <a:t>ПРИМЕРЫ ИНТЕГРИРОВАННЫХ ЗАДАНИЙ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рисунке</a:t>
            </a:r>
            <a:r>
              <a:rPr lang="en-US" altLang="ru-RU" sz="2000"/>
              <a:t> </a:t>
            </a:r>
            <a:r>
              <a:rPr lang="ru-RU" altLang="en-US" sz="2000"/>
              <a:t> </a:t>
            </a:r>
            <a:r>
              <a:rPr lang="en-US" altLang="ru-RU" sz="2000"/>
              <a:t> </a:t>
            </a:r>
            <a:r>
              <a:rPr lang="en-US" altLang="en-US" sz="2000"/>
              <a:t>представлены</a:t>
            </a:r>
            <a:r>
              <a:rPr lang="en-US" altLang="ru-RU" sz="2000"/>
              <a:t> </a:t>
            </a:r>
            <a:r>
              <a:rPr lang="en-US" altLang="en-US" sz="2000"/>
              <a:t>растворы</a:t>
            </a:r>
            <a:r>
              <a:rPr lang="en-US" altLang="ru-RU" sz="2000"/>
              <a:t>, </a:t>
            </a:r>
            <a:r>
              <a:rPr lang="en-US" altLang="en-US" sz="2000"/>
              <a:t>которыми</a:t>
            </a:r>
            <a:r>
              <a:rPr lang="en-US" altLang="ru-RU" sz="2000"/>
              <a:t> </a:t>
            </a:r>
            <a:r>
              <a:rPr lang="en-US" altLang="en-US" sz="2000"/>
              <a:t>человек</a:t>
            </a:r>
            <a:r>
              <a:rPr lang="en-US" altLang="ru-RU" sz="2000"/>
              <a:t> </a:t>
            </a:r>
            <a:r>
              <a:rPr lang="en-US" altLang="en-US" sz="2000"/>
              <a:t>пользуется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быту</a:t>
            </a:r>
            <a:r>
              <a:rPr lang="en-US" altLang="ru-RU" sz="2000"/>
              <a:t>. </a:t>
            </a:r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каждой</a:t>
            </a:r>
            <a:r>
              <a:rPr lang="en-US" altLang="ru-RU" sz="2000"/>
              <a:t> </a:t>
            </a:r>
            <a:r>
              <a:rPr lang="en-US" altLang="en-US" sz="2000"/>
              <a:t>этикетке</a:t>
            </a:r>
            <a:r>
              <a:rPr lang="en-US" altLang="ru-RU" sz="2000"/>
              <a:t> </a:t>
            </a:r>
            <a:r>
              <a:rPr lang="en-US" altLang="en-US" sz="2000"/>
              <a:t>раствора</a:t>
            </a:r>
            <a:r>
              <a:rPr lang="en-US" altLang="ru-RU" sz="2000"/>
              <a:t> </a:t>
            </a:r>
            <a:r>
              <a:rPr lang="en-US" altLang="en-US" sz="2000"/>
              <a:t>указано</a:t>
            </a:r>
            <a:r>
              <a:rPr lang="en-US" altLang="ru-RU" sz="2000"/>
              <a:t> %, </a:t>
            </a:r>
            <a:r>
              <a:rPr lang="en-US" altLang="en-US" sz="2000"/>
              <a:t>то</a:t>
            </a:r>
            <a:r>
              <a:rPr lang="en-US" altLang="ru-RU" sz="2000"/>
              <a:t> </a:t>
            </a:r>
            <a:r>
              <a:rPr lang="en-US" altLang="en-US" sz="2000"/>
              <a:t>есть</a:t>
            </a:r>
            <a:r>
              <a:rPr lang="en-US" altLang="ru-RU" sz="2000"/>
              <a:t> </a:t>
            </a:r>
            <a:r>
              <a:rPr lang="en-US" altLang="en-US" sz="2000"/>
              <a:t>массовая</a:t>
            </a:r>
            <a:r>
              <a:rPr lang="en-US" altLang="ru-RU" sz="2000"/>
              <a:t> </a:t>
            </a:r>
            <a:r>
              <a:rPr lang="en-US" altLang="en-US" sz="2000"/>
              <a:t>доля</a:t>
            </a:r>
            <a:r>
              <a:rPr lang="en-US" altLang="ru-RU" sz="2000"/>
              <a:t> </a:t>
            </a:r>
            <a:r>
              <a:rPr lang="en-US" altLang="en-US" sz="2000"/>
              <a:t>растворенного</a:t>
            </a:r>
            <a:r>
              <a:rPr lang="en-US" altLang="ru-RU" sz="2000"/>
              <a:t> </a:t>
            </a:r>
            <a:r>
              <a:rPr lang="en-US" altLang="en-US" sz="2000"/>
              <a:t>вещества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растворе</a:t>
            </a:r>
            <a:r>
              <a:rPr lang="en-US" altLang="ru-RU" sz="2000"/>
              <a:t>, </a:t>
            </a:r>
            <a:r>
              <a:rPr lang="en-US" altLang="en-US" sz="2000"/>
              <a:t>которая</a:t>
            </a:r>
            <a:r>
              <a:rPr lang="en-US" altLang="ru-RU" sz="2000"/>
              <a:t> </a:t>
            </a:r>
            <a:r>
              <a:rPr lang="en-US" altLang="en-US" sz="2000"/>
              <a:t>соответствует</a:t>
            </a:r>
            <a:r>
              <a:rPr lang="en-US" altLang="ru-RU" sz="2000"/>
              <a:t> </a:t>
            </a:r>
            <a:r>
              <a:rPr lang="en-US" altLang="en-US" sz="2000"/>
              <a:t>массе</a:t>
            </a:r>
            <a:r>
              <a:rPr lang="en-US" altLang="ru-RU" sz="2000"/>
              <a:t> </a:t>
            </a:r>
            <a:r>
              <a:rPr lang="en-US" altLang="en-US" sz="2000"/>
              <a:t>вещества</a:t>
            </a:r>
            <a:r>
              <a:rPr lang="en-US" altLang="ru-RU" sz="2000"/>
              <a:t>, </a:t>
            </a:r>
            <a:r>
              <a:rPr lang="en-US" altLang="en-US" sz="2000"/>
              <a:t>содержащегося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100 </a:t>
            </a:r>
            <a:r>
              <a:rPr lang="en-US" altLang="en-US" sz="2000"/>
              <a:t>г</a:t>
            </a:r>
            <a:r>
              <a:rPr lang="en-US" altLang="ru-RU" sz="2000"/>
              <a:t> </a:t>
            </a:r>
            <a:r>
              <a:rPr lang="en-US" altLang="en-US" sz="2000"/>
              <a:t>раствора</a:t>
            </a:r>
            <a:r>
              <a:rPr lang="en-US" altLang="ru-RU" sz="2000"/>
              <a:t>. </a:t>
            </a:r>
            <a:endParaRPr lang="en-US" altLang="ru-RU" sz="2000"/>
          </a:p>
          <a:p>
            <a:r>
              <a:rPr lang="en-US" altLang="en-US" sz="2000"/>
              <a:t>Найти</a:t>
            </a:r>
            <a:r>
              <a:rPr lang="en-US" altLang="ru-RU" sz="2000"/>
              <a:t>: </a:t>
            </a:r>
            <a:endParaRPr lang="en-US" altLang="ru-RU" sz="2000"/>
          </a:p>
          <a:p>
            <a:pPr marL="0" indent="0">
              <a:buNone/>
            </a:pPr>
            <a:r>
              <a:rPr lang="en-US" altLang="en-US" sz="2000"/>
              <a:t>а</a:t>
            </a:r>
            <a:r>
              <a:rPr lang="en-US" altLang="ru-RU" sz="2000"/>
              <a:t>) </a:t>
            </a:r>
            <a:r>
              <a:rPr lang="en-US" altLang="en-US" sz="2000"/>
              <a:t>массу</a:t>
            </a:r>
            <a:r>
              <a:rPr lang="en-US" altLang="ru-RU" sz="2000"/>
              <a:t> </a:t>
            </a:r>
            <a:r>
              <a:rPr lang="en-US" altLang="en-US" sz="2000"/>
              <a:t>растворенного</a:t>
            </a:r>
            <a:r>
              <a:rPr lang="en-US" altLang="ru-RU" sz="2000"/>
              <a:t> </a:t>
            </a:r>
            <a:r>
              <a:rPr lang="en-US" altLang="en-US" sz="2000"/>
              <a:t>вещества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массу</a:t>
            </a:r>
            <a:r>
              <a:rPr lang="en-US" altLang="ru-RU" sz="2000"/>
              <a:t> </a:t>
            </a:r>
            <a:r>
              <a:rPr lang="en-US" altLang="en-US" sz="2000"/>
              <a:t>воды</a:t>
            </a:r>
            <a:r>
              <a:rPr lang="en-US" altLang="ru-RU" sz="2000"/>
              <a:t> (</a:t>
            </a:r>
            <a:r>
              <a:rPr lang="en-US" altLang="en-US" sz="2000"/>
              <a:t>уксус</a:t>
            </a:r>
            <a:r>
              <a:rPr lang="en-US" altLang="ru-RU" sz="2000"/>
              <a:t>, </a:t>
            </a:r>
            <a:r>
              <a:rPr lang="en-US" altLang="en-US" sz="2000"/>
              <a:t>аммиак</a:t>
            </a:r>
            <a:r>
              <a:rPr lang="en-US" altLang="ru-RU" sz="2000"/>
              <a:t>, </a:t>
            </a:r>
            <a:r>
              <a:rPr lang="en-US" altLang="en-US" sz="2000"/>
              <a:t>перекись</a:t>
            </a:r>
            <a:r>
              <a:rPr lang="en-US" altLang="ru-RU" sz="2000"/>
              <a:t> </a:t>
            </a:r>
            <a:r>
              <a:rPr lang="en-US" altLang="en-US" sz="2000"/>
              <a:t>водорода</a:t>
            </a:r>
            <a:r>
              <a:rPr lang="en-US" altLang="ru-RU" sz="2000"/>
              <a:t>), </a:t>
            </a:r>
            <a:r>
              <a:rPr lang="en-US" altLang="en-US" sz="2000"/>
              <a:t>находящихся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каждом</a:t>
            </a:r>
            <a:r>
              <a:rPr lang="en-US" altLang="ru-RU" sz="2000"/>
              <a:t> </a:t>
            </a:r>
            <a:r>
              <a:rPr lang="en-US" altLang="en-US" sz="2000"/>
              <a:t>из</a:t>
            </a:r>
            <a:r>
              <a:rPr lang="en-US" altLang="ru-RU" sz="2000"/>
              <a:t> </a:t>
            </a:r>
            <a:r>
              <a:rPr lang="en-US" altLang="en-US" sz="2000"/>
              <a:t>растворов</a:t>
            </a:r>
            <a:r>
              <a:rPr lang="en-US" altLang="ru-RU" sz="2000"/>
              <a:t> </a:t>
            </a:r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рисунке</a:t>
            </a:r>
            <a:r>
              <a:rPr lang="en-US" altLang="ru-RU" sz="2000"/>
              <a:t>;</a:t>
            </a:r>
            <a:endParaRPr lang="en-US" altLang="ru-RU" sz="2000"/>
          </a:p>
          <a:p>
            <a:pPr marL="0" indent="0">
              <a:buNone/>
            </a:pPr>
            <a:r>
              <a:rPr lang="en-US" altLang="en-US" sz="2000"/>
              <a:t>б</a:t>
            </a:r>
            <a:r>
              <a:rPr lang="en-US" altLang="ru-RU" sz="2000"/>
              <a:t>) </a:t>
            </a:r>
            <a:r>
              <a:rPr lang="en-US" altLang="en-US" sz="2000"/>
              <a:t>массу</a:t>
            </a:r>
            <a:r>
              <a:rPr lang="en-US" altLang="ru-RU" sz="2000"/>
              <a:t> </a:t>
            </a:r>
            <a:r>
              <a:rPr lang="en-US" altLang="en-US" sz="2000"/>
              <a:t>растворенного</a:t>
            </a:r>
            <a:r>
              <a:rPr lang="en-US" altLang="ru-RU" sz="2000"/>
              <a:t> </a:t>
            </a:r>
            <a:r>
              <a:rPr lang="en-US" altLang="en-US" sz="2000"/>
              <a:t>вещества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отдельно</a:t>
            </a:r>
            <a:r>
              <a:rPr lang="en-US" altLang="ru-RU" sz="2000"/>
              <a:t> </a:t>
            </a:r>
            <a:r>
              <a:rPr lang="en-US" altLang="en-US" sz="2000"/>
              <a:t>общую</a:t>
            </a:r>
            <a:r>
              <a:rPr lang="en-US" altLang="ru-RU" sz="2000"/>
              <a:t> </a:t>
            </a:r>
            <a:r>
              <a:rPr lang="en-US" altLang="en-US" sz="2000"/>
              <a:t>массу</a:t>
            </a:r>
            <a:r>
              <a:rPr lang="ru-RU" altLang="en-US" sz="2000"/>
              <a:t>  </a:t>
            </a:r>
            <a:r>
              <a:rPr lang="en-US" altLang="en-US" sz="2000"/>
              <a:t>всп</a:t>
            </a:r>
            <a:r>
              <a:rPr lang="ru-RU" altLang="en-US" sz="2000"/>
              <a:t>о</a:t>
            </a:r>
            <a:r>
              <a:rPr lang="en-US" altLang="en-US" sz="2000"/>
              <a:t>могательных</a:t>
            </a:r>
            <a:r>
              <a:rPr lang="en-US" altLang="ru-RU" sz="2000"/>
              <a:t> </a:t>
            </a:r>
            <a:r>
              <a:rPr lang="en-US" altLang="en-US" sz="2000"/>
              <a:t>веществ</a:t>
            </a:r>
            <a:r>
              <a:rPr lang="en-US" altLang="ru-RU" sz="2000"/>
              <a:t>.</a:t>
            </a:r>
            <a:endParaRPr lang="en-US" altLang="ru-RU" sz="2000"/>
          </a:p>
          <a:p>
            <a:pPr marL="0" indent="0">
              <a:buNone/>
            </a:pPr>
            <a:endParaRPr lang="en-US" altLang="ru-RU" sz="2000"/>
          </a:p>
        </p:txBody>
      </p:sp>
      <p:pic>
        <p:nvPicPr>
          <p:cNvPr id="4" name="Замещающее содержимое 3"/>
          <p:cNvPicPr>
            <a:picLocks noChangeAspect="1"/>
          </p:cNvPicPr>
          <p:nvPr/>
        </p:nvPicPr>
        <p:blipFill>
          <a:blip r:embed="rId1"/>
          <a:srcRect l="31072" t="37668" r="28224" b="25715"/>
          <a:stretch>
            <a:fillRect/>
          </a:stretch>
        </p:blipFill>
        <p:spPr>
          <a:xfrm>
            <a:off x="2952750" y="4105275"/>
            <a:ext cx="4479925" cy="2266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ym typeface="+mn-ea"/>
              </a:rPr>
              <a:t>ПРИМЕРЫ ИНТЕГРИРОВАННЫХ ЗАДАНИЙ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rcRect l="31072" t="37668" r="28224" b="25715"/>
          <a:stretch>
            <a:fillRect/>
          </a:stretch>
        </p:blipFill>
        <p:spPr>
          <a:xfrm>
            <a:off x="6057900" y="4863465"/>
            <a:ext cx="3276600" cy="16573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566545"/>
            <a:ext cx="8233410" cy="32969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/>
              <a:t>ИСТОЧНИКИ ИНФОРМАЦИИ ПО ТЕМЕ</a:t>
            </a:r>
            <a:endParaRPr lang="ru-RU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2400"/>
              <a:t>Ссылка на </a:t>
            </a:r>
            <a:r>
              <a:rPr lang="ru-RU" altLang="en-US" sz="2400" b="1" u="sng"/>
              <a:t>с</a:t>
            </a:r>
            <a:r>
              <a:rPr lang="ru-RU" altLang="en-US" sz="2400" b="1" u="sng"/>
              <a:t>еминар по теме</a:t>
            </a:r>
            <a:r>
              <a:rPr lang="ru-RU" altLang="en-US" sz="2400"/>
              <a:t> в </a:t>
            </a:r>
            <a:r>
              <a:rPr lang="en-US" altLang="en-US" sz="2400"/>
              <a:t>VK</a:t>
            </a:r>
            <a:r>
              <a:rPr lang="ru-RU" altLang="en-US" sz="2400"/>
              <a:t> </a:t>
            </a:r>
            <a:endParaRPr lang="ru-RU" altLang="en-US" sz="2400"/>
          </a:p>
          <a:p>
            <a:pPr marL="0" indent="0">
              <a:buNone/>
            </a:pPr>
            <a:r>
              <a:rPr lang="ru-RU" altLang="en-US" sz="2400"/>
              <a:t> </a:t>
            </a:r>
            <a:r>
              <a:rPr lang="en-US" altLang="ru-RU" sz="2400"/>
              <a:t>https://vk.com/video-21242193_456239758</a:t>
            </a:r>
            <a:r>
              <a:rPr lang="ru-RU" altLang="en-US" sz="2400"/>
              <a:t> </a:t>
            </a:r>
            <a:endParaRPr lang="en-US" altLang="ru-RU" sz="2400"/>
          </a:p>
          <a:p>
            <a:r>
              <a:rPr lang="ru-RU" altLang="ru-RU" sz="2400" b="1" u="sng"/>
              <a:t>Интеграция математики с предметами естественно -научного профиля</a:t>
            </a:r>
            <a:r>
              <a:rPr lang="ru-RU" altLang="ru-RU" sz="2400"/>
              <a:t>  (стр 51)  </a:t>
            </a:r>
            <a:r>
              <a:rPr lang="en-US" altLang="ru-RU" sz="2400"/>
              <a:t>https://elib.utmn.ru/jspui/bitstream/ru-tsu/6565/1/UsoltsevaTI_2022.pdf </a:t>
            </a:r>
            <a:endParaRPr lang="en-US" altLang="ru-RU" sz="2400"/>
          </a:p>
          <a:p>
            <a:r>
              <a:rPr lang="ru-RU" altLang="en-US" sz="2400" b="1" u="sng"/>
              <a:t>Методическое пособие:</a:t>
            </a:r>
            <a:r>
              <a:rPr lang="ru-RU" altLang="en-US" sz="2400"/>
              <a:t>  </a:t>
            </a:r>
            <a:r>
              <a:rPr lang="en-US" altLang="en-US" sz="2400"/>
              <a:t>Достижение</a:t>
            </a:r>
            <a:r>
              <a:rPr lang="en-US" altLang="ru-RU" sz="2400"/>
              <a:t> </a:t>
            </a:r>
            <a:r>
              <a:rPr lang="en-US" altLang="en-US" sz="2400"/>
              <a:t>метапредметных</a:t>
            </a:r>
            <a:r>
              <a:rPr lang="en-US" altLang="ru-RU" sz="2400"/>
              <a:t> </a:t>
            </a:r>
            <a:r>
              <a:rPr lang="en-US" altLang="en-US" sz="2400"/>
              <a:t>результатов</a:t>
            </a:r>
            <a:r>
              <a:rPr lang="ru-RU" altLang="en-US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рамках</a:t>
            </a:r>
            <a:r>
              <a:rPr lang="en-US" altLang="ru-RU" sz="2400"/>
              <a:t> </a:t>
            </a:r>
            <a:r>
              <a:rPr lang="en-US" altLang="en-US" sz="2400"/>
              <a:t>изучения</a:t>
            </a:r>
            <a:r>
              <a:rPr lang="en-US" altLang="ru-RU" sz="2400"/>
              <a:t> </a:t>
            </a:r>
            <a:r>
              <a:rPr lang="en-US" altLang="en-US" sz="2400"/>
              <a:t>предметов</a:t>
            </a:r>
            <a:r>
              <a:rPr lang="ru-RU" altLang="en-US" sz="2400"/>
              <a:t> </a:t>
            </a:r>
            <a:r>
              <a:rPr lang="en-US" altLang="en-US" sz="2400"/>
              <a:t>естественно</a:t>
            </a:r>
            <a:r>
              <a:rPr lang="en-US" altLang="ru-RU" sz="2400"/>
              <a:t>-</a:t>
            </a:r>
            <a:r>
              <a:rPr lang="en-US" altLang="en-US" sz="2400"/>
              <a:t>научного</a:t>
            </a:r>
            <a:r>
              <a:rPr lang="en-US" altLang="ru-RU" sz="2400"/>
              <a:t> </a:t>
            </a:r>
            <a:r>
              <a:rPr lang="en-US" altLang="en-US" sz="2400"/>
              <a:t>блока</a:t>
            </a:r>
            <a:r>
              <a:rPr lang="ru-RU" altLang="en-US" sz="2400"/>
              <a:t> (ИСРО 2023год)</a:t>
            </a:r>
            <a:endParaRPr lang="en-US" altLang="en-US" sz="2400"/>
          </a:p>
          <a:p>
            <a:pPr marL="0" indent="0">
              <a:buNone/>
            </a:pPr>
            <a:r>
              <a:rPr lang="ru-RU" altLang="en-US" sz="2400"/>
              <a:t>    </a:t>
            </a:r>
            <a:r>
              <a:rPr lang="en-US" altLang="ru-RU" sz="2400"/>
              <a:t>https://edsoo.ru/wp-content/uploads/2023/12/estestvenno-nauchnyj-blok_01.pdf</a:t>
            </a:r>
            <a:r>
              <a:rPr lang="ru-RU" altLang="en-US" sz="2400"/>
              <a:t>  </a:t>
            </a:r>
            <a:endParaRPr lang="en-US" altLang="ru-RU" sz="2400"/>
          </a:p>
          <a:p>
            <a:endParaRPr lang="en-US" altLang="ru-RU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/>
              <a:t>ЗАКЛЮЧЕНИЕ</a:t>
            </a:r>
            <a:endParaRPr lang="ru-RU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8435"/>
          </a:xfrm>
        </p:spPr>
        <p:txBody>
          <a:bodyPr/>
          <a:p>
            <a:r>
              <a:rPr lang="ru-RU" altLang="en-US" sz="2800"/>
              <a:t>Живой человеческий характер это дробь, где числитель - нравственные качества личности, а знаменатель - её самооценка личности. </a:t>
            </a:r>
            <a:endParaRPr lang="ru-RU" altLang="en-US" sz="2800"/>
          </a:p>
          <a:p>
            <a:pPr marL="0" indent="0">
              <a:buNone/>
            </a:pPr>
            <a:r>
              <a:rPr lang="ru-RU" altLang="en-US" sz="2800"/>
              <a:t>Чем выше знаменатель, тем меньше дробь.</a:t>
            </a:r>
            <a:endParaRPr lang="ru-RU" altLang="en-US" sz="2800"/>
          </a:p>
          <a:p>
            <a:pPr marL="0" indent="0">
              <a:buNone/>
            </a:pPr>
            <a:r>
              <a:rPr lang="ru-RU" altLang="en-US" sz="2800"/>
              <a:t>Что бы становиться совершеннее, нравственно чище человек должен постоянно увеличивать, наращивать числитель и всячески укорачивать знаменатель</a:t>
            </a:r>
            <a:endParaRPr lang="ru-RU" altLang="en-US" sz="2800"/>
          </a:p>
          <a:p>
            <a:pPr marL="0" indent="0">
              <a:buNone/>
            </a:pPr>
            <a:r>
              <a:rPr lang="ru-RU" altLang="en-US"/>
              <a:t>                   </a:t>
            </a:r>
            <a:r>
              <a:rPr lang="ru-RU" altLang="en-US" sz="2800"/>
              <a:t>   </a:t>
            </a:r>
            <a:r>
              <a:rPr lang="ru-RU" altLang="en-US" sz="2800">
                <a:sym typeface="+mn-ea"/>
              </a:rPr>
              <a:t>Л.Н. Толстой </a:t>
            </a:r>
            <a:r>
              <a:rPr lang="ru-RU" altLang="en-US" sz="2800"/>
              <a:t> </a:t>
            </a:r>
            <a:r>
              <a:rPr lang="en-US" altLang="en-US" sz="2800"/>
              <a:t>«</a:t>
            </a:r>
            <a:r>
              <a:rPr lang="en-US" altLang="en-US" sz="2800"/>
              <a:t>Об</a:t>
            </a:r>
            <a:r>
              <a:rPr lang="en-US" altLang="ru-RU" sz="2800"/>
              <a:t> </a:t>
            </a:r>
            <a:r>
              <a:rPr lang="en-US" altLang="en-US" sz="2800"/>
              <a:t>истине</a:t>
            </a:r>
            <a:r>
              <a:rPr lang="en-US" altLang="ru-RU" sz="2800"/>
              <a:t>, </a:t>
            </a:r>
            <a:r>
              <a:rPr lang="en-US" altLang="en-US" sz="2800"/>
              <a:t>жизни</a:t>
            </a:r>
            <a:r>
              <a:rPr lang="en-US" altLang="ru-RU" sz="2800"/>
              <a:t> </a:t>
            </a:r>
            <a:r>
              <a:rPr lang="en-US" altLang="en-US" sz="2800"/>
              <a:t>и</a:t>
            </a:r>
            <a:r>
              <a:rPr lang="en-US" altLang="ru-RU" sz="2800"/>
              <a:t> </a:t>
            </a:r>
            <a:r>
              <a:rPr lang="en-US" altLang="en-US" sz="2800"/>
              <a:t>поведении</a:t>
            </a:r>
            <a:r>
              <a:rPr lang="en-US" altLang="en-US" sz="2800"/>
              <a:t>»</a:t>
            </a:r>
            <a:r>
              <a:rPr lang="en-US" altLang="ru-RU" sz="2800"/>
              <a:t>.</a:t>
            </a:r>
            <a:r>
              <a:rPr lang="ru-RU" altLang="en-US" sz="2800"/>
              <a:t> </a:t>
            </a:r>
            <a:r>
              <a:rPr lang="ru-RU" altLang="en-US"/>
              <a:t>                         </a:t>
            </a:r>
            <a:endParaRPr lang="ru-RU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626110"/>
            <a:ext cx="10363200" cy="3425190"/>
          </a:xfrm>
        </p:spPr>
        <p:txBody>
          <a:bodyPr/>
          <a:p>
            <a:r>
              <a:rPr lang="ru-RU" altLang="en-US" sz="4000" b="1"/>
              <a:t>СПАСИБО ЗА ВНИМАНИЕ)</a:t>
            </a:r>
            <a:endParaRPr lang="ru-RU" altLang="en-US" sz="4000" b="1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007110" y="5579745"/>
            <a:ext cx="3289300" cy="843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b="1"/>
              <a:t>Морозова ИВ</a:t>
            </a:r>
            <a:endParaRPr lang="ru-RU" altLang="en-US" b="1"/>
          </a:p>
          <a:p>
            <a:r>
              <a:rPr lang="ru-RU" altLang="en-US" b="1"/>
              <a:t>учитель математики </a:t>
            </a:r>
            <a:endParaRPr lang="ru-RU" altLang="en-US" b="1"/>
          </a:p>
          <a:p>
            <a:r>
              <a:rPr lang="ru-RU" altLang="en-US" b="1"/>
              <a:t>ГБОУ СОШ с.Богдановка</a:t>
            </a:r>
            <a:r>
              <a:rPr lang="ru-RU" altLang="en-US"/>
              <a:t> 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742440"/>
          </a:xfrm>
        </p:spPr>
        <p:txBody>
          <a:bodyPr/>
          <a:p>
            <a:r>
              <a:rPr lang="ru-RU" altLang="en-US" b="1"/>
              <a:t>РЕЗУЛЬТАТЫ ОСВОЕНИЯ ПРОГРАММ ООО, СОО:</a:t>
            </a:r>
            <a:endParaRPr lang="ru-RU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2016760"/>
            <a:ext cx="10972800" cy="4578985"/>
          </a:xfrm>
        </p:spPr>
        <p:txBody>
          <a:bodyPr/>
          <a:p>
            <a:r>
              <a:rPr lang="ru-RU" altLang="en-US" sz="4000" b="1" i="1"/>
              <a:t>личностные;</a:t>
            </a:r>
            <a:endParaRPr lang="ru-RU" altLang="en-US" sz="4000" b="1" i="1"/>
          </a:p>
          <a:p>
            <a:r>
              <a:rPr lang="ru-RU" altLang="en-US" sz="4000" b="1" i="1" u="sng"/>
              <a:t>метапредметные;</a:t>
            </a:r>
            <a:endParaRPr lang="ru-RU" altLang="en-US" sz="4000" b="1" i="1" u="sng"/>
          </a:p>
          <a:p>
            <a:r>
              <a:rPr lang="ru-RU" altLang="en-US" sz="4000" b="1" i="1"/>
              <a:t>предметные</a:t>
            </a:r>
            <a:endParaRPr lang="ru-RU" altLang="en-US" sz="4000" b="1" i="1"/>
          </a:p>
          <a:p>
            <a:pPr marL="0" indent="0">
              <a:buNone/>
            </a:pPr>
            <a:r>
              <a:rPr lang="ru-RU" altLang="en-US" sz="4000" b="1" i="1"/>
              <a:t>«МЕТА...»:  «ЗА», </a:t>
            </a:r>
            <a:endParaRPr lang="ru-RU" altLang="en-US" sz="4000" b="1" i="1"/>
          </a:p>
          <a:p>
            <a:pPr marL="0" indent="0">
              <a:buNone/>
            </a:pPr>
            <a:r>
              <a:rPr lang="ru-RU" altLang="en-US" sz="4000" b="1" i="1"/>
              <a:t>                       «ЧЕРЕЗ»; </a:t>
            </a:r>
            <a:endParaRPr lang="ru-RU" altLang="en-US" sz="4000" b="1" i="1"/>
          </a:p>
          <a:p>
            <a:pPr marL="0" indent="0">
              <a:buNone/>
            </a:pPr>
            <a:r>
              <a:rPr lang="ru-RU" altLang="en-US" sz="4000" b="1" i="1"/>
              <a:t>                                «НАД»</a:t>
            </a:r>
            <a:endParaRPr lang="ru-RU" altLang="en-US" sz="4000" b="1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/>
              <a:t>МЕТАПРЕДМЕТНЫЕ РЕЗУЛЬТАТЫ </a:t>
            </a:r>
            <a:endParaRPr lang="ru-RU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ru-RU" altLang="en-US" sz="2800"/>
              <a:t>ФГОС ООО: «... метапредметным, включающим: </a:t>
            </a:r>
            <a:endParaRPr lang="ru-RU" altLang="en-US" sz="2800"/>
          </a:p>
          <a:p>
            <a:pPr marL="0" indent="0">
              <a:lnSpc>
                <a:spcPct val="150000"/>
              </a:lnSpc>
              <a:buNone/>
            </a:pPr>
            <a:r>
              <a:rPr lang="ru-RU" altLang="en-US" sz="2800"/>
              <a:t>-освоение обучающимися </a:t>
            </a:r>
            <a:r>
              <a:rPr lang="ru-RU" altLang="en-US" sz="2800" b="1" u="sng"/>
              <a:t>межпредметных понятий</a:t>
            </a:r>
            <a:r>
              <a:rPr lang="ru-RU" altLang="en-US" sz="2800"/>
              <a:t> (т.е.таких, </a:t>
            </a:r>
            <a:r>
              <a:rPr lang="ru-RU" altLang="en-US" sz="2800" b="1" i="1"/>
              <a:t>которые используются в нескольких предметных областях и позволяют связывать знания из различных учебных предметов, курсов, модулей в целостную научную картину мира</a:t>
            </a:r>
            <a:r>
              <a:rPr lang="ru-RU" altLang="en-US" sz="2800"/>
              <a:t>)  и универсальные учебные действия  (познавательные, коммуникативные, регулятивные);</a:t>
            </a:r>
            <a:endParaRPr lang="ru-RU" altLang="en-US" sz="2800"/>
          </a:p>
          <a:p>
            <a:pPr marL="0" indent="0">
              <a:buNone/>
            </a:pPr>
            <a:endParaRPr lang="ru-RU" altLang="en-US" sz="280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461770" y="7816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ym typeface="+mn-ea"/>
              </a:rPr>
              <a:t>МЕТАПРЕДМЕТНЫЕ РЕЗУЛЬТАТЫ </a:t>
            </a:r>
            <a:endParaRPr lang="ru-RU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ru-RU" altLang="en-US"/>
              <a:t>- </a:t>
            </a:r>
            <a:r>
              <a:rPr lang="ru-RU" altLang="en-US" sz="2800">
                <a:sym typeface="+mn-ea"/>
              </a:rPr>
              <a:t>способность  использовать </a:t>
            </a:r>
            <a:r>
              <a:rPr lang="ru-RU" altLang="en-US" sz="2800">
                <a:sym typeface="+mn-ea"/>
              </a:rPr>
              <a:t>их (</a:t>
            </a:r>
            <a:r>
              <a:rPr lang="ru-RU" altLang="en-US" sz="2800" b="1" i="1">
                <a:sym typeface="+mn-ea"/>
              </a:rPr>
              <a:t>межпредметные понятия</a:t>
            </a:r>
            <a:r>
              <a:rPr lang="ru-RU" altLang="en-US" sz="2800">
                <a:sym typeface="+mn-ea"/>
              </a:rPr>
              <a:t>)</a:t>
            </a:r>
            <a:r>
              <a:rPr lang="ru-RU" altLang="en-US" sz="2800">
                <a:sym typeface="+mn-ea"/>
              </a:rPr>
              <a:t> в учебной, познавательной и социальной практике;</a:t>
            </a:r>
            <a:endParaRPr lang="ru-RU" altLang="en-US" sz="2800"/>
          </a:p>
          <a:p>
            <a:pPr marL="0" indent="0">
              <a:lnSpc>
                <a:spcPct val="150000"/>
              </a:lnSpc>
              <a:buNone/>
            </a:pPr>
            <a:r>
              <a:rPr lang="ru-RU" altLang="en-US" sz="2800">
                <a:sym typeface="+mn-ea"/>
              </a:rPr>
              <a:t>- готовность к самостоятельному планированию и осуществлению учебной деятельности и организации учебного сотрудничества с педагогами и  сверстниками, к участию в построении индивидуальной, образовательной траектории;</a:t>
            </a:r>
            <a:endParaRPr lang="ru-RU" altLang="en-US" sz="2800"/>
          </a:p>
          <a:p>
            <a:pPr marL="0" indent="0">
              <a:lnSpc>
                <a:spcPct val="150000"/>
              </a:lnSpc>
              <a:buNone/>
            </a:pPr>
            <a:endParaRPr lang="ru-RU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ym typeface="+mn-ea"/>
              </a:rPr>
              <a:t>МЕТАПРЕДМЕТНЫЕ РЕЗУЛЬТАТЫ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ru-RU" altLang="en-US">
                <a:sym typeface="+mn-ea"/>
              </a:rPr>
              <a:t>овладение навыками работы с информацией:  восприятие и создание  информационных текстов в различных форматах, в том числе цифровых, с учетом назначения информации  и ее целевой аудитории»</a:t>
            </a:r>
            <a:endParaRPr lang="ru-RU" altLang="en-US"/>
          </a:p>
          <a:p>
            <a:pPr marL="0" indent="0" algn="r">
              <a:buNone/>
            </a:pPr>
            <a:r>
              <a:rPr lang="ru-RU" altLang="en-US"/>
              <a:t>(ФГОС ООО п.41)</a:t>
            </a:r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/>
              <a:t>МЕЖПРЕДМЕТНАЯ НАПРАВЛЕННОСТЬ В ОБУЧЕНИИ</a:t>
            </a:r>
            <a:endParaRPr lang="ru-RU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ru-RU" altLang="en-US" sz="2800" b="1"/>
              <a:t>одинаковые методические приемы при изучении материала</a:t>
            </a:r>
            <a:endParaRPr lang="ru-RU" altLang="en-US" sz="2800" b="1"/>
          </a:p>
          <a:p>
            <a:pPr>
              <a:lnSpc>
                <a:spcPct val="150000"/>
              </a:lnSpc>
            </a:pPr>
            <a:r>
              <a:rPr lang="ru-RU" altLang="en-US" sz="2800" b="1"/>
              <a:t>использование одинаковых обозначений и терминологии </a:t>
            </a:r>
            <a:endParaRPr lang="ru-RU" altLang="en-US" sz="2800" b="1"/>
          </a:p>
          <a:p>
            <a:pPr>
              <a:lnSpc>
                <a:spcPct val="150000"/>
              </a:lnSpc>
            </a:pPr>
            <a:r>
              <a:rPr lang="ru-RU" altLang="en-US" sz="2800" b="1"/>
              <a:t>специальное изучение метода математического моделирования ; выведение  межпредметных аспектов при его рассмотрении;</a:t>
            </a:r>
            <a:endParaRPr lang="ru-RU" altLang="en-US" sz="2800" b="1"/>
          </a:p>
          <a:p>
            <a:pPr marL="0" indent="0">
              <a:lnSpc>
                <a:spcPct val="150000"/>
              </a:lnSpc>
              <a:buNone/>
            </a:pPr>
            <a:endParaRPr lang="ru-RU" altLang="en-US" sz="2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sym typeface="+mn-ea"/>
              </a:rPr>
              <a:t>МЕЖПРЕДМЕТНАЯ НАПРАВЛЕННОСТЬ В ОБУЧЕНИИ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ru-RU" altLang="en-US" sz="2800" b="1">
                <a:sym typeface="+mn-ea"/>
              </a:rPr>
              <a:t>использование задач прикладного содержания на уроках математики;</a:t>
            </a:r>
            <a:endParaRPr lang="ru-RU" altLang="en-US" sz="2800" b="1"/>
          </a:p>
          <a:p>
            <a:pPr>
              <a:lnSpc>
                <a:spcPct val="150000"/>
              </a:lnSpc>
            </a:pPr>
            <a:r>
              <a:rPr lang="ru-RU" altLang="en-US" sz="2800" b="1">
                <a:sym typeface="+mn-ea"/>
              </a:rPr>
              <a:t>межпредметная направленность при изучении некоторых тем и разделов  математики: вычисления, проценты и пропорции, масштаб, уравнения, формулы, функции и графики, производные, таблицы </a:t>
            </a:r>
            <a:endParaRPr lang="ru-RU" altLang="en-US" sz="28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/>
              <a:t>УРОКИ С ИСПОЛЬЗОВАНИЕМ МЕЖПРЕДМЕТНЫХ СВЯЗЕЙ</a:t>
            </a:r>
            <a:endParaRPr lang="ru-RU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ru-RU" altLang="en-US" b="1" i="1"/>
              <a:t>Фрагментарные уроки, </a:t>
            </a:r>
            <a:r>
              <a:rPr lang="ru-RU" altLang="en-US"/>
              <a:t>на которых отдельные вопросы  содержания раскрываются  с привлечением знаний других предметов</a:t>
            </a:r>
            <a:endParaRPr lang="ru-RU" altLang="en-US"/>
          </a:p>
          <a:p>
            <a:pPr>
              <a:lnSpc>
                <a:spcPct val="150000"/>
              </a:lnSpc>
            </a:pPr>
            <a:r>
              <a:rPr lang="ru-RU" altLang="en-US" b="1"/>
              <a:t>Узловые уроки,</a:t>
            </a:r>
            <a:r>
              <a:rPr lang="ru-RU" altLang="en-US"/>
              <a:t> на которых межпредметные связи реализуются на протяжении всего урока с целью полного и глубокого изучения темы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7135</Words>
  <Application>WPS Presentation</Application>
  <PresentationFormat>宽屏</PresentationFormat>
  <Paragraphs>160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Arial</vt:lpstr>
      <vt:lpstr>SimSun</vt:lpstr>
      <vt:lpstr>Wingdings</vt:lpstr>
      <vt:lpstr>Microsoft YaHei</vt:lpstr>
      <vt:lpstr>Arial Unicode MS</vt:lpstr>
      <vt:lpstr>Business Cooperate</vt:lpstr>
      <vt:lpstr>ИНТЕГРАЦИЯ МАТЕМАТИКИ С ПРЕДМЕТАМИ ЕСТЕСТВЕННО-НАУЧНОГО ПРОФИЛЯ КАК СРЕДСТВО ФОРМИРОВАНИЯ УЧЕБНО-ПОЗНАВАТЕЛЬНОЙ КОМПЕТЕНЦИИ ОБУЧАЮЩИХСЯ</vt:lpstr>
      <vt:lpstr>ЦЕЛЬ СОВРЕМЕННОГО ОБРАЗОВАНИЯ: </vt:lpstr>
      <vt:lpstr>РЕЗУЛЬТАТЫ ОСВОЕНИЯ ПРОГРАММ ООО, СОО:</vt:lpstr>
      <vt:lpstr>МЕТАПРЕДМЕТНЫЕ РЕЗУЛЬТАТЫ </vt:lpstr>
      <vt:lpstr>МЕТАПРЕДМЕТНЫЕ РЕЗУЛЬТАТЫ </vt:lpstr>
      <vt:lpstr>МЕТАПРЕДМЕТНЫЕ РЕЗУЛЬТАТЫ </vt:lpstr>
      <vt:lpstr>МЕЖПРЕДМЕТНАЯ НАПРАВЛЕННОСТЬ В ОБУЧЕНИИ</vt:lpstr>
      <vt:lpstr>МЕЖПРЕДМЕТНАЯ НАПРАВЛЕННОСТЬ В ОБУЧЕНИИ</vt:lpstr>
      <vt:lpstr>УРОКИ С ИСПОЛЬЗОВАНИЕМ МЕЖПРЕДМЕТНЫХ СВЯЗЕЙ</vt:lpstr>
      <vt:lpstr>УРОКИ С ИСПОЛЬЗОВАНИЕМ МЕЖПРЕДМЕТНЫХ СВЯЗЕЙ</vt:lpstr>
      <vt:lpstr>УРОКИ С ИСПОЛЬЗОВАНИЕМ МЕЖПРЕДМЕТНЫХ СВЯЗЕЙ</vt:lpstr>
      <vt:lpstr>УРОКИ С ИСПОЛЬЗОВАНИЕМ МЕЖПРЕДМЕТНЫХ СВЯЗЕЙ</vt:lpstr>
      <vt:lpstr>ИНТЕГРАЦИЯ-КОМПЕТЕНТНОСТЬ</vt:lpstr>
      <vt:lpstr>ИНТЕГРАЦИЯ-КОМПЕТЕНТНОСТЬ</vt:lpstr>
      <vt:lpstr>КРИТЕРИИ ЭФФЕКТИВНОСТИ ИНТЕГРАЦИИ</vt:lpstr>
      <vt:lpstr> ВОЗМОЖНОСТИ ИНТЕГРАЦИИ УЧЕБНЫХ ПРЕДМЕТОВ </vt:lpstr>
      <vt:lpstr>ВОЗМОЖНОСТИ ИНТЕГРАЦИИ УЧЕБНЫХ ПРЕДМЕТОВ</vt:lpstr>
      <vt:lpstr>ПРИМЕРЫ ИНТЕГРИРОВАННЫХ ЗАДАНИЙ</vt:lpstr>
      <vt:lpstr>ПРИМЕРЫ ИНТЕГРИРОВАННЫХ ЗАДАНИЙ</vt:lpstr>
      <vt:lpstr>ПРИМЕРЫ ИНТЕГРИРОВАННЫХ ЗАДАНИЙ</vt:lpstr>
      <vt:lpstr>ПРИМЕРЫ ИНТЕГРИРОВАННЫХ ЗАДАНИЙ</vt:lpstr>
      <vt:lpstr>ПРИМЕРЫ ИНТЕГРИРОВАННЫХ ЗАДАНИЙ</vt:lpstr>
      <vt:lpstr>ИСТОЧНИКИ ИНФОРМАЦИИ ПО ТЕМЕ</vt:lpstr>
      <vt:lpstr>ЗАКЛЮЧЕНИЕ</vt:lpstr>
      <vt:lpstr>СПАСИБО ЗА ВНИМАНИЕ)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Богдановка</cp:lastModifiedBy>
  <cp:revision>7</cp:revision>
  <dcterms:created xsi:type="dcterms:W3CDTF">2025-07-23T00:59:00Z</dcterms:created>
  <dcterms:modified xsi:type="dcterms:W3CDTF">2025-11-25T19:45:08Z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1049-12.2.0.23155</vt:lpwstr>
  </property>
  <property fmtid="{D5CDD505-2E9C-101B-9397-08002B2CF9AE}" pid="3" name="ICV">
    <vt:lpwstr>090613AFCB8543C78AC65B85FA5694FF_13</vt:lpwstr>
  </property>
</Properties>
</file>