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5" r:id="rId8"/>
    <p:sldId id="270" r:id="rId9"/>
    <p:sldId id="271" r:id="rId10"/>
    <p:sldId id="272" r:id="rId11"/>
    <p:sldId id="276" r:id="rId12"/>
    <p:sldId id="273" r:id="rId13"/>
    <p:sldId id="274" r:id="rId14"/>
    <p:sldId id="277" r:id="rId15"/>
    <p:sldId id="278" r:id="rId16"/>
    <p:sldId id="279" r:id="rId17"/>
    <p:sldId id="280" r:id="rId18"/>
    <p:sldId id="281" r:id="rId19"/>
    <p:sldId id="285" r:id="rId20"/>
    <p:sldId id="282" r:id="rId21"/>
    <p:sldId id="283" r:id="rId22"/>
    <p:sldId id="286" r:id="rId23"/>
    <p:sldId id="284" r:id="rId24"/>
    <p:sldId id="288" r:id="rId25"/>
    <p:sldId id="289" r:id="rId26"/>
    <p:sldId id="291" r:id="rId27"/>
    <p:sldId id="290" r:id="rId28"/>
    <p:sldId id="293" r:id="rId29"/>
    <p:sldId id="294" r:id="rId30"/>
    <p:sldId id="292" r:id="rId31"/>
    <p:sldId id="295" r:id="rId32"/>
    <p:sldId id="29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1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75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549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6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45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86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23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7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6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14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2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74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4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55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07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EFE4C5-6EB1-48D5-BDFA-40A7E0ABCCC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DE2B-B332-4DB0-8869-B9B9179CE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91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EFE19-B6D1-49D5-9538-B765B0F4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" y="142240"/>
            <a:ext cx="11287759" cy="4114800"/>
          </a:xfrm>
        </p:spPr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b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Всероссийских проверочных работ 2023-2024 г.. </a:t>
            </a:r>
            <a:b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ВПР, направленные на оценку умений применять полученные знания в практических</a:t>
            </a:r>
            <a:b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376B3F-49B4-47D8-A54A-E36CEBBD3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0" y="5080000"/>
            <a:ext cx="4734559" cy="170688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Тарабан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Геннадьевна, учитель русского языка и литературы ГБОУ СОШ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с.Дмитриевка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5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B3DC39-66D4-40A0-9BD8-EE071D913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162560"/>
            <a:ext cx="11887200" cy="6543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РЕЗУЛЬТАТЫ ВЫПОЛНЕНИЯ ПРОВЕРОЧНОЙ РАБОТЫ ОБУЧАЮЩИХСЯ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КЛАССА ПО РУССКОМУ ЯЗЫКУ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написании ВПР по материалам 6-го класса в штатном режиме в 2023-2024 году приняли участие 497 обучающихся 6-х классов из 20 образовательных организаций Юго-Восточного округа, реализующих основную общеобразовательную программу основного общего образования.</a:t>
            </a:r>
          </a:p>
          <a:p>
            <a:pPr indent="457200" algn="just">
              <a:lnSpc>
                <a:spcPct val="150000"/>
              </a:lnSpc>
              <a:spcBef>
                <a:spcPts val="775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Проверочная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русскому</a:t>
            </a:r>
            <a:r>
              <a:rPr lang="ru-RU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языку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содержала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 заданий. Задания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1–3,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7–12,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предполагают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запись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развернутого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ответа,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4–6,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краткого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ответа в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(сочетания слов).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проверочной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направлены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владения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обучающимися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правописными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языка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(орфографическими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пунктуационными),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</a:t>
            </a:r>
            <a:r>
              <a:rPr lang="ru-RU" spc="-3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опознавательными,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классификационными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умениями,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умениями,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регулятивными,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универсальными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учебными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действиями.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отнесены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базовому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уровню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сложности.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Полностью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выполненная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оценивалась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баллом.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33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EE60857-9F21-4C61-A1A7-8F4A1EDD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93040"/>
            <a:ext cx="11734800" cy="651256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Результаты обучения   по русскому языку обучающихся 6 классов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DF0E96A-5B36-4DD6-A3A6-6B5B3FF60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72401"/>
              </p:ext>
            </p:extLst>
          </p:nvPr>
        </p:nvGraphicFramePr>
        <p:xfrm>
          <a:off x="528320" y="1432560"/>
          <a:ext cx="11023599" cy="51003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23570">
                  <a:extLst>
                    <a:ext uri="{9D8B030D-6E8A-4147-A177-3AD203B41FA5}">
                      <a16:colId xmlns:a16="http://schemas.microsoft.com/office/drawing/2014/main" val="1889956102"/>
                    </a:ext>
                  </a:extLst>
                </a:gridCol>
                <a:gridCol w="3448278">
                  <a:extLst>
                    <a:ext uri="{9D8B030D-6E8A-4147-A177-3AD203B41FA5}">
                      <a16:colId xmlns:a16="http://schemas.microsoft.com/office/drawing/2014/main" val="3330978540"/>
                    </a:ext>
                  </a:extLst>
                </a:gridCol>
                <a:gridCol w="3451751">
                  <a:extLst>
                    <a:ext uri="{9D8B030D-6E8A-4147-A177-3AD203B41FA5}">
                      <a16:colId xmlns:a16="http://schemas.microsoft.com/office/drawing/2014/main" val="2566751170"/>
                    </a:ext>
                  </a:extLst>
                </a:gridCol>
              </a:tblGrid>
              <a:tr h="26300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отметки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«3», «4» и «5», 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отметки «4» и «5», 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310603"/>
                  </a:ext>
                </a:extLst>
              </a:tr>
              <a:tr h="12351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 область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52,69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8763663"/>
                  </a:ext>
                </a:extLst>
              </a:tr>
              <a:tr h="12351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 ТУ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38375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902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84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4B67C71F-80F1-4BBD-9359-83636AA98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213360"/>
            <a:ext cx="11744960" cy="63500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участников по полученным баллам</a:t>
            </a:r>
            <a:r>
              <a:rPr lang="ru-RU" sz="2400" spc="-33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(статистика по</a:t>
            </a:r>
            <a:r>
              <a:rPr lang="ru-RU" sz="2400" spc="-1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отметкам)</a:t>
            </a:r>
          </a:p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F65CD5F-D345-43B7-B93F-F1BE784B5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985212"/>
              </p:ext>
            </p:extLst>
          </p:nvPr>
        </p:nvGraphicFramePr>
        <p:xfrm>
          <a:off x="223520" y="690880"/>
          <a:ext cx="11744963" cy="6107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4585">
                  <a:extLst>
                    <a:ext uri="{9D8B030D-6E8A-4147-A177-3AD203B41FA5}">
                      <a16:colId xmlns:a16="http://schemas.microsoft.com/office/drawing/2014/main" val="2146495291"/>
                    </a:ext>
                  </a:extLst>
                </a:gridCol>
                <a:gridCol w="756543">
                  <a:extLst>
                    <a:ext uri="{9D8B030D-6E8A-4147-A177-3AD203B41FA5}">
                      <a16:colId xmlns:a16="http://schemas.microsoft.com/office/drawing/2014/main" val="2911589119"/>
                    </a:ext>
                  </a:extLst>
                </a:gridCol>
                <a:gridCol w="933458">
                  <a:extLst>
                    <a:ext uri="{9D8B030D-6E8A-4147-A177-3AD203B41FA5}">
                      <a16:colId xmlns:a16="http://schemas.microsoft.com/office/drawing/2014/main" val="71646553"/>
                    </a:ext>
                  </a:extLst>
                </a:gridCol>
                <a:gridCol w="1195413">
                  <a:extLst>
                    <a:ext uri="{9D8B030D-6E8A-4147-A177-3AD203B41FA5}">
                      <a16:colId xmlns:a16="http://schemas.microsoft.com/office/drawing/2014/main" val="2364030358"/>
                    </a:ext>
                  </a:extLst>
                </a:gridCol>
                <a:gridCol w="802482">
                  <a:extLst>
                    <a:ext uri="{9D8B030D-6E8A-4147-A177-3AD203B41FA5}">
                      <a16:colId xmlns:a16="http://schemas.microsoft.com/office/drawing/2014/main" val="322681083"/>
                    </a:ext>
                  </a:extLst>
                </a:gridCol>
                <a:gridCol w="802482">
                  <a:extLst>
                    <a:ext uri="{9D8B030D-6E8A-4147-A177-3AD203B41FA5}">
                      <a16:colId xmlns:a16="http://schemas.microsoft.com/office/drawing/2014/main" val="4131698785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3397470339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1861372611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2102749188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1487754468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1431823876"/>
                    </a:ext>
                  </a:extLst>
                </a:gridCol>
                <a:gridCol w="910000">
                  <a:extLst>
                    <a:ext uri="{9D8B030D-6E8A-4147-A177-3AD203B41FA5}">
                      <a16:colId xmlns:a16="http://schemas.microsoft.com/office/drawing/2014/main" val="575727925"/>
                    </a:ext>
                  </a:extLst>
                </a:gridCol>
              </a:tblGrid>
              <a:tr h="285898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ВПР-2023</a:t>
                      </a:r>
                      <a:b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6 класс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116719"/>
                  </a:ext>
                </a:extLst>
              </a:tr>
              <a:tr h="10996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ср.балл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ср.отметка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по баллам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78915"/>
                  </a:ext>
                </a:extLst>
              </a:tr>
              <a:tr h="186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244411"/>
                  </a:ext>
                </a:extLst>
              </a:tr>
              <a:tr h="1528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/>
                </a:tc>
                <a:extLst>
                  <a:ext uri="{0D108BD9-81ED-4DB2-BD59-A6C34878D82A}">
                    <a16:rowId xmlns:a16="http://schemas.microsoft.com/office/drawing/2014/main" val="2432691971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с.Алексеевка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280437302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с.Герасимовка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237407787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с.Летниково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319931352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788048252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751651490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с.Ильичевский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900786678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с.Борское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3356094043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3657392771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пос.Новый Кутулук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782751430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855151146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с.Гвардейцы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783166629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3299211400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977090112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3561725466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871509406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457679964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961675653"/>
                  </a:ext>
                </a:extLst>
              </a:tr>
              <a:tr h="283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17345281"/>
                  </a:ext>
                </a:extLst>
              </a:tr>
              <a:tr h="189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255520442"/>
                  </a:ext>
                </a:extLst>
              </a:tr>
              <a:tr h="189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854761341"/>
                  </a:ext>
                </a:extLst>
              </a:tr>
              <a:tr h="115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1014281412"/>
                  </a:ext>
                </a:extLst>
              </a:tr>
              <a:tr h="115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extLst>
                  <a:ext uri="{0D108BD9-81ED-4DB2-BD59-A6C34878D82A}">
                    <a16:rowId xmlns:a16="http://schemas.microsoft.com/office/drawing/2014/main" val="2793601671"/>
                  </a:ext>
                </a:extLst>
              </a:tr>
              <a:tr h="115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860156259"/>
                  </a:ext>
                </a:extLst>
              </a:tr>
              <a:tr h="120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extLst>
                  <a:ext uri="{0D108BD9-81ED-4DB2-BD59-A6C34878D82A}">
                    <a16:rowId xmlns:a16="http://schemas.microsoft.com/office/drawing/2014/main" val="2030565165"/>
                  </a:ext>
                </a:extLst>
              </a:tr>
              <a:tr h="19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12468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898" marR="31898" marT="0" marB="0" anchor="b"/>
                </a:tc>
                <a:extLst>
                  <a:ext uri="{0D108BD9-81ED-4DB2-BD59-A6C34878D82A}">
                    <a16:rowId xmlns:a16="http://schemas.microsoft.com/office/drawing/2014/main" val="383070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4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740BC0-CC05-4B21-9E57-5B786C6A9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72720"/>
            <a:ext cx="11734800" cy="639064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Соответствие отметок ВПР по русскому языку 6 классов и отметок по журналу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9BD6116-A612-45D4-8121-3546A4D9A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94204"/>
              </p:ext>
            </p:extLst>
          </p:nvPr>
        </p:nvGraphicFramePr>
        <p:xfrm>
          <a:off x="274320" y="721360"/>
          <a:ext cx="11734799" cy="6093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179">
                  <a:extLst>
                    <a:ext uri="{9D8B030D-6E8A-4147-A177-3AD203B41FA5}">
                      <a16:colId xmlns:a16="http://schemas.microsoft.com/office/drawing/2014/main" val="712487147"/>
                    </a:ext>
                  </a:extLst>
                </a:gridCol>
                <a:gridCol w="1399188">
                  <a:extLst>
                    <a:ext uri="{9D8B030D-6E8A-4147-A177-3AD203B41FA5}">
                      <a16:colId xmlns:a16="http://schemas.microsoft.com/office/drawing/2014/main" val="4237470203"/>
                    </a:ext>
                  </a:extLst>
                </a:gridCol>
                <a:gridCol w="1563321">
                  <a:extLst>
                    <a:ext uri="{9D8B030D-6E8A-4147-A177-3AD203B41FA5}">
                      <a16:colId xmlns:a16="http://schemas.microsoft.com/office/drawing/2014/main" val="1442859626"/>
                    </a:ext>
                  </a:extLst>
                </a:gridCol>
                <a:gridCol w="1563321">
                  <a:extLst>
                    <a:ext uri="{9D8B030D-6E8A-4147-A177-3AD203B41FA5}">
                      <a16:colId xmlns:a16="http://schemas.microsoft.com/office/drawing/2014/main" val="2191944328"/>
                    </a:ext>
                  </a:extLst>
                </a:gridCol>
                <a:gridCol w="1514432">
                  <a:extLst>
                    <a:ext uri="{9D8B030D-6E8A-4147-A177-3AD203B41FA5}">
                      <a16:colId xmlns:a16="http://schemas.microsoft.com/office/drawing/2014/main" val="2903767224"/>
                    </a:ext>
                  </a:extLst>
                </a:gridCol>
                <a:gridCol w="1300245">
                  <a:extLst>
                    <a:ext uri="{9D8B030D-6E8A-4147-A177-3AD203B41FA5}">
                      <a16:colId xmlns:a16="http://schemas.microsoft.com/office/drawing/2014/main" val="2416548489"/>
                    </a:ext>
                  </a:extLst>
                </a:gridCol>
                <a:gridCol w="1285113">
                  <a:extLst>
                    <a:ext uri="{9D8B030D-6E8A-4147-A177-3AD203B41FA5}">
                      <a16:colId xmlns:a16="http://schemas.microsoft.com/office/drawing/2014/main" val="323175162"/>
                    </a:ext>
                  </a:extLst>
                </a:gridCol>
              </a:tblGrid>
              <a:tr h="5280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Понизили</a:t>
                      </a:r>
                      <a:b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Отм.&lt; Отм.по журналу)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</a:t>
                      </a:r>
                      <a:b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(Отм.=Отм.по журналу)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Повысили</a:t>
                      </a:r>
                      <a:b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(Отм.&gt; Отм.по журналу)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489718"/>
                  </a:ext>
                </a:extLst>
              </a:tr>
              <a:tr h="308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extLst>
                  <a:ext uri="{0D108BD9-81ED-4DB2-BD59-A6C34878D82A}">
                    <a16:rowId xmlns:a16="http://schemas.microsoft.com/office/drawing/2014/main" val="4060791641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с.Алексеевка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911266568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с.Герасимовка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ctr"/>
                </a:tc>
                <a:extLst>
                  <a:ext uri="{0D108BD9-81ED-4DB2-BD59-A6C34878D82A}">
                    <a16:rowId xmlns:a16="http://schemas.microsoft.com/office/drawing/2014/main" val="823830714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с.Летниково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975916283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642639749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с.С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-Ивановка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393081421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пос.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Ильичевский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53148673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с.Борское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31610909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059253303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пос.Новый Кутулук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154587929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81094512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с.Гвардейцы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826601225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85189788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302289096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9246934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500223362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204685071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633260288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039287058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035047985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564391024"/>
                  </a:ext>
                </a:extLst>
              </a:tr>
              <a:tr h="308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5611,342284,9193,8округ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06708721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1601942836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324998046"/>
                  </a:ext>
                </a:extLst>
              </a:tr>
              <a:tr h="187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388783129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24686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75" marR="48475" marT="0" marB="0" anchor="b"/>
                </a:tc>
                <a:extLst>
                  <a:ext uri="{0D108BD9-81ED-4DB2-BD59-A6C34878D82A}">
                    <a16:rowId xmlns:a16="http://schemas.microsoft.com/office/drawing/2014/main" val="2866750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99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EE1542-BF63-4F96-96E9-D8F9196E3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233680"/>
            <a:ext cx="11612880" cy="647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ВЫПОЛНЕНИЯ ПРОВЕРОЧНОЙ РАБОТЫ ОБУЧАЮЩИХСЯ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КЛАССА ПО РУССКОМУ ЯЗЫКУ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написании ВПР по материалам 7-го класса в штатном режиме в 202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году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приняли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506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7-х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классов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 организаций Самарской области, реализующих основную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общеобразовательную</a:t>
            </a:r>
            <a:r>
              <a:rPr lang="ru-RU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программу</a:t>
            </a:r>
            <a:r>
              <a:rPr lang="ru-RU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основного общего</a:t>
            </a:r>
            <a:r>
              <a:rPr lang="ru-RU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</a:p>
          <a:p>
            <a:pPr indent="457200" algn="just">
              <a:lnSpc>
                <a:spcPct val="150000"/>
              </a:lnSpc>
              <a:spcBef>
                <a:spcPts val="79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Проверочная работа по русскому языку содержала 14 заданий, в том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числе</a:t>
            </a:r>
            <a:r>
              <a:rPr lang="ru-RU" sz="1800" spc="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</a:t>
            </a:r>
            <a:r>
              <a:rPr lang="ru-RU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spc="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приведенному</a:t>
            </a:r>
            <a:r>
              <a:rPr lang="ru-RU" sz="1800" spc="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тексту</a:t>
            </a:r>
            <a:r>
              <a:rPr lang="ru-RU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чтения.</a:t>
            </a:r>
            <a:r>
              <a:rPr lang="ru-RU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1–2,</a:t>
            </a:r>
            <a:r>
              <a:rPr lang="ru-RU" sz="1800" spc="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6–9,</a:t>
            </a:r>
            <a:r>
              <a:rPr lang="ru-RU" sz="1800" spc="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11,</a:t>
            </a:r>
            <a:r>
              <a:rPr lang="ru-RU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предполагают запись развернутого ответа, задания 3–5, 10, 12, 13 − краткого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ответа</a:t>
            </a:r>
            <a:r>
              <a:rPr lang="ru-RU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 слова (сочетания слов).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проверочной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направлены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уровня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владения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обучающимися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правописными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современного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русского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литературного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языка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(орфографическими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пунктуационными),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</a:t>
            </a:r>
            <a:r>
              <a:rPr lang="ru-RU" sz="1800" spc="-3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опознавательными,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классификационными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умениями,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умениями,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регулятивными,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универсальными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учебными</a:t>
            </a:r>
            <a:r>
              <a:rPr lang="ru-RU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действиями.</a:t>
            </a:r>
            <a:r>
              <a:rPr lang="ru-RU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</a:t>
            </a:r>
            <a:r>
              <a:rPr lang="ru-RU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отнесены</a:t>
            </a:r>
            <a:r>
              <a:rPr lang="ru-RU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базовому</a:t>
            </a:r>
            <a:r>
              <a:rPr lang="ru-RU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уровню</a:t>
            </a:r>
            <a:r>
              <a:rPr lang="ru-RU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сложности.</a:t>
            </a:r>
          </a:p>
          <a:p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Полностью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выполненная работа оценивалась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баллами.</a:t>
            </a:r>
            <a:r>
              <a:rPr lang="ru-RU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83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998EDB-D3CD-4900-ADBA-3A77F436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040" y="132080"/>
            <a:ext cx="11795760" cy="6573520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обучения</a:t>
            </a:r>
            <a:r>
              <a:rPr lang="ru-RU" sz="2400" spc="-33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400" spc="-1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русскому</a:t>
            </a:r>
            <a:r>
              <a:rPr lang="ru-RU" sz="2400" spc="-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языку обучающихся</a:t>
            </a:r>
            <a:r>
              <a:rPr lang="ru-RU" sz="2400" spc="-2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spc="-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классов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BCC0E2F-92D2-46FE-B431-B1B33641A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891687"/>
              </p:ext>
            </p:extLst>
          </p:nvPr>
        </p:nvGraphicFramePr>
        <p:xfrm>
          <a:off x="477520" y="1005840"/>
          <a:ext cx="11277599" cy="5394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18584">
                  <a:extLst>
                    <a:ext uri="{9D8B030D-6E8A-4147-A177-3AD203B41FA5}">
                      <a16:colId xmlns:a16="http://schemas.microsoft.com/office/drawing/2014/main" val="3409261139"/>
                    </a:ext>
                  </a:extLst>
                </a:gridCol>
                <a:gridCol w="3527730">
                  <a:extLst>
                    <a:ext uri="{9D8B030D-6E8A-4147-A177-3AD203B41FA5}">
                      <a16:colId xmlns:a16="http://schemas.microsoft.com/office/drawing/2014/main" val="3249599449"/>
                    </a:ext>
                  </a:extLst>
                </a:gridCol>
                <a:gridCol w="3531285">
                  <a:extLst>
                    <a:ext uri="{9D8B030D-6E8A-4147-A177-3AD203B41FA5}">
                      <a16:colId xmlns:a16="http://schemas.microsoft.com/office/drawing/2014/main" val="644947458"/>
                    </a:ext>
                  </a:extLst>
                </a:gridCol>
              </a:tblGrid>
              <a:tr h="353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</a:t>
                      </a:r>
                      <a:r>
                        <a:rPr lang="en-US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0170" algn="ctr">
                        <a:spcBef>
                          <a:spcPts val="79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</a:t>
                      </a:r>
                      <a:r>
                        <a:rPr lang="ru-RU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получивших</a:t>
                      </a:r>
                      <a:r>
                        <a:rPr lang="ru-RU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r>
                        <a:rPr lang="ru-RU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«3»,</a:t>
                      </a:r>
                    </a:p>
                    <a:p>
                      <a:pPr marR="7302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r>
                        <a:rPr lang="ru-RU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spc="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«5»,</a:t>
                      </a:r>
                      <a:r>
                        <a:rPr lang="ru-RU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9090" algn="ctr">
                        <a:spcBef>
                          <a:spcPts val="79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</a:t>
                      </a:r>
                      <a:r>
                        <a:rPr lang="ru-RU" sz="24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получивших</a:t>
                      </a:r>
                      <a:r>
                        <a:rPr lang="ru-RU" sz="24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r>
                        <a:rPr lang="ru-RU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r>
                        <a:rPr lang="ru-RU" sz="240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«5»,</a:t>
                      </a:r>
                      <a:r>
                        <a:rPr lang="ru-RU" sz="2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6242589"/>
                  </a:ext>
                </a:extLst>
              </a:tr>
              <a:tr h="979442">
                <a:tc>
                  <a:txBody>
                    <a:bodyPr/>
                    <a:lstStyle/>
                    <a:p>
                      <a:pPr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7470"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34700361"/>
                  </a:ext>
                </a:extLst>
              </a:tr>
              <a:tr h="883104">
                <a:tc>
                  <a:txBody>
                    <a:bodyPr/>
                    <a:lstStyle/>
                    <a:p>
                      <a:pPr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</a:t>
                      </a:r>
                      <a:r>
                        <a:rPr lang="en-US" sz="24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747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49891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979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69135A-BD51-45FF-8B24-BA5476A56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" y="142240"/>
            <a:ext cx="11887200" cy="6583680"/>
          </a:xfrm>
        </p:spPr>
        <p:txBody>
          <a:bodyPr/>
          <a:lstStyle/>
          <a:p>
            <a:pPr indent="0" algn="ctr">
              <a:spcAft>
                <a:spcPts val="0"/>
              </a:spcAft>
              <a:buNone/>
              <a:tabLst>
                <a:tab pos="2238375" algn="l"/>
              </a:tabLst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участников ВПР по русскому языку 7 классов </a:t>
            </a:r>
          </a:p>
          <a:p>
            <a:pPr indent="0" algn="ctr">
              <a:spcAft>
                <a:spcPts val="0"/>
              </a:spcAft>
              <a:buNone/>
              <a:tabLst>
                <a:tab pos="2238375" algn="l"/>
              </a:tabLst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полученным баллам (статистика по отметкам)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4E197A6-4F0B-4841-94E9-3424396F3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279816"/>
              </p:ext>
            </p:extLst>
          </p:nvPr>
        </p:nvGraphicFramePr>
        <p:xfrm>
          <a:off x="142240" y="924561"/>
          <a:ext cx="11887196" cy="5988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1515">
                  <a:extLst>
                    <a:ext uri="{9D8B030D-6E8A-4147-A177-3AD203B41FA5}">
                      <a16:colId xmlns:a16="http://schemas.microsoft.com/office/drawing/2014/main" val="1608894026"/>
                    </a:ext>
                  </a:extLst>
                </a:gridCol>
                <a:gridCol w="1098487">
                  <a:extLst>
                    <a:ext uri="{9D8B030D-6E8A-4147-A177-3AD203B41FA5}">
                      <a16:colId xmlns:a16="http://schemas.microsoft.com/office/drawing/2014/main" val="2684869312"/>
                    </a:ext>
                  </a:extLst>
                </a:gridCol>
                <a:gridCol w="872389">
                  <a:extLst>
                    <a:ext uri="{9D8B030D-6E8A-4147-A177-3AD203B41FA5}">
                      <a16:colId xmlns:a16="http://schemas.microsoft.com/office/drawing/2014/main" val="616266124"/>
                    </a:ext>
                  </a:extLst>
                </a:gridCol>
                <a:gridCol w="966339">
                  <a:extLst>
                    <a:ext uri="{9D8B030D-6E8A-4147-A177-3AD203B41FA5}">
                      <a16:colId xmlns:a16="http://schemas.microsoft.com/office/drawing/2014/main" val="956288313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1580861119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1792946948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2113574692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1697472366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1679654191"/>
                    </a:ext>
                  </a:extLst>
                </a:gridCol>
                <a:gridCol w="953948">
                  <a:extLst>
                    <a:ext uri="{9D8B030D-6E8A-4147-A177-3AD203B41FA5}">
                      <a16:colId xmlns:a16="http://schemas.microsoft.com/office/drawing/2014/main" val="1182244105"/>
                    </a:ext>
                  </a:extLst>
                </a:gridCol>
                <a:gridCol w="872389">
                  <a:extLst>
                    <a:ext uri="{9D8B030D-6E8A-4147-A177-3AD203B41FA5}">
                      <a16:colId xmlns:a16="http://schemas.microsoft.com/office/drawing/2014/main" val="545102081"/>
                    </a:ext>
                  </a:extLst>
                </a:gridCol>
                <a:gridCol w="872389">
                  <a:extLst>
                    <a:ext uri="{9D8B030D-6E8A-4147-A177-3AD203B41FA5}">
                      <a16:colId xmlns:a16="http://schemas.microsoft.com/office/drawing/2014/main" val="2205567425"/>
                    </a:ext>
                  </a:extLst>
                </a:gridCol>
              </a:tblGrid>
              <a:tr h="245845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ВПР-2023</a:t>
                      </a:r>
                      <a:b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7 класс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23965"/>
                  </a:ext>
                </a:extLst>
              </a:tr>
              <a:tr h="94556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Наименование ОО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ср.балл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ср.отметка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по баллам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446166"/>
                  </a:ext>
                </a:extLst>
              </a:tr>
              <a:tr h="157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376972"/>
                  </a:ext>
                </a:extLst>
              </a:tr>
              <a:tr h="130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/>
                </a:tc>
                <a:extLst>
                  <a:ext uri="{0D108BD9-81ED-4DB2-BD59-A6C34878D82A}">
                    <a16:rowId xmlns:a16="http://schemas.microsoft.com/office/drawing/2014/main" val="2044509936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с.Алексеевка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648134780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с.Герасимовка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823959047"/>
                  </a:ext>
                </a:extLst>
              </a:tr>
              <a:tr h="2400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с.Летниково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713362555"/>
                  </a:ext>
                </a:extLst>
              </a:tr>
              <a:tr h="2400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с.Патровка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3492711256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1573789029"/>
                  </a:ext>
                </a:extLst>
              </a:tr>
              <a:tr h="41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69323,711,453347,832434,781115,94СОШ №1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с.Борское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3851405831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с.Борское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568891331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 Н.Кутулук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749231893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694461160"/>
                  </a:ext>
                </a:extLst>
              </a:tr>
              <a:tr h="2400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с.Гвардейцы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3471828740"/>
                  </a:ext>
                </a:extLst>
              </a:tr>
              <a:tr h="2400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047929523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4152504118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415273853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055664647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860976460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1311346993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4120347705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30170597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3757226692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715934893"/>
                  </a:ext>
                </a:extLst>
              </a:tr>
              <a:tr h="99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560214724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1045280733"/>
                  </a:ext>
                </a:extLst>
              </a:tr>
              <a:tr h="99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1725362646"/>
                  </a:ext>
                </a:extLst>
              </a:tr>
              <a:tr h="166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92956505"/>
                  </a:ext>
                </a:extLst>
              </a:tr>
              <a:tr h="104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30736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13368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11709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35" marR="25935" marT="0" marB="0" anchor="b"/>
                </a:tc>
                <a:extLst>
                  <a:ext uri="{0D108BD9-81ED-4DB2-BD59-A6C34878D82A}">
                    <a16:rowId xmlns:a16="http://schemas.microsoft.com/office/drawing/2014/main" val="2154701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897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095C5B1-95C1-4769-B6C4-2E412348A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13360"/>
            <a:ext cx="11744960" cy="6512560"/>
          </a:xfrm>
        </p:spPr>
        <p:txBody>
          <a:bodyPr/>
          <a:lstStyle/>
          <a:p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Соответствие отметок ВПР по русскому языку 7 классов и отметок по журналу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A5C191F-0824-43BC-B308-A7F69409D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61208"/>
              </p:ext>
            </p:extLst>
          </p:nvPr>
        </p:nvGraphicFramePr>
        <p:xfrm>
          <a:off x="203200" y="741680"/>
          <a:ext cx="11744959" cy="5984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999">
                  <a:extLst>
                    <a:ext uri="{9D8B030D-6E8A-4147-A177-3AD203B41FA5}">
                      <a16:colId xmlns:a16="http://schemas.microsoft.com/office/drawing/2014/main" val="2810139168"/>
                    </a:ext>
                  </a:extLst>
                </a:gridCol>
                <a:gridCol w="1388940">
                  <a:extLst>
                    <a:ext uri="{9D8B030D-6E8A-4147-A177-3AD203B41FA5}">
                      <a16:colId xmlns:a16="http://schemas.microsoft.com/office/drawing/2014/main" val="698028487"/>
                    </a:ext>
                  </a:extLst>
                </a:gridCol>
                <a:gridCol w="1388940">
                  <a:extLst>
                    <a:ext uri="{9D8B030D-6E8A-4147-A177-3AD203B41FA5}">
                      <a16:colId xmlns:a16="http://schemas.microsoft.com/office/drawing/2014/main" val="2689762212"/>
                    </a:ext>
                  </a:extLst>
                </a:gridCol>
                <a:gridCol w="1388940">
                  <a:extLst>
                    <a:ext uri="{9D8B030D-6E8A-4147-A177-3AD203B41FA5}">
                      <a16:colId xmlns:a16="http://schemas.microsoft.com/office/drawing/2014/main" val="3123154674"/>
                    </a:ext>
                  </a:extLst>
                </a:gridCol>
                <a:gridCol w="1388940">
                  <a:extLst>
                    <a:ext uri="{9D8B030D-6E8A-4147-A177-3AD203B41FA5}">
                      <a16:colId xmlns:a16="http://schemas.microsoft.com/office/drawing/2014/main" val="3658907738"/>
                    </a:ext>
                  </a:extLst>
                </a:gridCol>
                <a:gridCol w="1159100">
                  <a:extLst>
                    <a:ext uri="{9D8B030D-6E8A-4147-A177-3AD203B41FA5}">
                      <a16:colId xmlns:a16="http://schemas.microsoft.com/office/drawing/2014/main" val="3185448768"/>
                    </a:ext>
                  </a:extLst>
                </a:gridCol>
                <a:gridCol w="1159100">
                  <a:extLst>
                    <a:ext uri="{9D8B030D-6E8A-4147-A177-3AD203B41FA5}">
                      <a16:colId xmlns:a16="http://schemas.microsoft.com/office/drawing/2014/main" val="195651096"/>
                    </a:ext>
                  </a:extLst>
                </a:gridCol>
              </a:tblGrid>
              <a:tr h="56198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Наименование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Понизили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Отм.&lt; 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(Отм.=Отм.по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(Отм.&gt; 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80391"/>
                  </a:ext>
                </a:extLst>
              </a:tr>
              <a:tr h="516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extLst>
                  <a:ext uri="{0D108BD9-81ED-4DB2-BD59-A6C34878D82A}">
                    <a16:rowId xmlns:a16="http://schemas.microsoft.com/office/drawing/2014/main" val="1582860214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с.Алексеевка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69885348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с.Герасимовка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506175974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с.Летниково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451292099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403844014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986490079"/>
                  </a:ext>
                </a:extLst>
              </a:tr>
              <a:tr h="319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1014,495376,8168,7СОШ №1 с.Борское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699932707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6904168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 Н.Кутулук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704395761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226330983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с.Гвардейцы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328804178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904967698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638791260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61653995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259280824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444016703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4034645096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4177335373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456607243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276024802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11289781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411087877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700400952"/>
                  </a:ext>
                </a:extLst>
              </a:tr>
              <a:tr h="19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286322217"/>
                  </a:ext>
                </a:extLst>
              </a:tr>
              <a:tr h="199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3744881470"/>
                  </a:ext>
                </a:extLst>
              </a:tr>
              <a:tr h="199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58" marR="45758" marT="0" marB="0" anchor="b"/>
                </a:tc>
                <a:extLst>
                  <a:ext uri="{0D108BD9-81ED-4DB2-BD59-A6C34878D82A}">
                    <a16:rowId xmlns:a16="http://schemas.microsoft.com/office/drawing/2014/main" val="1031469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34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93B1D7-9599-419A-A4D0-F5230E8D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142240"/>
            <a:ext cx="11724640" cy="658368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ВЫПОЛНЕНИЯ ПРОВЕРОЧНОЙ РАБОТЫ ОБУЧАЮЩИХСЯ 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КЛАССА ПО РУССКОМУ ЯЗЫКУ</a:t>
            </a:r>
          </a:p>
          <a:p>
            <a:pPr marL="0" indent="0" algn="ctr">
              <a:buNone/>
            </a:pPr>
            <a:endParaRPr lang="ru-RU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написании ВПР по материалам 8-го класса в 2024 году приняли участие 531 обучающихся 8-х классов из 20 образовательных организаций Юго-Восточного ТУ, реализующих основную общеобразовательную программу основного общего образования. По сравнению с 2023 годом количество участников </a:t>
            </a:r>
            <a:r>
              <a:rPr lang="ru-RU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уменшилось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31 чел.</a:t>
            </a:r>
          </a:p>
          <a:p>
            <a:pPr algn="just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Проверочная работа по русскому языку содержала 17 заданий, в том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числе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приведённому тексту для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чтения.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представленных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 7 предполагали краткий ответ в виде слова (сочетания слов), а 10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 –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развернутый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Необходимо отметить, что проверяемые в заданиях 5−8, 9–10 умения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востребованы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жизненных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ситуациях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межличностного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устного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письменного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общения.</a:t>
            </a:r>
          </a:p>
          <a:p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отнесены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базовому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уровню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сложности.</a:t>
            </a:r>
          </a:p>
          <a:p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Полностью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выполненная</a:t>
            </a:r>
            <a:r>
              <a:rPr lang="ru-RU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оценивалась</a:t>
            </a:r>
            <a:r>
              <a:rPr lang="ru-RU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</a:t>
            </a:r>
            <a:r>
              <a:rPr lang="ru-RU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баллами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7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818612-066F-4053-B515-9AFF1CB27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32080"/>
            <a:ext cx="11775440" cy="656336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Уровень обученности и качество обучения по русскому языку обучающихся 8 классов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39B5EAA-8F76-4FA3-9DA7-5F4922520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085643"/>
              </p:ext>
            </p:extLst>
          </p:nvPr>
        </p:nvGraphicFramePr>
        <p:xfrm>
          <a:off x="304800" y="965200"/>
          <a:ext cx="11582401" cy="5628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5813">
                  <a:extLst>
                    <a:ext uri="{9D8B030D-6E8A-4147-A177-3AD203B41FA5}">
                      <a16:colId xmlns:a16="http://schemas.microsoft.com/office/drawing/2014/main" val="1758965686"/>
                    </a:ext>
                  </a:extLst>
                </a:gridCol>
                <a:gridCol w="4078294">
                  <a:extLst>
                    <a:ext uri="{9D8B030D-6E8A-4147-A177-3AD203B41FA5}">
                      <a16:colId xmlns:a16="http://schemas.microsoft.com/office/drawing/2014/main" val="569340658"/>
                    </a:ext>
                  </a:extLst>
                </a:gridCol>
                <a:gridCol w="4078294">
                  <a:extLst>
                    <a:ext uri="{9D8B030D-6E8A-4147-A177-3AD203B41FA5}">
                      <a16:colId xmlns:a16="http://schemas.microsoft.com/office/drawing/2014/main" val="3579379766"/>
                    </a:ext>
                  </a:extLst>
                </a:gridCol>
              </a:tblGrid>
              <a:tr h="2166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          управление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отметки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«3», «4» и «5»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обученности), 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отметки «4» и «5» </a:t>
                      </a:r>
                      <a:b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(качество обучения), %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5166817"/>
                  </a:ext>
                </a:extLst>
              </a:tr>
              <a:tr h="75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 область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6986983"/>
                  </a:ext>
                </a:extLst>
              </a:tr>
              <a:tr h="67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 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1309809"/>
                  </a:ext>
                </a:extLst>
              </a:tr>
              <a:tr h="67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 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0902734"/>
                  </a:ext>
                </a:extLst>
              </a:tr>
              <a:tr h="67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 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4157497"/>
                  </a:ext>
                </a:extLst>
              </a:tr>
              <a:tr h="67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 ТУ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50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355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19FD34-CE8E-49CA-86FC-A2F95207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94640"/>
            <a:ext cx="10779760" cy="6268720"/>
          </a:xfrm>
        </p:spPr>
        <p:txBody>
          <a:bodyPr>
            <a:normAutofit/>
          </a:bodyPr>
          <a:lstStyle/>
          <a:p>
            <a:r>
              <a:rPr lang="ru-RU" sz="2800" b="1" i="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ВПР</a:t>
            </a:r>
            <a:r>
              <a:rPr lang="ru-RU" sz="2800" b="0" i="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обеспечение единства образовательного пространства Российской Федерации и поддержки введения Федерального государственного образовательного стандарта за счет предоставления образовательным организациям единых проверочных материалов и единых критериев оценивания учебных достижений.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Проведённые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позволили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оценить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достижения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не только предметных, но и</a:t>
            </a:r>
            <a:r>
              <a:rPr lang="ru-RU" sz="2400" spc="3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метапредметных результатов, в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числе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овладения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межпредметными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понятиями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способность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использования универсальных учебных действий (далее – УУД) в учебной,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познавательной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социальной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практике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Результаты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помогли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образовательным организациям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выявить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имеющиеся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пробелы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знаниях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для корректировки рабочих программ по учебным предметам</a:t>
            </a:r>
            <a:r>
              <a:rPr lang="ru-RU" sz="24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2024-2025 учебный год.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1321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CA99E36-0FF0-4831-9C7C-C58934F1D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172720"/>
            <a:ext cx="11623040" cy="6543039"/>
          </a:xfrm>
        </p:spPr>
        <p:txBody>
          <a:bodyPr/>
          <a:lstStyle/>
          <a:p>
            <a:pPr indent="0" algn="ctr">
              <a:spcAft>
                <a:spcPts val="0"/>
              </a:spcAft>
              <a:buNone/>
              <a:tabLst>
                <a:tab pos="2238375" algn="l"/>
              </a:tabLst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участников ВПР по русскому языку 8 классов по полученным баллам (статистика по отметкам)</a:t>
            </a:r>
          </a:p>
          <a:p>
            <a:pPr indent="0" algn="ctr">
              <a:spcAft>
                <a:spcPts val="0"/>
              </a:spcAft>
              <a:buNone/>
              <a:tabLst>
                <a:tab pos="2238375" algn="l"/>
              </a:tabLs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9A35830-717C-4F2B-A001-B2AEB4951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08"/>
              </p:ext>
            </p:extLst>
          </p:nvPr>
        </p:nvGraphicFramePr>
        <p:xfrm>
          <a:off x="132080" y="802640"/>
          <a:ext cx="11907518" cy="6179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2379">
                  <a:extLst>
                    <a:ext uri="{9D8B030D-6E8A-4147-A177-3AD203B41FA5}">
                      <a16:colId xmlns:a16="http://schemas.microsoft.com/office/drawing/2014/main" val="2955212438"/>
                    </a:ext>
                  </a:extLst>
                </a:gridCol>
                <a:gridCol w="1229493">
                  <a:extLst>
                    <a:ext uri="{9D8B030D-6E8A-4147-A177-3AD203B41FA5}">
                      <a16:colId xmlns:a16="http://schemas.microsoft.com/office/drawing/2014/main" val="1147967203"/>
                    </a:ext>
                  </a:extLst>
                </a:gridCol>
                <a:gridCol w="1030906">
                  <a:extLst>
                    <a:ext uri="{9D8B030D-6E8A-4147-A177-3AD203B41FA5}">
                      <a16:colId xmlns:a16="http://schemas.microsoft.com/office/drawing/2014/main" val="3115269393"/>
                    </a:ext>
                  </a:extLst>
                </a:gridCol>
                <a:gridCol w="1144848">
                  <a:extLst>
                    <a:ext uri="{9D8B030D-6E8A-4147-A177-3AD203B41FA5}">
                      <a16:colId xmlns:a16="http://schemas.microsoft.com/office/drawing/2014/main" val="609246433"/>
                    </a:ext>
                  </a:extLst>
                </a:gridCol>
                <a:gridCol w="781318">
                  <a:extLst>
                    <a:ext uri="{9D8B030D-6E8A-4147-A177-3AD203B41FA5}">
                      <a16:colId xmlns:a16="http://schemas.microsoft.com/office/drawing/2014/main" val="3767677248"/>
                    </a:ext>
                  </a:extLst>
                </a:gridCol>
                <a:gridCol w="781318">
                  <a:extLst>
                    <a:ext uri="{9D8B030D-6E8A-4147-A177-3AD203B41FA5}">
                      <a16:colId xmlns:a16="http://schemas.microsoft.com/office/drawing/2014/main" val="2397815115"/>
                    </a:ext>
                  </a:extLst>
                </a:gridCol>
                <a:gridCol w="881155">
                  <a:extLst>
                    <a:ext uri="{9D8B030D-6E8A-4147-A177-3AD203B41FA5}">
                      <a16:colId xmlns:a16="http://schemas.microsoft.com/office/drawing/2014/main" val="609166702"/>
                    </a:ext>
                  </a:extLst>
                </a:gridCol>
                <a:gridCol w="881155">
                  <a:extLst>
                    <a:ext uri="{9D8B030D-6E8A-4147-A177-3AD203B41FA5}">
                      <a16:colId xmlns:a16="http://schemas.microsoft.com/office/drawing/2014/main" val="1584593087"/>
                    </a:ext>
                  </a:extLst>
                </a:gridCol>
                <a:gridCol w="881155">
                  <a:extLst>
                    <a:ext uri="{9D8B030D-6E8A-4147-A177-3AD203B41FA5}">
                      <a16:colId xmlns:a16="http://schemas.microsoft.com/office/drawing/2014/main" val="3487805920"/>
                    </a:ext>
                  </a:extLst>
                </a:gridCol>
                <a:gridCol w="881155">
                  <a:extLst>
                    <a:ext uri="{9D8B030D-6E8A-4147-A177-3AD203B41FA5}">
                      <a16:colId xmlns:a16="http://schemas.microsoft.com/office/drawing/2014/main" val="3880563541"/>
                    </a:ext>
                  </a:extLst>
                </a:gridCol>
                <a:gridCol w="781318">
                  <a:extLst>
                    <a:ext uri="{9D8B030D-6E8A-4147-A177-3AD203B41FA5}">
                      <a16:colId xmlns:a16="http://schemas.microsoft.com/office/drawing/2014/main" val="466024648"/>
                    </a:ext>
                  </a:extLst>
                </a:gridCol>
                <a:gridCol w="781318">
                  <a:extLst>
                    <a:ext uri="{9D8B030D-6E8A-4147-A177-3AD203B41FA5}">
                      <a16:colId xmlns:a16="http://schemas.microsoft.com/office/drawing/2014/main" val="2469438951"/>
                    </a:ext>
                  </a:extLst>
                </a:gridCol>
              </a:tblGrid>
              <a:tr h="245105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ВПР-2023</a:t>
                      </a:r>
                      <a:b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8 класс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439709"/>
                  </a:ext>
                </a:extLst>
              </a:tr>
              <a:tr h="9427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Наименование ОО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ср.балл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ср.отметка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Рапределение по баллам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78790"/>
                  </a:ext>
                </a:extLst>
              </a:tr>
              <a:tr h="215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226"/>
                  </a:ext>
                </a:extLst>
              </a:tr>
              <a:tr h="133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extLst>
                  <a:ext uri="{0D108BD9-81ED-4DB2-BD59-A6C34878D82A}">
                    <a16:rowId xmlns:a16="http://schemas.microsoft.com/office/drawing/2014/main" val="1962265192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с.Алексеевка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101953961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с.Герасимовка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885089497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с.Летниково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4288423373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3323213862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3112966599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пос.Ильичевский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2020039296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с.Борское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1771927904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358138864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пос.Новый Кутулук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3469757161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4217524142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с.Гвардейцы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83833517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2094824228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с.Коноваловка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3931027919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95022898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132739833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2362674451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2065595621"/>
                  </a:ext>
                </a:extLst>
              </a:tr>
              <a:tr h="25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1346636233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3884288528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2078702177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2016920194"/>
                  </a:ext>
                </a:extLst>
              </a:tr>
              <a:tr h="98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extLst>
                  <a:ext uri="{0D108BD9-81ED-4DB2-BD59-A6C34878D82A}">
                    <a16:rowId xmlns:a16="http://schemas.microsoft.com/office/drawing/2014/main" val="3662353524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4036270720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4247692702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1825465589"/>
                  </a:ext>
                </a:extLst>
              </a:tr>
              <a:tr h="17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29062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70" marR="30270" marT="0" marB="0" anchor="b"/>
                </a:tc>
                <a:extLst>
                  <a:ext uri="{0D108BD9-81ED-4DB2-BD59-A6C34878D82A}">
                    <a16:rowId xmlns:a16="http://schemas.microsoft.com/office/drawing/2014/main" val="4284642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538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B71ADB-AA0C-4F4F-BDBF-B5441093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93040"/>
            <a:ext cx="11734800" cy="6512560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Соответствие отметок ВПР по русскому языку 8 классов и отметок по журналу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C429C9A-6C10-42DA-824B-46952E954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17820"/>
              </p:ext>
            </p:extLst>
          </p:nvPr>
        </p:nvGraphicFramePr>
        <p:xfrm>
          <a:off x="233680" y="741680"/>
          <a:ext cx="11724640" cy="5923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156">
                  <a:extLst>
                    <a:ext uri="{9D8B030D-6E8A-4147-A177-3AD203B41FA5}">
                      <a16:colId xmlns:a16="http://schemas.microsoft.com/office/drawing/2014/main" val="3993920596"/>
                    </a:ext>
                  </a:extLst>
                </a:gridCol>
                <a:gridCol w="1493622">
                  <a:extLst>
                    <a:ext uri="{9D8B030D-6E8A-4147-A177-3AD203B41FA5}">
                      <a16:colId xmlns:a16="http://schemas.microsoft.com/office/drawing/2014/main" val="2367976062"/>
                    </a:ext>
                  </a:extLst>
                </a:gridCol>
                <a:gridCol w="1493622">
                  <a:extLst>
                    <a:ext uri="{9D8B030D-6E8A-4147-A177-3AD203B41FA5}">
                      <a16:colId xmlns:a16="http://schemas.microsoft.com/office/drawing/2014/main" val="2028727932"/>
                    </a:ext>
                  </a:extLst>
                </a:gridCol>
                <a:gridCol w="1311133">
                  <a:extLst>
                    <a:ext uri="{9D8B030D-6E8A-4147-A177-3AD203B41FA5}">
                      <a16:colId xmlns:a16="http://schemas.microsoft.com/office/drawing/2014/main" val="4223914054"/>
                    </a:ext>
                  </a:extLst>
                </a:gridCol>
                <a:gridCol w="1311133">
                  <a:extLst>
                    <a:ext uri="{9D8B030D-6E8A-4147-A177-3AD203B41FA5}">
                      <a16:colId xmlns:a16="http://schemas.microsoft.com/office/drawing/2014/main" val="2901628816"/>
                    </a:ext>
                  </a:extLst>
                </a:gridCol>
                <a:gridCol w="1147240">
                  <a:extLst>
                    <a:ext uri="{9D8B030D-6E8A-4147-A177-3AD203B41FA5}">
                      <a16:colId xmlns:a16="http://schemas.microsoft.com/office/drawing/2014/main" val="984483605"/>
                    </a:ext>
                  </a:extLst>
                </a:gridCol>
                <a:gridCol w="1014734">
                  <a:extLst>
                    <a:ext uri="{9D8B030D-6E8A-4147-A177-3AD203B41FA5}">
                      <a16:colId xmlns:a16="http://schemas.microsoft.com/office/drawing/2014/main" val="3079194484"/>
                    </a:ext>
                  </a:extLst>
                </a:gridCol>
              </a:tblGrid>
              <a:tr h="67290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Понизили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Отм.&lt; Отм.по журналу)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(Отм.=Отм.по журналу)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Повысили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(Отм.&gt; Отм.по журналу)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79895"/>
                  </a:ext>
                </a:extLst>
              </a:tr>
              <a:tr h="495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extLst>
                  <a:ext uri="{0D108BD9-81ED-4DB2-BD59-A6C34878D82A}">
                    <a16:rowId xmlns:a16="http://schemas.microsoft.com/office/drawing/2014/main" val="169000889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с.Алексеевка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3775825045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с.Герасимовка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4067989168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с.Летниково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578772116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520638960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219083137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пос.Ильичевский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711990545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с.Борское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3894071982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232742630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пос.Новый Кутулук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845356003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381856062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с.Гвардейцы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990723298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550201480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с.Коноваловка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816293853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433650154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358788574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832369374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77276737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extLst>
                  <a:ext uri="{0D108BD9-81ED-4DB2-BD59-A6C34878D82A}">
                    <a16:rowId xmlns:a16="http://schemas.microsoft.com/office/drawing/2014/main" val="1305872964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923757187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844378145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1879580965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ctr"/>
                </a:tc>
                <a:extLst>
                  <a:ext uri="{0D108BD9-81ED-4DB2-BD59-A6C34878D82A}">
                    <a16:rowId xmlns:a16="http://schemas.microsoft.com/office/drawing/2014/main" val="3743205084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173174045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999772377"/>
                  </a:ext>
                </a:extLst>
              </a:tr>
              <a:tr h="191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2848327233"/>
                  </a:ext>
                </a:extLst>
              </a:tr>
              <a:tr h="18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60" marR="45360" marT="0" marB="0" anchor="b"/>
                </a:tc>
                <a:extLst>
                  <a:ext uri="{0D108BD9-81ED-4DB2-BD59-A6C34878D82A}">
                    <a16:rowId xmlns:a16="http://schemas.microsoft.com/office/drawing/2014/main" val="954645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77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2157DD-82B6-4844-9914-ACA2705CA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82880"/>
            <a:ext cx="11795760" cy="6492240"/>
          </a:xfrm>
        </p:spPr>
        <p:txBody>
          <a:bodyPr/>
          <a:lstStyle/>
          <a:p>
            <a:r>
              <a:rPr lang="ru-RU" sz="18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ВЫВОДЫ И РЕКОМЕНДАЦИИ ПО ИТОГАМ ПРОВЕДЕНИЯ ВПР-2024 ПО РУССКОМУ ЯЗЫКУ 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8A37A93-A73A-4B20-B83F-BB38A8CAE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018180"/>
              </p:ext>
            </p:extLst>
          </p:nvPr>
        </p:nvGraphicFramePr>
        <p:xfrm>
          <a:off x="274320" y="782320"/>
          <a:ext cx="11744960" cy="589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0656">
                  <a:extLst>
                    <a:ext uri="{9D8B030D-6E8A-4147-A177-3AD203B41FA5}">
                      <a16:colId xmlns:a16="http://schemas.microsoft.com/office/drawing/2014/main" val="967876711"/>
                    </a:ext>
                  </a:extLst>
                </a:gridCol>
                <a:gridCol w="2472881">
                  <a:extLst>
                    <a:ext uri="{9D8B030D-6E8A-4147-A177-3AD203B41FA5}">
                      <a16:colId xmlns:a16="http://schemas.microsoft.com/office/drawing/2014/main" val="2521386710"/>
                    </a:ext>
                  </a:extLst>
                </a:gridCol>
                <a:gridCol w="2221423">
                  <a:extLst>
                    <a:ext uri="{9D8B030D-6E8A-4147-A177-3AD203B41FA5}">
                      <a16:colId xmlns:a16="http://schemas.microsoft.com/office/drawing/2014/main" val="2568759329"/>
                    </a:ext>
                  </a:extLst>
                </a:gridCol>
              </a:tblGrid>
              <a:tr h="10399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оценки освоения программы 5 класса по русскому языку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666341"/>
                  </a:ext>
                </a:extLst>
              </a:tr>
              <a:tr h="346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483760"/>
                  </a:ext>
                </a:extLst>
              </a:tr>
              <a:tr h="693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установленный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28, 35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523735"/>
                  </a:ext>
                </a:extLst>
              </a:tr>
              <a:tr h="693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по пятибалльной шкале (отметка)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0415662"/>
                  </a:ext>
                </a:extLst>
              </a:tr>
              <a:tr h="693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 не преодолевших минимальную границу, чел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51862"/>
                  </a:ext>
                </a:extLst>
              </a:tr>
              <a:tr h="693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не преодолевших минимальную границу, 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3618457"/>
                  </a:ext>
                </a:extLst>
              </a:tr>
              <a:tr h="693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участников, получивших максимальный балл, чел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161693"/>
                  </a:ext>
                </a:extLst>
              </a:tr>
              <a:tr h="1039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максимальный балл от общего числа участников ВПР,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264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605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274A0F4-0965-469E-B85A-666263748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919840"/>
              </p:ext>
            </p:extLst>
          </p:nvPr>
        </p:nvGraphicFramePr>
        <p:xfrm>
          <a:off x="193041" y="325121"/>
          <a:ext cx="11856719" cy="6248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7747">
                  <a:extLst>
                    <a:ext uri="{9D8B030D-6E8A-4147-A177-3AD203B41FA5}">
                      <a16:colId xmlns:a16="http://schemas.microsoft.com/office/drawing/2014/main" val="1288458644"/>
                    </a:ext>
                  </a:extLst>
                </a:gridCol>
                <a:gridCol w="2496412">
                  <a:extLst>
                    <a:ext uri="{9D8B030D-6E8A-4147-A177-3AD203B41FA5}">
                      <a16:colId xmlns:a16="http://schemas.microsoft.com/office/drawing/2014/main" val="2422239632"/>
                    </a:ext>
                  </a:extLst>
                </a:gridCol>
                <a:gridCol w="2242560">
                  <a:extLst>
                    <a:ext uri="{9D8B030D-6E8A-4147-A177-3AD203B41FA5}">
                      <a16:colId xmlns:a16="http://schemas.microsoft.com/office/drawing/2014/main" val="61346097"/>
                    </a:ext>
                  </a:extLst>
                </a:gridCol>
              </a:tblGrid>
              <a:tr h="1117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оценки освоения программы 6 класса по русскому языку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32512"/>
                  </a:ext>
                </a:extLst>
              </a:tr>
              <a:tr h="37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4864251"/>
                  </a:ext>
                </a:extLst>
              </a:tr>
              <a:tr h="663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установленный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4817932"/>
                  </a:ext>
                </a:extLst>
              </a:tr>
              <a:tr h="74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по пятибалльной шкале (отметка)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5178955"/>
                  </a:ext>
                </a:extLst>
              </a:tr>
              <a:tr h="74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 не преодолевших минимальную границу, чел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43205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1288285"/>
                  </a:ext>
                </a:extLst>
              </a:tr>
              <a:tr h="74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не преодолевших минимальную границу, 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8,3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43205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206742"/>
                  </a:ext>
                </a:extLst>
              </a:tr>
              <a:tr h="744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участников, получивших максимальный балл, чел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43205"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459525"/>
                  </a:ext>
                </a:extLst>
              </a:tr>
              <a:tr h="1117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максимальный балл от общего числа участников ВПР,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11,54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43205" algn="ctr">
                        <a:spcBef>
                          <a:spcPts val="63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708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72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48CFE0F-38E3-4634-8C9C-FDFA25EE04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200942"/>
              </p:ext>
            </p:extLst>
          </p:nvPr>
        </p:nvGraphicFramePr>
        <p:xfrm>
          <a:off x="264160" y="223521"/>
          <a:ext cx="11775441" cy="645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8954">
                  <a:extLst>
                    <a:ext uri="{9D8B030D-6E8A-4147-A177-3AD203B41FA5}">
                      <a16:colId xmlns:a16="http://schemas.microsoft.com/office/drawing/2014/main" val="3992706042"/>
                    </a:ext>
                  </a:extLst>
                </a:gridCol>
                <a:gridCol w="2479299">
                  <a:extLst>
                    <a:ext uri="{9D8B030D-6E8A-4147-A177-3AD203B41FA5}">
                      <a16:colId xmlns:a16="http://schemas.microsoft.com/office/drawing/2014/main" val="2439049956"/>
                    </a:ext>
                  </a:extLst>
                </a:gridCol>
                <a:gridCol w="2227188">
                  <a:extLst>
                    <a:ext uri="{9D8B030D-6E8A-4147-A177-3AD203B41FA5}">
                      <a16:colId xmlns:a16="http://schemas.microsoft.com/office/drawing/2014/main" val="2271329039"/>
                    </a:ext>
                  </a:extLst>
                </a:gridCol>
              </a:tblGrid>
              <a:tr h="115335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оценки освоения программы 7 класса по русскому языку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94825"/>
                  </a:ext>
                </a:extLst>
              </a:tr>
              <a:tr h="384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0776583"/>
                  </a:ext>
                </a:extLst>
              </a:tr>
              <a:tr h="6848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установленный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9267332"/>
                  </a:ext>
                </a:extLst>
              </a:tr>
              <a:tr h="768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по пятибалльной шкале (отметка)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891321"/>
                  </a:ext>
                </a:extLst>
              </a:tr>
              <a:tr h="768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 не преодолевших минимальную границу, чел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7179479"/>
                  </a:ext>
                </a:extLst>
              </a:tr>
              <a:tr h="768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не преодолевших минимальную границу, 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1992664"/>
                  </a:ext>
                </a:extLst>
              </a:tr>
              <a:tr h="768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участников, получивших максимальный балл, чел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017542"/>
                  </a:ext>
                </a:extLst>
              </a:tr>
              <a:tr h="115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максимальный балл от общего числа участников ВПР,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158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195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7D6D61-83B4-4328-8C2A-6E8CE9D5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674671"/>
              </p:ext>
            </p:extLst>
          </p:nvPr>
        </p:nvGraphicFramePr>
        <p:xfrm>
          <a:off x="264160" y="203200"/>
          <a:ext cx="11734798" cy="644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4556">
                  <a:extLst>
                    <a:ext uri="{9D8B030D-6E8A-4147-A177-3AD203B41FA5}">
                      <a16:colId xmlns:a16="http://schemas.microsoft.com/office/drawing/2014/main" val="1984519106"/>
                    </a:ext>
                  </a:extLst>
                </a:gridCol>
                <a:gridCol w="2470742">
                  <a:extLst>
                    <a:ext uri="{9D8B030D-6E8A-4147-A177-3AD203B41FA5}">
                      <a16:colId xmlns:a16="http://schemas.microsoft.com/office/drawing/2014/main" val="1858328380"/>
                    </a:ext>
                  </a:extLst>
                </a:gridCol>
                <a:gridCol w="2219500">
                  <a:extLst>
                    <a:ext uri="{9D8B030D-6E8A-4147-A177-3AD203B41FA5}">
                      <a16:colId xmlns:a16="http://schemas.microsoft.com/office/drawing/2014/main" val="1222423429"/>
                    </a:ext>
                  </a:extLst>
                </a:gridCol>
              </a:tblGrid>
              <a:tr h="11515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оценки освоения программы 8 класса по русскому языку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08468"/>
                  </a:ext>
                </a:extLst>
              </a:tr>
              <a:tr h="383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605693"/>
                  </a:ext>
                </a:extLst>
              </a:tr>
              <a:tr h="683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установленный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7063225"/>
                  </a:ext>
                </a:extLst>
              </a:tr>
              <a:tr h="76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по пятибалльной шкале (отметка)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6508023"/>
                  </a:ext>
                </a:extLst>
              </a:tr>
              <a:tr h="76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 не преодолевших минимальную границу, чел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4508189"/>
                  </a:ext>
                </a:extLst>
              </a:tr>
              <a:tr h="76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не преодолевших минимальную границу,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5489029"/>
                  </a:ext>
                </a:extLst>
              </a:tr>
              <a:tr h="76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участников, получивших максимальный балл, чел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3073646"/>
                  </a:ext>
                </a:extLst>
              </a:tr>
              <a:tr h="1151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участников, получивших максимальный балл от общего числа участников ВПР,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683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494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2EE5C5-769F-4E14-8FE5-DAB6A1F2C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62560"/>
            <a:ext cx="11755120" cy="642112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Рекомендации учителям-предметникам:</a:t>
            </a:r>
            <a:endParaRPr lang="ru-RU" sz="2800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"/>
            </a:pP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образцы и описания проверочных работ, размещенных на сайте ФГБУ «ФИОКО» и критерии их оценивания;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"/>
            </a:pP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проверочные работы задания в формате ВПР для диагностики уровня усвоения материала (после прохождения каждого раздела программы);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"/>
            </a:pP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задания, вызвавшие наибольшие затруднения у обучающихся, в дидактические материалы уроков;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"/>
            </a:pP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вести учет выявленных пробелов для адресной помощи в ликвидации западания тем у обучающихся;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"/>
            </a:pP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проведенного анализа результатов ВПР администрацией ОО (школьного УМО) полученных результатов разработать индивидуальные маршруты для учащихся с низкими результатами выполнения ВПР.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691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2F8388-45E0-4222-956F-1E5CE3D6A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72720"/>
            <a:ext cx="11714480" cy="6563360"/>
          </a:xfrm>
        </p:spPr>
        <p:txBody>
          <a:bodyPr>
            <a:normAutofit lnSpcReduction="10000"/>
          </a:bodyPr>
          <a:lstStyle/>
          <a:p>
            <a:pPr marL="61023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Окружному методическому объединению: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"/>
              <a:tabLst>
                <a:tab pos="1060450" algn="l"/>
              </a:tabLs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типологии пробелов в знаниях учащихся скорректировать содержание методической работы с</a:t>
            </a:r>
            <a:r>
              <a:rPr lang="ru-RU" sz="24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учителями-предметниками;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"/>
              <a:tabLst>
                <a:tab pos="1060450" algn="l"/>
              </a:tabLs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организовать обсуждение с членами ОМО результатов ВПР по всем предметам во всех параллелях;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"/>
              <a:tabLst>
                <a:tab pos="1060450" algn="l"/>
              </a:tabLs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рассмотреть на заседаниях ОМО учителей русского языка методическое сопровождение тем, вызвавших у обучающихся  затруднения в выполнении заданий ВПР;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"/>
              <a:tabLst>
                <a:tab pos="1060450" algn="l"/>
              </a:tabLst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продолжить реализацию программ (при необходимости обеспечить их корректировку) и мероприятий, направленных на поддержку школ с низкими образовательными</a:t>
            </a:r>
            <a:r>
              <a:rPr lang="ru-RU" sz="24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454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48A809-7661-47AD-970B-9FCF25BD0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03200"/>
            <a:ext cx="11846560" cy="6482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Задания.   5 класс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1предусматривает правильное списывание текста.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 предполагает знание признаков основных языковых единиц и нацелено на выявление уровня владения обучающимися базовыми учебно-языковыми аналитическими умениями: - морфологический разбор – на выявление уровня предметного учебно-языкового аналитического умения анализировать слово с точки зрения его принадлежности к той или иной части речи, умения определять морфологические признаки и синтаксическую роль данного слова в качестве части речи; - синтаксический разбор − на выявление уровня предметного учебно-языкового аналитического умения анализировать различные виды предложений с точки зрения их структурной и смысловой организации, функциональной предназначенности. Помимо предметных умений задание предполагает проверку регулятивных (адекватно самостоятельно оценивать правильность выполнения действия и вносить необходимые коррективы), познавательных (осуществлять логическую операцию установления родовидовых отношений; осуществлять сравнение, классификацию; преобразовывать информацию, используя транскрипцию при фонетическом разборе слова, схему структуры слова) универсальных учебных действий.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9 предполагает ориентирование в содержании текста, понимание его целостного смысла, нахождение в тексте требуемой информации, подтверждения выдвинутых тезисов (познавательные универсальные учебные действия), на основе которых выявляется способность обучающихся строить речевое высказывание в письменной форме (правописные умения), соблюдая нормы построения предложения и словоупотребления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0051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CF2450-701E-4E71-A7AB-88F5F3CE5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223520"/>
            <a:ext cx="11684000" cy="6431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Задания.  6 класс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12 выявляет уровень предметных учебно-языковых опознавательных умений обучающихся распознавать лексическое значение многозначного слова с опорой на указанный в задании контекст; определять другое значение многозначного слова, а также умение использовать многозначное слово в другом значении в самостоятельно составленном и оформленном на письме речевом высказывании (предметное коммуникативное и правописное умения), построенном с учетом норм создания предложения и словоупотребления; предполагается ориентирование в содержании контекста, нахождение в контексте требуемой информации (познавательные универсальные учебные действия).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14 предполагает распознавание значения фразеологической единицы (учебно-языковое умение); умение на основе значения фразеологизма и собственного жизненного опыта обучающихся определять конкретную жизненную ситуацию для адекватной интерпретации фразеологизма (предметное коммуникативное умение, познавательные универсальные учебные действия), умение строить монологическое контекстное высказывание (предметное коммуникативное умение) в письменной форме (правописные умения); задание нацелено и на адекватное понимание обучающимися письменно предъявляемой информации (коммуникативные универсальные учебные действия), и на выявление уровня владения обучающимися национально-культурными нормами речевого поведения (коммуникативные универсальные учебные действия), а также на осознание обучающимися эстетической функции русского языка (личностные результаты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215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BE7957-43B2-47A9-94DD-BAD9D093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40" y="203200"/>
            <a:ext cx="10922000" cy="6177280"/>
          </a:xfrm>
        </p:spPr>
        <p:txBody>
          <a:bodyPr>
            <a:normAutofit lnSpcReduction="10000"/>
          </a:bodyPr>
          <a:lstStyle/>
          <a:p>
            <a:pPr marL="61023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Нормативно-правовое обеспечение ВПР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Письмо Рособрнадзора №02-36 от 01.02.2024 «О проведении ВПР в 2023 году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Письмо Рособрнадзора №08-20 от 09.02.2024 «Об организации выборочного проведения ВПР с контролем объективности результатов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Рособнадзора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№1282 от 23.12.2023 «О проведении всероссийских проверочных работ в 2024 году».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МОиН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 №181-р от 13.02.2024 «О проведении всероссийских проверочных работ»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МОиН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 №227-р от 01.03.2024 «Об осуществлении контроля объективности результатов проведения ВПР в 2024 году».</a:t>
            </a:r>
          </a:p>
          <a:p>
            <a:pPr marL="342900" lvl="0" indent="-342900" algn="just" fontAlgn="base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Юго-Восточного управления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МОиН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 №108-од от 27.02.2024 «Об организации проведения в 2023 году Всероссийских проверочных работ в общеобразовательных учреждениях, подведомственных Юго-Восточному управлению министерства образования и науки Самарской области».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0698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58D47F-372D-4EBB-B7D6-59AE8E9C2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64160"/>
            <a:ext cx="11775440" cy="627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. 7 класс.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 нацелено на проверку: учебно-языкового умения распознавать производные предлоги в заданных предложениях, отличать их от омонимичных частей речи; орфографического умения правильно писать производные предлоги, устно обосновывая условия выбора написаний; познавательных (осуществлять сравнение; строить логическое рассуждение, включающее установление причинно-следственных связей) и коммуникативных (формулировать и аргументировать собственную позицию) универсальных учебных действий.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 нацелено на проверку орфографических умений: правильно писать Н и НН в словах разных частей речи, обосновывать условия выбора написаний; познавательных (осуществлять сравнение, строить логическое рассуждение, включающее установление причинно-следственных связей) и – коммуникативных (формулировать и аргументировать собственную позицию) универсальных учебных действий.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11 также предполагает ориентирование в содержании прочитанного текста, понимание его целостного смысла, нахождение в тексте требуемой информации (ключевых слов и словосочетаний) в подтверждение своего ответа на вопрос (познавательные универсальные учебные действия и предметные коммуникативные умения), на основе которых выявляется способность обучающихся строить речевое высказывание (предметное коммуникативное умение) в письменной форме (правописные умения) с учетом норм построения предложения и словоупотребления</a:t>
            </a:r>
          </a:p>
        </p:txBody>
      </p:sp>
    </p:spTree>
    <p:extLst>
      <p:ext uri="{BB962C8B-B14F-4D97-AF65-F5344CB8AC3E}">
        <p14:creationId xmlns:p14="http://schemas.microsoft.com/office/powerpoint/2010/main" val="3637430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CA255D-B6A3-4610-8706-598EE1C6B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040" y="132080"/>
            <a:ext cx="11785600" cy="6583680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Задания. 7 класс.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 нацелено на проверку: орфографических умений (правильно писать с НЕ слова разных частей речи, обосновывать условия выбора слитного/раздельного написания), познавательных умений (осуществлять сравнение; строить логическое рассуждение, включающее установление причинно-следственных связей) – и коммуникативных (формулировать и аргументировать собственную позицию) универсальных учебных действий.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задании 7 на основании адекватного понимания обучающимися письменно предъявляемой текстовой информации, ориентирования в содержании текста, владения изучающим видом чтения (познавательные и коммуникативные универсальные учебные действия) проверяются предметные коммуникативные умения анализировать текст с точки зрения его основной мысли, распознавать и адекватно формулировать основную мысль текста в письменной форме (правописные умения), соблюдая нормы построения предложения и словоупотребления.</a:t>
            </a:r>
          </a:p>
        </p:txBody>
      </p:sp>
    </p:spTree>
    <p:extLst>
      <p:ext uri="{BB962C8B-B14F-4D97-AF65-F5344CB8AC3E}">
        <p14:creationId xmlns:p14="http://schemas.microsoft.com/office/powerpoint/2010/main" val="135637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A3514E-66D5-4CCC-9AF0-B6F3BDE34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82880"/>
            <a:ext cx="11612880" cy="638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на заседаниях школьных методических объединений содержание КИМ и результаты ВПР по русскому языку в 4-8 классах; - запланировать практикумы и мастер-классы, включающие коллегиальное рассмотрение проверочных работ, обсуждение критериев оценивания и сложных случаев, встречающихся в процессе проверки; эффективные приемы развития коммуникативной компетенции учащихся на уроках русского языка, методы 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приѐмы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универсальных учебных действий; - внедрять технологию формирующего оценивания с целью выработки объективных подходов к оцениванию качества подготовки учащихся; осуществлять регулярный контроль остаточных знаний по изученным ранее разделам курса русского языка в соответствии с планируемыми результатами, определенными рабочей программой в каждом классе; - организовать работу с учащимися, показавшими низкий уровень сформированности лингвистической и языковой компетенций, разработать индивидуальные образовательные маршруты, позволяющие организовать и реализовать индивидуальную и совместную самостоятельную работу обучающихся в урочной и внеурочной деятельности; - работать в системе над совершенствованием практической грамотности учащихся, добиваясь прочного закрепления правописных умений и навыков; при организации работы, направленной на повышение орфографической и пунктуационной грамотности, использовать коммуникативно-деятельностный и практико-ориентированный подходы к обучению; - избегать формального подхода к проведению анализа языковых явлений на уроке русского языка, работать над расширением словарного запаса учащихся, обращаясь к различным видам словарей (в том числе и электронным) и другим поисковым системам. </a:t>
            </a:r>
          </a:p>
        </p:txBody>
      </p:sp>
    </p:spTree>
    <p:extLst>
      <p:ext uri="{BB962C8B-B14F-4D97-AF65-F5344CB8AC3E}">
        <p14:creationId xmlns:p14="http://schemas.microsoft.com/office/powerpoint/2010/main" val="7797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5FE0-70F4-49A3-97FE-76771F1D5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365760"/>
            <a:ext cx="9541853" cy="5882639"/>
          </a:xfrm>
        </p:spPr>
        <p:txBody>
          <a:bodyPr/>
          <a:lstStyle/>
          <a:p>
            <a:pPr algn="just">
              <a:spcBef>
                <a:spcPts val="1215"/>
              </a:spcBef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Даты</a:t>
            </a:r>
            <a:r>
              <a:rPr lang="ru-RU" sz="2800" b="1" spc="-2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ru-RU" sz="2800" b="1" spc="-1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  <a:r>
              <a:rPr lang="ru-RU" sz="28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1215"/>
              </a:spcBef>
              <a:spcAft>
                <a:spcPts val="0"/>
              </a:spcAft>
              <a:buNone/>
            </a:pPr>
            <a:endParaRPr lang="ru-RU" sz="2800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815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каждой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устанавливались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установленного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временного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промежутка с 15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марта по 20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мая 2024</a:t>
            </a:r>
            <a:r>
              <a:rPr lang="ru-RU" sz="2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07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BF0EF5-0ED9-46DF-A1D0-55CC6DAE3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264160"/>
            <a:ext cx="11226800" cy="6156960"/>
          </a:xfrm>
        </p:spPr>
        <p:txBody>
          <a:bodyPr/>
          <a:lstStyle/>
          <a:p>
            <a:r>
              <a:rPr lang="ru-RU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РЕЗУЛЬТАТЫ ВЫПОЛНЕНИЯ ВПР ПО РУССКОМУ ЯЗЫКУ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30"/>
              </a:spcBef>
              <a:spcAft>
                <a:spcPts val="0"/>
              </a:spcAft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написании ВПР по материалам 5-го класса в штатном режиме в 2024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году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приняли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541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5-х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классов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 организаций Юго-Восточного округа, реализующих основную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общеобразовательную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программу</a:t>
            </a:r>
            <a:r>
              <a:rPr lang="ru-RU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основного общего</a:t>
            </a:r>
            <a:r>
              <a:rPr lang="ru-RU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участников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проверочной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русскому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языку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сравнению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2022-2023 гг.</a:t>
            </a:r>
            <a:r>
              <a:rPr lang="ru-RU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увеличилось</a:t>
            </a:r>
            <a:r>
              <a:rPr lang="ru-RU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22</a:t>
            </a:r>
            <a:r>
              <a:rPr lang="ru-RU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Общая характеристика участников ВПР по русскому языку в 5 классах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участников ВПР по русскому языку в 5 классах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F608546-9EDB-45CE-B682-D3A2EBBD2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62378"/>
              </p:ext>
            </p:extLst>
          </p:nvPr>
        </p:nvGraphicFramePr>
        <p:xfrm>
          <a:off x="629920" y="4185920"/>
          <a:ext cx="10739120" cy="1991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67401">
                  <a:extLst>
                    <a:ext uri="{9D8B030D-6E8A-4147-A177-3AD203B41FA5}">
                      <a16:colId xmlns:a16="http://schemas.microsoft.com/office/drawing/2014/main" val="2570664350"/>
                    </a:ext>
                  </a:extLst>
                </a:gridCol>
                <a:gridCol w="1602117">
                  <a:extLst>
                    <a:ext uri="{9D8B030D-6E8A-4147-A177-3AD203B41FA5}">
                      <a16:colId xmlns:a16="http://schemas.microsoft.com/office/drawing/2014/main" val="2855218804"/>
                    </a:ext>
                  </a:extLst>
                </a:gridCol>
                <a:gridCol w="1580800">
                  <a:extLst>
                    <a:ext uri="{9D8B030D-6E8A-4147-A177-3AD203B41FA5}">
                      <a16:colId xmlns:a16="http://schemas.microsoft.com/office/drawing/2014/main" val="64368864"/>
                    </a:ext>
                  </a:extLst>
                </a:gridCol>
                <a:gridCol w="1488802">
                  <a:extLst>
                    <a:ext uri="{9D8B030D-6E8A-4147-A177-3AD203B41FA5}">
                      <a16:colId xmlns:a16="http://schemas.microsoft.com/office/drawing/2014/main" val="1128320257"/>
                    </a:ext>
                  </a:extLst>
                </a:gridCol>
              </a:tblGrid>
              <a:tr h="761817">
                <a:tc>
                  <a:txBody>
                    <a:bodyPr/>
                    <a:lstStyle/>
                    <a:p>
                      <a:pPr algn="ctr"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6380" algn="ctr"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7655" algn="ctr"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2090" algn="ctr"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7257747"/>
                  </a:ext>
                </a:extLst>
              </a:tr>
              <a:tr h="599128">
                <a:tc>
                  <a:txBody>
                    <a:bodyPr/>
                    <a:lstStyle/>
                    <a:p>
                      <a:pPr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r>
                        <a:rPr lang="en-US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6380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5585" algn="ctr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2090" algn="ctr">
                        <a:spcBef>
                          <a:spcPts val="315"/>
                        </a:spcBef>
                        <a:spcAft>
                          <a:spcPts val="0"/>
                        </a:spcAft>
                        <a:tabLst>
                          <a:tab pos="420370" algn="ctr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6791352"/>
                  </a:ext>
                </a:extLst>
              </a:tr>
              <a:tr h="630415">
                <a:tc>
                  <a:txBody>
                    <a:bodyPr/>
                    <a:lstStyle/>
                    <a:p>
                      <a:pPr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en-US" sz="24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6380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9555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2090" algn="ctr"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0108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73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A6113C-E76B-4AE0-B5A2-9D8EA4C1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243840"/>
            <a:ext cx="11775440" cy="644144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1185"/>
              </a:spcBef>
              <a:spcAft>
                <a:spcPts val="0"/>
              </a:spcAft>
            </a:pPr>
            <a:r>
              <a:rPr lang="ru-RU" sz="51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ru-RU" sz="5100" b="1" spc="-2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1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проверочной</a:t>
            </a:r>
            <a:r>
              <a:rPr lang="ru-RU" sz="5100" b="1" spc="-25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1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</a:p>
          <a:p>
            <a:pPr marL="0" indent="0">
              <a:spcBef>
                <a:spcPts val="1185"/>
              </a:spcBef>
              <a:spcAft>
                <a:spcPts val="0"/>
              </a:spcAft>
              <a:buNone/>
            </a:pPr>
            <a:endParaRPr lang="ru-RU" sz="2600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795"/>
              </a:spcBef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Тексты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вариантах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целом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соответствовали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формулировкам,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принятым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учебниках,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включенных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учебников,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рекомендуемых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Министерством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просвещения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РФ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использованию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имеющих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государственную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аккредитацию</a:t>
            </a:r>
            <a:r>
              <a:rPr lang="ru-RU" sz="3200" spc="-3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32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основного общего образования.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Каждый вариант проверочной работы содержал 12 заданий, в том числе</a:t>
            </a:r>
            <a:r>
              <a:rPr lang="ru-RU" sz="3200" spc="-3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заданий к</a:t>
            </a:r>
            <a:r>
              <a:rPr lang="ru-RU" sz="32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приведенному</a:t>
            </a:r>
            <a:r>
              <a:rPr lang="ru-RU" sz="32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тексту</a:t>
            </a:r>
            <a:r>
              <a:rPr lang="ru-RU" sz="32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чтения.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Задания 1-9 предполагали запись развернутого ответа, задания 10-12 -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краткого ответа в</a:t>
            </a:r>
            <a:r>
              <a:rPr lang="ru-RU" sz="32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 слова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(сочетания слов).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Задания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проверочной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направлены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уровня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владения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обучающимися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правописными</a:t>
            </a:r>
            <a:r>
              <a:rPr lang="ru-RU" sz="3200" spc="3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современного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русского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литературного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языка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(орфографическими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правописными)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учебно-языковыми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умениями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фонетического, морфемного, морфологического и синтаксического разборов,</a:t>
            </a:r>
            <a:r>
              <a:rPr lang="ru-RU" sz="3200" spc="-3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регулятивными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универсальными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учебными</a:t>
            </a:r>
            <a:r>
              <a:rPr lang="ru-RU" sz="32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действиями.</a:t>
            </a:r>
          </a:p>
          <a:p>
            <a:pPr marL="0" indent="0" algn="just">
              <a:lnSpc>
                <a:spcPts val="1605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Все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32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отнесены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базовому</a:t>
            </a:r>
            <a:r>
              <a:rPr lang="ru-RU" sz="32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уровню</a:t>
            </a:r>
            <a:r>
              <a:rPr lang="ru-RU" sz="32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сложности.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56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06BFC2F-F813-415D-A5F3-021A70BDB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836275"/>
              </p:ext>
            </p:extLst>
          </p:nvPr>
        </p:nvGraphicFramePr>
        <p:xfrm>
          <a:off x="1127760" y="1788160"/>
          <a:ext cx="10180320" cy="41637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50356">
                  <a:extLst>
                    <a:ext uri="{9D8B030D-6E8A-4147-A177-3AD203B41FA5}">
                      <a16:colId xmlns:a16="http://schemas.microsoft.com/office/drawing/2014/main" val="821888399"/>
                    </a:ext>
                  </a:extLst>
                </a:gridCol>
                <a:gridCol w="1650716">
                  <a:extLst>
                    <a:ext uri="{9D8B030D-6E8A-4147-A177-3AD203B41FA5}">
                      <a16:colId xmlns:a16="http://schemas.microsoft.com/office/drawing/2014/main" val="902236047"/>
                    </a:ext>
                  </a:extLst>
                </a:gridCol>
                <a:gridCol w="1585514">
                  <a:extLst>
                    <a:ext uri="{9D8B030D-6E8A-4147-A177-3AD203B41FA5}">
                      <a16:colId xmlns:a16="http://schemas.microsoft.com/office/drawing/2014/main" val="2458353744"/>
                    </a:ext>
                  </a:extLst>
                </a:gridCol>
                <a:gridCol w="1387732">
                  <a:extLst>
                    <a:ext uri="{9D8B030D-6E8A-4147-A177-3AD203B41FA5}">
                      <a16:colId xmlns:a16="http://schemas.microsoft.com/office/drawing/2014/main" val="3725754372"/>
                    </a:ext>
                  </a:extLst>
                </a:gridCol>
                <a:gridCol w="1230158">
                  <a:extLst>
                    <a:ext uri="{9D8B030D-6E8A-4147-A177-3AD203B41FA5}">
                      <a16:colId xmlns:a16="http://schemas.microsoft.com/office/drawing/2014/main" val="508646319"/>
                    </a:ext>
                  </a:extLst>
                </a:gridCol>
                <a:gridCol w="1075844">
                  <a:extLst>
                    <a:ext uri="{9D8B030D-6E8A-4147-A177-3AD203B41FA5}">
                      <a16:colId xmlns:a16="http://schemas.microsoft.com/office/drawing/2014/main" val="2558889191"/>
                    </a:ext>
                  </a:extLst>
                </a:gridCol>
              </a:tblGrid>
              <a:tr h="938706">
                <a:tc rowSpan="2"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35941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</a:t>
                      </a:r>
                      <a:r>
                        <a:rPr lang="en-US" sz="24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835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en-US" sz="2400" spc="-29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129540" algn="ctr">
                        <a:spcBef>
                          <a:spcPts val="90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</a:t>
                      </a:r>
                      <a:r>
                        <a:rPr lang="ru-RU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r>
                        <a:rPr lang="ru-RU" sz="2400" spc="-3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полученным</a:t>
                      </a:r>
                      <a:r>
                        <a:rPr lang="ru-RU" sz="2400" spc="-2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баллам</a:t>
                      </a:r>
                      <a:r>
                        <a:rPr lang="ru-RU" sz="24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19991"/>
                  </a:ext>
                </a:extLst>
              </a:tr>
              <a:tr h="739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34645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764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256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68763956"/>
                  </a:ext>
                </a:extLst>
              </a:tr>
              <a:tr h="625803">
                <a:tc>
                  <a:txBody>
                    <a:bodyPr/>
                    <a:lstStyle/>
                    <a:p>
                      <a:pPr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</a:t>
                      </a:r>
                      <a:r>
                        <a:rPr lang="en-US" sz="24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383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031226"/>
                  </a:ext>
                </a:extLst>
              </a:tr>
              <a:tr h="625803">
                <a:tc>
                  <a:txBody>
                    <a:bodyPr/>
                    <a:lstStyle/>
                    <a:p>
                      <a:pPr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r>
                        <a:rPr lang="en-US" sz="24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ctr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0" algn="ctr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3830" algn="ctr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ctr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74530824"/>
                  </a:ext>
                </a:extLst>
              </a:tr>
              <a:tr h="45750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0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3830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1918853"/>
                  </a:ext>
                </a:extLst>
              </a:tr>
              <a:tr h="62580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r>
                        <a:rPr lang="en-US" sz="24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383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4057896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5A9E8CB-5237-4C1F-9078-4FFBD6C87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717128"/>
            <a:ext cx="9855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u="none" strike="noStrike" cap="none" normalizeH="0" baseline="0" dirty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2400" b="1" u="none" strike="noStrike" cap="none" normalizeH="0" baseline="0" dirty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Распределение групп баллов по ТУ Юго-Восточного округа</a:t>
            </a:r>
            <a:endParaRPr kumimoji="0" lang="ru-RU" altLang="ru-RU" sz="2400" b="1" u="none" strike="noStrike" cap="none" normalizeH="0" baseline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4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E5C2D7B-AB85-474C-91E1-21F68C444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740887"/>
              </p:ext>
            </p:extLst>
          </p:nvPr>
        </p:nvGraphicFramePr>
        <p:xfrm>
          <a:off x="264160" y="1"/>
          <a:ext cx="11775439" cy="7062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3520">
                  <a:extLst>
                    <a:ext uri="{9D8B030D-6E8A-4147-A177-3AD203B41FA5}">
                      <a16:colId xmlns:a16="http://schemas.microsoft.com/office/drawing/2014/main" val="3639837602"/>
                    </a:ext>
                  </a:extLst>
                </a:gridCol>
                <a:gridCol w="791570">
                  <a:extLst>
                    <a:ext uri="{9D8B030D-6E8A-4147-A177-3AD203B41FA5}">
                      <a16:colId xmlns:a16="http://schemas.microsoft.com/office/drawing/2014/main" val="747059420"/>
                    </a:ext>
                  </a:extLst>
                </a:gridCol>
                <a:gridCol w="1001171">
                  <a:extLst>
                    <a:ext uri="{9D8B030D-6E8A-4147-A177-3AD203B41FA5}">
                      <a16:colId xmlns:a16="http://schemas.microsoft.com/office/drawing/2014/main" val="424150754"/>
                    </a:ext>
                  </a:extLst>
                </a:gridCol>
                <a:gridCol w="1347898">
                  <a:extLst>
                    <a:ext uri="{9D8B030D-6E8A-4147-A177-3AD203B41FA5}">
                      <a16:colId xmlns:a16="http://schemas.microsoft.com/office/drawing/2014/main" val="38619424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2961705451"/>
                    </a:ext>
                  </a:extLst>
                </a:gridCol>
                <a:gridCol w="787110">
                  <a:extLst>
                    <a:ext uri="{9D8B030D-6E8A-4147-A177-3AD203B41FA5}">
                      <a16:colId xmlns:a16="http://schemas.microsoft.com/office/drawing/2014/main" val="1188296060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2987806865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3488507194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694449685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3703782732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2789314445"/>
                    </a:ext>
                  </a:extLst>
                </a:gridCol>
                <a:gridCol w="839510">
                  <a:extLst>
                    <a:ext uri="{9D8B030D-6E8A-4147-A177-3AD203B41FA5}">
                      <a16:colId xmlns:a16="http://schemas.microsoft.com/office/drawing/2014/main" val="74472071"/>
                    </a:ext>
                  </a:extLst>
                </a:gridCol>
              </a:tblGrid>
              <a:tr h="346753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ВПР-2022</a:t>
                      </a:r>
                      <a:b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5 класс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886237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по баллам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489662"/>
                  </a:ext>
                </a:extLst>
              </a:tr>
              <a:tr h="27153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ср.балл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ср.отметка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633009"/>
                  </a:ext>
                </a:extLst>
              </a:tr>
              <a:tr h="234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/>
                </a:tc>
                <a:extLst>
                  <a:ext uri="{0D108BD9-81ED-4DB2-BD59-A6C34878D82A}">
                    <a16:rowId xmlns:a16="http://schemas.microsoft.com/office/drawing/2014/main" val="1341850921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с.Алексеевка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387930866"/>
                  </a:ext>
                </a:extLst>
              </a:tr>
              <a:tr h="33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с.Герасимовка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911974965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с.Летниково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331587081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с.Патровка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939317846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с.С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-Ивановка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731957004"/>
                  </a:ext>
                </a:extLst>
              </a:tr>
              <a:tr h="343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пос.Ильичевский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057608878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с.Борское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3546591608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с.Борское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440378910"/>
                  </a:ext>
                </a:extLst>
              </a:tr>
              <a:tr h="33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3267037031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п. Новый Кутулук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072739644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с.Петровка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458272084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 Заплавное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4285175047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 Гвардейцы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143798730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305038573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756536190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150793270"/>
                  </a:ext>
                </a:extLst>
              </a:tr>
              <a:tr h="33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4000360887"/>
                  </a:ext>
                </a:extLst>
              </a:tr>
              <a:tr h="33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153440093"/>
                  </a:ext>
                </a:extLst>
              </a:tr>
              <a:tr h="335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963458350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3837679897"/>
                  </a:ext>
                </a:extLst>
              </a:tr>
              <a:tr h="229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484805101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137105214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2993914658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160917908"/>
                  </a:ext>
                </a:extLst>
              </a:tr>
              <a:tr h="173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/>
                </a:tc>
                <a:extLst>
                  <a:ext uri="{0D108BD9-81ED-4DB2-BD59-A6C34878D82A}">
                    <a16:rowId xmlns:a16="http://schemas.microsoft.com/office/drawing/2014/main" val="3858667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90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F0CFD2-1327-4FEC-AEA0-938CB4478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264160"/>
            <a:ext cx="11633200" cy="6350000"/>
          </a:xfrm>
        </p:spPr>
        <p:txBody>
          <a:bodyPr/>
          <a:lstStyle/>
          <a:p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Соответствие отметок ВПР по русскому языку 5 классов и отметок по журналу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8CC1D35-EA28-43BB-AD96-6C2757061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1798"/>
              </p:ext>
            </p:extLst>
          </p:nvPr>
        </p:nvGraphicFramePr>
        <p:xfrm>
          <a:off x="294640" y="762000"/>
          <a:ext cx="11602721" cy="594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3371">
                  <a:extLst>
                    <a:ext uri="{9D8B030D-6E8A-4147-A177-3AD203B41FA5}">
                      <a16:colId xmlns:a16="http://schemas.microsoft.com/office/drawing/2014/main" val="2310243982"/>
                    </a:ext>
                  </a:extLst>
                </a:gridCol>
                <a:gridCol w="1268291">
                  <a:extLst>
                    <a:ext uri="{9D8B030D-6E8A-4147-A177-3AD203B41FA5}">
                      <a16:colId xmlns:a16="http://schemas.microsoft.com/office/drawing/2014/main" val="3088865453"/>
                    </a:ext>
                  </a:extLst>
                </a:gridCol>
                <a:gridCol w="1268291">
                  <a:extLst>
                    <a:ext uri="{9D8B030D-6E8A-4147-A177-3AD203B41FA5}">
                      <a16:colId xmlns:a16="http://schemas.microsoft.com/office/drawing/2014/main" val="828320574"/>
                    </a:ext>
                  </a:extLst>
                </a:gridCol>
                <a:gridCol w="1148393">
                  <a:extLst>
                    <a:ext uri="{9D8B030D-6E8A-4147-A177-3AD203B41FA5}">
                      <a16:colId xmlns:a16="http://schemas.microsoft.com/office/drawing/2014/main" val="140755190"/>
                    </a:ext>
                  </a:extLst>
                </a:gridCol>
                <a:gridCol w="1148393">
                  <a:extLst>
                    <a:ext uri="{9D8B030D-6E8A-4147-A177-3AD203B41FA5}">
                      <a16:colId xmlns:a16="http://schemas.microsoft.com/office/drawing/2014/main" val="139051995"/>
                    </a:ext>
                  </a:extLst>
                </a:gridCol>
                <a:gridCol w="1297991">
                  <a:extLst>
                    <a:ext uri="{9D8B030D-6E8A-4147-A177-3AD203B41FA5}">
                      <a16:colId xmlns:a16="http://schemas.microsoft.com/office/drawing/2014/main" val="3362936685"/>
                    </a:ext>
                  </a:extLst>
                </a:gridCol>
                <a:gridCol w="1297991">
                  <a:extLst>
                    <a:ext uri="{9D8B030D-6E8A-4147-A177-3AD203B41FA5}">
                      <a16:colId xmlns:a16="http://schemas.microsoft.com/office/drawing/2014/main" val="3614481155"/>
                    </a:ext>
                  </a:extLst>
                </a:gridCol>
              </a:tblGrid>
              <a:tr h="49672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Понизили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Отм.&lt; 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(Отм.=Отм.по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Повысили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(Отм.&gt; Отм.по журналу)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517436"/>
                  </a:ext>
                </a:extLst>
              </a:tr>
              <a:tr h="297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extLst>
                  <a:ext uri="{0D108BD9-81ED-4DB2-BD59-A6C34878D82A}">
                    <a16:rowId xmlns:a16="http://schemas.microsoft.com/office/drawing/2014/main" val="3109829658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с.Алексеевка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297028562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с.Герасимовка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492999648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с.Летниково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114331851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с.Патровка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312685170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с.С-Ивановка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686286453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пос.Ильичевский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328296658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с.Борское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933541337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с.Борское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020021439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с.Коноваловка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959327223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пос.Новый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Кутулук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420044331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с.Петровка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216783010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с.Заплавное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037921151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с.Гвардейцы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303483743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с.Богдановка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88262938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с.Дмитриевка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529070672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с.Зуевка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092482275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251598362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039298170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№3 г.Нефтегорска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459934301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с.Утевка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806473433"/>
                  </a:ext>
                </a:extLst>
              </a:tr>
              <a:tr h="20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 с.Покровка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730599069"/>
                  </a:ext>
                </a:extLst>
              </a:tr>
              <a:tr h="189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385664711"/>
                  </a:ext>
                </a:extLst>
              </a:tr>
              <a:tr h="189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882939400"/>
                  </a:ext>
                </a:extLst>
              </a:tr>
              <a:tr h="189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2859910072"/>
                  </a:ext>
                </a:extLst>
              </a:tr>
              <a:tr h="189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Нефтегорский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753513122"/>
                  </a:ext>
                </a:extLst>
              </a:tr>
              <a:tr h="189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36" marR="41436" marT="0" marB="0" anchor="ctr"/>
                </a:tc>
                <a:extLst>
                  <a:ext uri="{0D108BD9-81ED-4DB2-BD59-A6C34878D82A}">
                    <a16:rowId xmlns:a16="http://schemas.microsoft.com/office/drawing/2014/main" val="1894044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23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224</TotalTime>
  <Words>5534</Words>
  <Application>Microsoft Office PowerPoint</Application>
  <PresentationFormat>Широкоэкранный</PresentationFormat>
  <Paragraphs>2313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Century Gothic</vt:lpstr>
      <vt:lpstr>Symbol</vt:lpstr>
      <vt:lpstr>Times New Roman</vt:lpstr>
      <vt:lpstr>Wingdings 3</vt:lpstr>
      <vt:lpstr>Ион</vt:lpstr>
      <vt:lpstr>                           Анализ результатов  Всероссийских проверочных работ 2023-2024 г..  Задания ВПР, направленные на оценку умений применять полученные знания в практических ситуациях.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Анализ результатов  Всероссийских проверочных работ 2023-2024 г..  Задания ВПР, направленные на оценку умений применять полученные знания в практических ситуациях.</dc:title>
  <dc:creator>Svetlana</dc:creator>
  <cp:lastModifiedBy>Svetlana</cp:lastModifiedBy>
  <cp:revision>3</cp:revision>
  <dcterms:created xsi:type="dcterms:W3CDTF">2024-08-26T21:04:57Z</dcterms:created>
  <dcterms:modified xsi:type="dcterms:W3CDTF">2024-08-27T01:08:10Z</dcterms:modified>
</cp:coreProperties>
</file>