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72" r:id="rId1"/>
  </p:sldMasterIdLst>
  <p:sldIdLst>
    <p:sldId id="256" r:id="rId2"/>
    <p:sldId id="257" r:id="rId3"/>
    <p:sldId id="259" r:id="rId4"/>
    <p:sldId id="260" r:id="rId5"/>
    <p:sldId id="261" r:id="rId6"/>
    <p:sldId id="262" r:id="rId7"/>
    <p:sldId id="263"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39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ru-RU" smtClean="0"/>
              <a:t>Образец заголовка</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28.08.2024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28.08.2024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28.08.2024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28.08.2024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ru-RU" smtClean="0"/>
              <a:t>Образец заголовка</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28.08.2024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28.08.2024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ru-RU" smtClean="0"/>
              <a:t>Образец текста</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ru-RU" smtClean="0"/>
              <a:t>Образец текста</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28.08.2024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28.08.2024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28.08.2024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ru-RU" smtClean="0"/>
              <a:t>Образец заголовка</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28.08.2024</a:t>
            </a:fld>
            <a:endParaRPr lang="ru-RU"/>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ru-RU"/>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ru-RU" smtClean="0"/>
              <a:t>Вставка рисунка</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ru-RU" smtClean="0"/>
              <a:t>Образец заголовка</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28.08.2024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B4C71EC6-210F-42DE-9C53-41977AD35B3D}" type="datetimeFigureOut">
              <a:rPr lang="ru-RU" smtClean="0"/>
              <a:t>28.08.2024</a:t>
            </a:fld>
            <a:endParaRPr lang="ru-RU"/>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ru-RU"/>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err="1" smtClean="0">
                <a:solidFill>
                  <a:schemeClr val="accent3">
                    <a:lumMod val="75000"/>
                  </a:schemeClr>
                </a:solidFill>
              </a:rPr>
              <a:t>Практико</a:t>
            </a:r>
            <a:r>
              <a:rPr lang="ru-RU" dirty="0" smtClean="0">
                <a:solidFill>
                  <a:schemeClr val="accent3">
                    <a:lumMod val="75000"/>
                  </a:schemeClr>
                </a:solidFill>
              </a:rPr>
              <a:t> – ориентированные задания при подготовке к ВПР </a:t>
            </a:r>
            <a:r>
              <a:rPr lang="ru-RU" dirty="0">
                <a:solidFill>
                  <a:schemeClr val="accent3">
                    <a:lumMod val="75000"/>
                  </a:schemeClr>
                </a:solidFill>
              </a:rPr>
              <a:t>на уроках географии </a:t>
            </a:r>
            <a:r>
              <a:rPr lang="ru-RU" dirty="0" smtClean="0">
                <a:solidFill>
                  <a:schemeClr val="accent3">
                    <a:lumMod val="75000"/>
                  </a:schemeClr>
                </a:solidFill>
              </a:rPr>
              <a:t>в 6 классе</a:t>
            </a:r>
            <a:endParaRPr lang="ru-RU" dirty="0">
              <a:solidFill>
                <a:schemeClr val="accent3">
                  <a:lumMod val="75000"/>
                </a:schemeClr>
              </a:solidFill>
            </a:endParaRPr>
          </a:p>
        </p:txBody>
      </p:sp>
      <p:sp>
        <p:nvSpPr>
          <p:cNvPr id="3" name="Подзаголовок 2"/>
          <p:cNvSpPr>
            <a:spLocks noGrp="1"/>
          </p:cNvSpPr>
          <p:nvPr>
            <p:ph type="subTitle" idx="1"/>
          </p:nvPr>
        </p:nvSpPr>
        <p:spPr>
          <a:xfrm>
            <a:off x="2699792" y="4797152"/>
            <a:ext cx="5832648" cy="1584176"/>
          </a:xfrm>
        </p:spPr>
        <p:txBody>
          <a:bodyPr/>
          <a:lstStyle/>
          <a:p>
            <a:r>
              <a:rPr lang="ru-RU" dirty="0" smtClean="0"/>
              <a:t>Трегубова Л.Г., учитель географии ГБОУ СОШ </a:t>
            </a:r>
            <a:r>
              <a:rPr lang="ru-RU" dirty="0" err="1" smtClean="0"/>
              <a:t>с.Утевка</a:t>
            </a:r>
            <a:endParaRPr lang="ru-RU" dirty="0"/>
          </a:p>
        </p:txBody>
      </p:sp>
    </p:spTree>
    <p:extLst>
      <p:ext uri="{BB962C8B-B14F-4D97-AF65-F5344CB8AC3E}">
        <p14:creationId xmlns:p14="http://schemas.microsoft.com/office/powerpoint/2010/main" val="10628497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solidFill>
                  <a:schemeClr val="accent3">
                    <a:lumMod val="75000"/>
                  </a:schemeClr>
                </a:solidFill>
              </a:rPr>
              <a:t>Практико-ориентированный </a:t>
            </a:r>
            <a:r>
              <a:rPr lang="ru-RU" dirty="0" smtClean="0">
                <a:solidFill>
                  <a:schemeClr val="accent3">
                    <a:lumMod val="75000"/>
                  </a:schemeClr>
                </a:solidFill>
              </a:rPr>
              <a:t>подход</a:t>
            </a:r>
            <a:endParaRPr lang="ru-RU" dirty="0">
              <a:solidFill>
                <a:schemeClr val="accent3">
                  <a:lumMod val="75000"/>
                </a:schemeClr>
              </a:solidFill>
            </a:endParaRPr>
          </a:p>
        </p:txBody>
      </p:sp>
      <p:sp>
        <p:nvSpPr>
          <p:cNvPr id="3" name="Объект 2"/>
          <p:cNvSpPr>
            <a:spLocks noGrp="1"/>
          </p:cNvSpPr>
          <p:nvPr>
            <p:ph idx="1"/>
          </p:nvPr>
        </p:nvSpPr>
        <p:spPr/>
        <p:txBody>
          <a:bodyPr/>
          <a:lstStyle/>
          <a:p>
            <a:pPr>
              <a:lnSpc>
                <a:spcPct val="150000"/>
              </a:lnSpc>
            </a:pPr>
            <a:r>
              <a:rPr lang="ru-RU" b="0" dirty="0" smtClean="0"/>
              <a:t>– </a:t>
            </a:r>
            <a:r>
              <a:rPr lang="ru-RU" b="0" dirty="0"/>
              <a:t>это система освоения обучающимися образовательной программы на основе практико-значимых вопросов с целью использования содержания предмета, его формируемых навыков в практической жизнедеятельности. В отношении географии – это изучение тем так, чтобы полученные на уроках знания помогли ориентироваться в пространстве, использовании географических информационных систем, ресурсов интернета по вопросам, нужным при поиске данных о туристических возможностях территории, местонахождении объекта, понимании законов формирования погоды и природы и т.д.</a:t>
            </a:r>
            <a:endParaRPr lang="ru-RU" b="0" dirty="0"/>
          </a:p>
        </p:txBody>
      </p:sp>
    </p:spTree>
    <p:extLst>
      <p:ext uri="{BB962C8B-B14F-4D97-AF65-F5344CB8AC3E}">
        <p14:creationId xmlns:p14="http://schemas.microsoft.com/office/powerpoint/2010/main" val="16582463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8"/>
          <p:cNvSpPr>
            <a:spLocks noGrp="1"/>
          </p:cNvSpPr>
          <p:nvPr>
            <p:ph type="title"/>
          </p:nvPr>
        </p:nvSpPr>
        <p:spPr>
          <a:xfrm>
            <a:off x="179512" y="188640"/>
            <a:ext cx="7520940" cy="548640"/>
          </a:xfrm>
        </p:spPr>
        <p:txBody>
          <a:bodyPr/>
          <a:lstStyle/>
          <a:p>
            <a:endParaRPr lang="ru-RU" dirty="0"/>
          </a:p>
        </p:txBody>
      </p:sp>
      <p:sp>
        <p:nvSpPr>
          <p:cNvPr id="10" name="Текст 9"/>
          <p:cNvSpPr>
            <a:spLocks noGrp="1"/>
          </p:cNvSpPr>
          <p:nvPr>
            <p:ph type="body" idx="1"/>
          </p:nvPr>
        </p:nvSpPr>
        <p:spPr>
          <a:xfrm>
            <a:off x="395536" y="188640"/>
            <a:ext cx="2808312" cy="432048"/>
          </a:xfrm>
        </p:spPr>
        <p:txBody>
          <a:bodyPr>
            <a:normAutofit/>
          </a:bodyPr>
          <a:lstStyle/>
          <a:p>
            <a:pPr algn="ctr"/>
            <a:r>
              <a:rPr lang="ru-RU" sz="1600" b="1" dirty="0" smtClean="0">
                <a:solidFill>
                  <a:schemeClr val="accent3">
                    <a:lumMod val="75000"/>
                  </a:schemeClr>
                </a:solidFill>
              </a:rPr>
              <a:t>Учебник</a:t>
            </a:r>
            <a:endParaRPr lang="ru-RU" sz="1600" b="1" dirty="0">
              <a:solidFill>
                <a:schemeClr val="accent3">
                  <a:lumMod val="75000"/>
                </a:schemeClr>
              </a:solidFill>
            </a:endParaRPr>
          </a:p>
        </p:txBody>
      </p:sp>
      <p:sp>
        <p:nvSpPr>
          <p:cNvPr id="5" name="Объект 4"/>
          <p:cNvSpPr>
            <a:spLocks noGrp="1"/>
          </p:cNvSpPr>
          <p:nvPr>
            <p:ph sz="half" idx="2"/>
          </p:nvPr>
        </p:nvSpPr>
        <p:spPr>
          <a:xfrm>
            <a:off x="395536" y="836712"/>
            <a:ext cx="2880320" cy="4084042"/>
          </a:xfrm>
        </p:spPr>
        <p:txBody>
          <a:bodyPr>
            <a:normAutofit fontScale="25000" lnSpcReduction="20000"/>
          </a:bodyPr>
          <a:lstStyle/>
          <a:p>
            <a:pPr algn="just">
              <a:lnSpc>
                <a:spcPct val="120000"/>
              </a:lnSpc>
            </a:pPr>
            <a:r>
              <a:rPr lang="ru-RU" sz="4800" b="0" dirty="0">
                <a:latin typeface="Times New Roman" panose="02020603050405020304" pitchFamily="18" charset="0"/>
                <a:cs typeface="Times New Roman" panose="02020603050405020304" pitchFamily="18" charset="0"/>
              </a:rPr>
              <a:t>А.И. </a:t>
            </a:r>
            <a:r>
              <a:rPr lang="ru-RU" sz="4800" b="0" dirty="0" smtClean="0">
                <a:latin typeface="Times New Roman" panose="02020603050405020304" pitchFamily="18" charset="0"/>
                <a:cs typeface="Times New Roman" panose="02020603050405020304" pitchFamily="18" charset="0"/>
              </a:rPr>
              <a:t>Алексеев «География </a:t>
            </a:r>
            <a:r>
              <a:rPr lang="ru-RU" sz="4800" b="0" dirty="0">
                <a:latin typeface="Times New Roman" panose="02020603050405020304" pitchFamily="18" charset="0"/>
                <a:cs typeface="Times New Roman" panose="02020603050405020304" pitchFamily="18" charset="0"/>
              </a:rPr>
              <a:t>5-6 класс»– М.: Просвещение (УМК Полярная звезда), 2023. – 12-е издание. – 191с., в шестом классе изучаются темы: </a:t>
            </a:r>
            <a:endParaRPr lang="ru-RU" sz="4800" b="0" dirty="0" smtClean="0">
              <a:latin typeface="Times New Roman" panose="02020603050405020304" pitchFamily="18" charset="0"/>
              <a:cs typeface="Times New Roman" panose="02020603050405020304" pitchFamily="18" charset="0"/>
            </a:endParaRPr>
          </a:p>
          <a:p>
            <a:pPr algn="just">
              <a:lnSpc>
                <a:spcPct val="120000"/>
              </a:lnSpc>
            </a:pPr>
            <a:r>
              <a:rPr lang="ru-RU" sz="4800" b="0" dirty="0" smtClean="0">
                <a:latin typeface="Times New Roman" panose="02020603050405020304" pitchFamily="18" charset="0"/>
                <a:cs typeface="Times New Roman" panose="02020603050405020304" pitchFamily="18" charset="0"/>
              </a:rPr>
              <a:t>Гидросфера </a:t>
            </a:r>
            <a:r>
              <a:rPr lang="ru-RU" sz="4800" b="0" dirty="0">
                <a:latin typeface="Times New Roman" panose="02020603050405020304" pitchFamily="18" charset="0"/>
                <a:cs typeface="Times New Roman" panose="02020603050405020304" pitchFamily="18" charset="0"/>
              </a:rPr>
              <a:t>(9 часов), </a:t>
            </a:r>
            <a:endParaRPr lang="ru-RU" sz="4800" b="0" dirty="0" smtClean="0">
              <a:latin typeface="Times New Roman" panose="02020603050405020304" pitchFamily="18" charset="0"/>
              <a:cs typeface="Times New Roman" panose="02020603050405020304" pitchFamily="18" charset="0"/>
            </a:endParaRPr>
          </a:p>
          <a:p>
            <a:pPr algn="just">
              <a:lnSpc>
                <a:spcPct val="120000"/>
              </a:lnSpc>
            </a:pPr>
            <a:r>
              <a:rPr lang="ru-RU" sz="4800" b="0" dirty="0" smtClean="0">
                <a:latin typeface="Times New Roman" panose="02020603050405020304" pitchFamily="18" charset="0"/>
                <a:cs typeface="Times New Roman" panose="02020603050405020304" pitchFamily="18" charset="0"/>
              </a:rPr>
              <a:t>Атмосфера </a:t>
            </a:r>
            <a:r>
              <a:rPr lang="ru-RU" sz="4800" b="0" dirty="0">
                <a:latin typeface="Times New Roman" panose="02020603050405020304" pitchFamily="18" charset="0"/>
                <a:cs typeface="Times New Roman" panose="02020603050405020304" pitchFamily="18" charset="0"/>
              </a:rPr>
              <a:t>(11 часов), </a:t>
            </a:r>
            <a:endParaRPr lang="ru-RU" sz="4800" b="0" dirty="0" smtClean="0">
              <a:latin typeface="Times New Roman" panose="02020603050405020304" pitchFamily="18" charset="0"/>
              <a:cs typeface="Times New Roman" panose="02020603050405020304" pitchFamily="18" charset="0"/>
            </a:endParaRPr>
          </a:p>
          <a:p>
            <a:pPr algn="just">
              <a:lnSpc>
                <a:spcPct val="120000"/>
              </a:lnSpc>
            </a:pPr>
            <a:r>
              <a:rPr lang="ru-RU" sz="4800" b="0" dirty="0" smtClean="0">
                <a:latin typeface="Times New Roman" panose="02020603050405020304" pitchFamily="18" charset="0"/>
                <a:cs typeface="Times New Roman" panose="02020603050405020304" pitchFamily="18" charset="0"/>
              </a:rPr>
              <a:t>Биосфера </a:t>
            </a:r>
            <a:r>
              <a:rPr lang="ru-RU" sz="4800" b="0" dirty="0">
                <a:latin typeface="Times New Roman" panose="02020603050405020304" pitchFamily="18" charset="0"/>
                <a:cs typeface="Times New Roman" panose="02020603050405020304" pitchFamily="18" charset="0"/>
              </a:rPr>
              <a:t>(5 часов), </a:t>
            </a:r>
            <a:endParaRPr lang="ru-RU" sz="4800" b="0" dirty="0" smtClean="0">
              <a:latin typeface="Times New Roman" panose="02020603050405020304" pitchFamily="18" charset="0"/>
              <a:cs typeface="Times New Roman" panose="02020603050405020304" pitchFamily="18" charset="0"/>
            </a:endParaRPr>
          </a:p>
          <a:p>
            <a:pPr algn="just">
              <a:lnSpc>
                <a:spcPct val="120000"/>
              </a:lnSpc>
            </a:pPr>
            <a:r>
              <a:rPr lang="ru-RU" sz="4800" b="0" dirty="0" smtClean="0">
                <a:latin typeface="Times New Roman" panose="02020603050405020304" pitchFamily="18" charset="0"/>
                <a:cs typeface="Times New Roman" panose="02020603050405020304" pitchFamily="18" charset="0"/>
              </a:rPr>
              <a:t>Географическая </a:t>
            </a:r>
            <a:r>
              <a:rPr lang="ru-RU" sz="4800" b="0" dirty="0">
                <a:latin typeface="Times New Roman" panose="02020603050405020304" pitchFamily="18" charset="0"/>
                <a:cs typeface="Times New Roman" panose="02020603050405020304" pitchFamily="18" charset="0"/>
              </a:rPr>
              <a:t>оболочка (4 часа). </a:t>
            </a:r>
            <a:endParaRPr lang="ru-RU" sz="4800" b="0" dirty="0" smtClean="0">
              <a:latin typeface="Times New Roman" panose="02020603050405020304" pitchFamily="18" charset="0"/>
              <a:cs typeface="Times New Roman" panose="02020603050405020304" pitchFamily="18" charset="0"/>
            </a:endParaRPr>
          </a:p>
          <a:p>
            <a:pPr algn="just">
              <a:lnSpc>
                <a:spcPct val="120000"/>
              </a:lnSpc>
            </a:pPr>
            <a:r>
              <a:rPr lang="ru-RU" sz="4800" b="0" dirty="0" smtClean="0">
                <a:latin typeface="Times New Roman" panose="02020603050405020304" pitchFamily="18" charset="0"/>
                <a:cs typeface="Times New Roman" panose="02020603050405020304" pitchFamily="18" charset="0"/>
              </a:rPr>
              <a:t>По </a:t>
            </a:r>
            <a:r>
              <a:rPr lang="ru-RU" sz="4800" b="0" dirty="0">
                <a:latin typeface="Times New Roman" panose="02020603050405020304" pitchFamily="18" charset="0"/>
                <a:cs typeface="Times New Roman" panose="02020603050405020304" pitchFamily="18" charset="0"/>
              </a:rPr>
              <a:t>программе курса в учебном году </a:t>
            </a:r>
            <a:endParaRPr lang="ru-RU" sz="4800" b="0" dirty="0" smtClean="0">
              <a:latin typeface="Times New Roman" panose="02020603050405020304" pitchFamily="18" charset="0"/>
              <a:cs typeface="Times New Roman" panose="02020603050405020304" pitchFamily="18" charset="0"/>
            </a:endParaRPr>
          </a:p>
          <a:p>
            <a:pPr algn="just">
              <a:lnSpc>
                <a:spcPct val="120000"/>
              </a:lnSpc>
            </a:pPr>
            <a:r>
              <a:rPr lang="ru-RU" sz="4800" b="0" dirty="0" smtClean="0">
                <a:latin typeface="Times New Roman" panose="02020603050405020304" pitchFamily="18" charset="0"/>
                <a:cs typeface="Times New Roman" panose="02020603050405020304" pitchFamily="18" charset="0"/>
              </a:rPr>
              <a:t>34 урока</a:t>
            </a:r>
            <a:r>
              <a:rPr lang="ru-RU" sz="4800" b="0" dirty="0">
                <a:latin typeface="Times New Roman" panose="02020603050405020304" pitchFamily="18" charset="0"/>
                <a:cs typeface="Times New Roman" panose="02020603050405020304" pitchFamily="18" charset="0"/>
              </a:rPr>
              <a:t>, </a:t>
            </a:r>
            <a:endParaRPr lang="ru-RU" sz="4800" b="0" dirty="0" smtClean="0">
              <a:latin typeface="Times New Roman" panose="02020603050405020304" pitchFamily="18" charset="0"/>
              <a:cs typeface="Times New Roman" panose="02020603050405020304" pitchFamily="18" charset="0"/>
            </a:endParaRPr>
          </a:p>
          <a:p>
            <a:pPr algn="just">
              <a:lnSpc>
                <a:spcPct val="120000"/>
              </a:lnSpc>
            </a:pPr>
            <a:r>
              <a:rPr lang="ru-RU" sz="4800" b="0" dirty="0" smtClean="0">
                <a:latin typeface="Times New Roman" panose="02020603050405020304" pitchFamily="18" charset="0"/>
                <a:cs typeface="Times New Roman" panose="02020603050405020304" pitchFamily="18" charset="0"/>
              </a:rPr>
              <a:t>по </a:t>
            </a:r>
            <a:r>
              <a:rPr lang="ru-RU" sz="4800" b="0" dirty="0">
                <a:latin typeface="Times New Roman" panose="02020603050405020304" pitchFamily="18" charset="0"/>
                <a:cs typeface="Times New Roman" panose="02020603050405020304" pitchFamily="18" charset="0"/>
              </a:rPr>
              <a:t>содержанию учебника – 27 параграфов, включая блоки «Учимся с Полярной звездой». </a:t>
            </a:r>
            <a:endParaRPr lang="ru-RU" sz="4800" b="0" dirty="0" smtClean="0">
              <a:latin typeface="Times New Roman" panose="02020603050405020304" pitchFamily="18" charset="0"/>
              <a:cs typeface="Times New Roman" panose="02020603050405020304" pitchFamily="18" charset="0"/>
            </a:endParaRPr>
          </a:p>
          <a:p>
            <a:pPr algn="just">
              <a:lnSpc>
                <a:spcPct val="120000"/>
              </a:lnSpc>
            </a:pPr>
            <a:r>
              <a:rPr lang="ru-RU" sz="4800" b="0" dirty="0" smtClean="0">
                <a:latin typeface="Times New Roman" panose="02020603050405020304" pitchFamily="18" charset="0"/>
                <a:cs typeface="Times New Roman" panose="02020603050405020304" pitchFamily="18" charset="0"/>
              </a:rPr>
              <a:t>Пять </a:t>
            </a:r>
            <a:r>
              <a:rPr lang="ru-RU" sz="4800" b="0" dirty="0">
                <a:latin typeface="Times New Roman" panose="02020603050405020304" pitchFamily="18" charset="0"/>
                <a:cs typeface="Times New Roman" panose="02020603050405020304" pitchFamily="18" charset="0"/>
              </a:rPr>
              <a:t>уроков – резерв, как раз необходимый для отработки практико-ориентированных заданий. </a:t>
            </a:r>
          </a:p>
          <a:p>
            <a:endParaRPr lang="ru-RU" dirty="0"/>
          </a:p>
        </p:txBody>
      </p:sp>
      <p:sp>
        <p:nvSpPr>
          <p:cNvPr id="11" name="Текст 10"/>
          <p:cNvSpPr>
            <a:spLocks noGrp="1"/>
          </p:cNvSpPr>
          <p:nvPr>
            <p:ph type="body" sz="quarter" idx="3"/>
          </p:nvPr>
        </p:nvSpPr>
        <p:spPr>
          <a:xfrm>
            <a:off x="4700016" y="404664"/>
            <a:ext cx="3200400" cy="668486"/>
          </a:xfrm>
        </p:spPr>
        <p:txBody>
          <a:bodyPr>
            <a:normAutofit/>
          </a:bodyPr>
          <a:lstStyle/>
          <a:p>
            <a:pPr algn="ctr"/>
            <a:endParaRPr lang="ru-RU" b="1" dirty="0">
              <a:solidFill>
                <a:schemeClr val="accent3">
                  <a:lumMod val="75000"/>
                </a:schemeClr>
              </a:solidFill>
            </a:endParaRPr>
          </a:p>
        </p:txBody>
      </p:sp>
      <p:graphicFrame>
        <p:nvGraphicFramePr>
          <p:cNvPr id="7" name="Объект 6"/>
          <p:cNvGraphicFramePr>
            <a:graphicFrameLocks noGrp="1"/>
          </p:cNvGraphicFramePr>
          <p:nvPr>
            <p:ph sz="quarter" idx="4"/>
            <p:extLst>
              <p:ext uri="{D42A27DB-BD31-4B8C-83A1-F6EECF244321}">
                <p14:modId xmlns:p14="http://schemas.microsoft.com/office/powerpoint/2010/main" val="2231834099"/>
              </p:ext>
            </p:extLst>
          </p:nvPr>
        </p:nvGraphicFramePr>
        <p:xfrm>
          <a:off x="4067945" y="260647"/>
          <a:ext cx="4824534" cy="6480721"/>
        </p:xfrm>
        <a:graphic>
          <a:graphicData uri="http://schemas.openxmlformats.org/drawingml/2006/table">
            <a:tbl>
              <a:tblPr firstRow="1" firstCol="1" bandRow="1">
                <a:tableStyleId>{5C22544A-7EE6-4342-B048-85BDC9FD1C3A}</a:tableStyleId>
              </a:tblPr>
              <a:tblGrid>
                <a:gridCol w="318887"/>
                <a:gridCol w="1625328"/>
                <a:gridCol w="955658"/>
                <a:gridCol w="1924661"/>
              </a:tblGrid>
              <a:tr h="475651">
                <a:tc>
                  <a:txBody>
                    <a:bodyPr/>
                    <a:lstStyle/>
                    <a:p>
                      <a:pPr>
                        <a:spcAft>
                          <a:spcPts val="675"/>
                        </a:spcAft>
                      </a:pPr>
                      <a:r>
                        <a:rPr lang="ru-RU" sz="400" dirty="0">
                          <a:effectLst/>
                        </a:rPr>
                        <a:t>№</a:t>
                      </a:r>
                      <a:endParaRPr lang="ru-RU" sz="400" dirty="0">
                        <a:effectLst/>
                        <a:latin typeface="Calibri"/>
                        <a:ea typeface="Times New Roman"/>
                      </a:endParaRPr>
                    </a:p>
                  </a:txBody>
                  <a:tcPr marL="19784" marR="19784" marT="0" marB="0"/>
                </a:tc>
                <a:tc>
                  <a:txBody>
                    <a:bodyPr/>
                    <a:lstStyle/>
                    <a:p>
                      <a:pPr algn="ctr">
                        <a:spcAft>
                          <a:spcPts val="675"/>
                        </a:spcAft>
                      </a:pPr>
                      <a:r>
                        <a:rPr lang="ru-RU" sz="1000">
                          <a:effectLst/>
                        </a:rPr>
                        <a:t>Проверяемые элементы содержания на ВПР</a:t>
                      </a:r>
                      <a:endParaRPr lang="ru-RU" sz="1000">
                        <a:effectLst/>
                        <a:latin typeface="Calibri"/>
                        <a:ea typeface="Times New Roman"/>
                      </a:endParaRPr>
                    </a:p>
                  </a:txBody>
                  <a:tcPr marL="19784" marR="19784" marT="0" marB="0"/>
                </a:tc>
                <a:tc>
                  <a:txBody>
                    <a:bodyPr/>
                    <a:lstStyle/>
                    <a:p>
                      <a:pPr algn="ctr">
                        <a:spcAft>
                          <a:spcPts val="675"/>
                        </a:spcAft>
                      </a:pPr>
                      <a:r>
                        <a:rPr lang="ru-RU" sz="1000" dirty="0">
                          <a:effectLst/>
                        </a:rPr>
                        <a:t>Темы в учебнике</a:t>
                      </a:r>
                      <a:endParaRPr lang="ru-RU" sz="1000" dirty="0">
                        <a:effectLst/>
                        <a:latin typeface="Calibri"/>
                        <a:ea typeface="Times New Roman"/>
                      </a:endParaRPr>
                    </a:p>
                  </a:txBody>
                  <a:tcPr marL="19784" marR="19784" marT="0" marB="0"/>
                </a:tc>
                <a:tc>
                  <a:txBody>
                    <a:bodyPr/>
                    <a:lstStyle/>
                    <a:p>
                      <a:pPr algn="ctr">
                        <a:spcAft>
                          <a:spcPts val="675"/>
                        </a:spcAft>
                      </a:pPr>
                      <a:r>
                        <a:rPr lang="ru-RU" sz="1000">
                          <a:effectLst/>
                        </a:rPr>
                        <a:t>Практические работы, направленные на отработку ПЭС</a:t>
                      </a:r>
                      <a:endParaRPr lang="ru-RU" sz="1000">
                        <a:effectLst/>
                        <a:latin typeface="Calibri"/>
                        <a:ea typeface="Times New Roman"/>
                      </a:endParaRPr>
                    </a:p>
                  </a:txBody>
                  <a:tcPr marL="19784" marR="19784" marT="0" marB="0"/>
                </a:tc>
              </a:tr>
              <a:tr h="573017">
                <a:tc>
                  <a:txBody>
                    <a:bodyPr/>
                    <a:lstStyle/>
                    <a:p>
                      <a:pPr>
                        <a:lnSpc>
                          <a:spcPct val="107000"/>
                        </a:lnSpc>
                        <a:spcAft>
                          <a:spcPts val="0"/>
                        </a:spcAft>
                      </a:pPr>
                      <a:r>
                        <a:rPr lang="ru-RU" sz="400">
                          <a:effectLst/>
                        </a:rPr>
                        <a:t>1</a:t>
                      </a:r>
                    </a:p>
                    <a:p>
                      <a:pPr>
                        <a:lnSpc>
                          <a:spcPct val="107000"/>
                        </a:lnSpc>
                        <a:spcAft>
                          <a:spcPts val="0"/>
                        </a:spcAft>
                      </a:pPr>
                      <a:r>
                        <a:rPr lang="ru-RU" sz="400">
                          <a:effectLst/>
                        </a:rPr>
                        <a:t> </a:t>
                      </a:r>
                    </a:p>
                    <a:p>
                      <a:pPr>
                        <a:spcAft>
                          <a:spcPts val="675"/>
                        </a:spcAft>
                      </a:pPr>
                      <a:r>
                        <a:rPr lang="ru-RU" sz="400">
                          <a:effectLst/>
                        </a:rPr>
                        <a:t> </a:t>
                      </a:r>
                      <a:endParaRPr lang="ru-RU" sz="400">
                        <a:effectLst/>
                        <a:latin typeface="Calibri"/>
                        <a:ea typeface="Times New Roman"/>
                      </a:endParaRPr>
                    </a:p>
                  </a:txBody>
                  <a:tcPr marL="19784" marR="19784" marT="0" marB="0"/>
                </a:tc>
                <a:tc>
                  <a:txBody>
                    <a:bodyPr/>
                    <a:lstStyle/>
                    <a:p>
                      <a:pPr>
                        <a:spcAft>
                          <a:spcPts val="675"/>
                        </a:spcAft>
                      </a:pPr>
                      <a:r>
                        <a:rPr lang="ru-RU" sz="800" dirty="0">
                          <a:effectLst/>
                        </a:rPr>
                        <a:t>Изображения земной поверхности. Глобус и географическая карта. Развитие географических знаний о Земле</a:t>
                      </a:r>
                      <a:endParaRPr lang="ru-RU" sz="800" dirty="0">
                        <a:effectLst/>
                        <a:latin typeface="Calibri"/>
                        <a:ea typeface="Times New Roman"/>
                      </a:endParaRPr>
                    </a:p>
                  </a:txBody>
                  <a:tcPr marL="19784" marR="19784" marT="0" marB="0">
                    <a:solidFill>
                      <a:schemeClr val="accent3">
                        <a:lumMod val="20000"/>
                        <a:lumOff val="80000"/>
                      </a:schemeClr>
                    </a:solidFill>
                  </a:tcPr>
                </a:tc>
                <a:tc>
                  <a:txBody>
                    <a:bodyPr/>
                    <a:lstStyle/>
                    <a:p>
                      <a:pPr>
                        <a:spcAft>
                          <a:spcPts val="675"/>
                        </a:spcAft>
                      </a:pPr>
                      <a:r>
                        <a:rPr lang="ru-RU" sz="800">
                          <a:effectLst/>
                        </a:rPr>
                        <a:t>Гидросфера </a:t>
                      </a:r>
                    </a:p>
                    <a:p>
                      <a:pPr>
                        <a:spcAft>
                          <a:spcPts val="675"/>
                        </a:spcAft>
                      </a:pPr>
                      <a:r>
                        <a:rPr lang="ru-RU" sz="800">
                          <a:effectLst/>
                        </a:rPr>
                        <a:t>(</a:t>
                      </a:r>
                      <a:r>
                        <a:rPr lang="en-US" sz="800">
                          <a:effectLst/>
                        </a:rPr>
                        <a:t>&amp; 29-35</a:t>
                      </a:r>
                      <a:r>
                        <a:rPr lang="ru-RU" sz="800">
                          <a:effectLst/>
                        </a:rPr>
                        <a:t>)</a:t>
                      </a:r>
                      <a:endParaRPr lang="ru-RU" sz="800">
                        <a:effectLst/>
                        <a:latin typeface="Calibri"/>
                        <a:ea typeface="Times New Roman"/>
                      </a:endParaRPr>
                    </a:p>
                  </a:txBody>
                  <a:tcPr marL="19784" marR="19784" marT="0" marB="0">
                    <a:solidFill>
                      <a:schemeClr val="accent3">
                        <a:lumMod val="20000"/>
                        <a:lumOff val="80000"/>
                      </a:schemeClr>
                    </a:solidFill>
                  </a:tcPr>
                </a:tc>
                <a:tc>
                  <a:txBody>
                    <a:bodyPr/>
                    <a:lstStyle/>
                    <a:p>
                      <a:pPr algn="ctr">
                        <a:lnSpc>
                          <a:spcPct val="107000"/>
                        </a:lnSpc>
                        <a:spcAft>
                          <a:spcPts val="0"/>
                        </a:spcAft>
                      </a:pPr>
                      <a:r>
                        <a:rPr lang="ru-RU" sz="800">
                          <a:effectLst/>
                        </a:rPr>
                        <a:t>Практическая работа № 1</a:t>
                      </a:r>
                    </a:p>
                    <a:p>
                      <a:pPr>
                        <a:lnSpc>
                          <a:spcPct val="107000"/>
                        </a:lnSpc>
                        <a:spcAft>
                          <a:spcPts val="0"/>
                        </a:spcAft>
                      </a:pPr>
                      <a:r>
                        <a:rPr lang="ru-RU" sz="800">
                          <a:effectLst/>
                        </a:rPr>
                        <a:t> Тема «Обозначение на контурной карте гидрологических объектов»</a:t>
                      </a:r>
                    </a:p>
                    <a:p>
                      <a:pPr>
                        <a:lnSpc>
                          <a:spcPct val="107000"/>
                        </a:lnSpc>
                        <a:spcAft>
                          <a:spcPts val="0"/>
                        </a:spcAft>
                      </a:pPr>
                      <a:r>
                        <a:rPr lang="ru-RU" sz="800">
                          <a:effectLst/>
                        </a:rPr>
                        <a:t> </a:t>
                      </a:r>
                      <a:endParaRPr lang="ru-RU" sz="800">
                        <a:effectLst/>
                        <a:latin typeface="Calibri"/>
                        <a:ea typeface="Calibri"/>
                        <a:cs typeface="Times New Roman"/>
                      </a:endParaRPr>
                    </a:p>
                  </a:txBody>
                  <a:tcPr marL="19784" marR="19784" marT="0" marB="0">
                    <a:solidFill>
                      <a:schemeClr val="accent3">
                        <a:lumMod val="20000"/>
                        <a:lumOff val="80000"/>
                      </a:schemeClr>
                    </a:solidFill>
                  </a:tcPr>
                </a:tc>
              </a:tr>
              <a:tr h="1002778">
                <a:tc>
                  <a:txBody>
                    <a:bodyPr/>
                    <a:lstStyle/>
                    <a:p>
                      <a:pPr>
                        <a:spcAft>
                          <a:spcPts val="675"/>
                        </a:spcAft>
                      </a:pPr>
                      <a:r>
                        <a:rPr lang="ru-RU" sz="400">
                          <a:effectLst/>
                        </a:rPr>
                        <a:t>2</a:t>
                      </a:r>
                      <a:endParaRPr lang="ru-RU" sz="400">
                        <a:effectLst/>
                        <a:latin typeface="Calibri"/>
                        <a:ea typeface="Times New Roman"/>
                      </a:endParaRPr>
                    </a:p>
                  </a:txBody>
                  <a:tcPr marL="19784" marR="19784" marT="0" marB="0"/>
                </a:tc>
                <a:tc>
                  <a:txBody>
                    <a:bodyPr/>
                    <a:lstStyle/>
                    <a:p>
                      <a:pPr>
                        <a:spcAft>
                          <a:spcPts val="675"/>
                        </a:spcAft>
                      </a:pPr>
                      <a:r>
                        <a:rPr lang="ru-RU" sz="800" dirty="0">
                          <a:effectLst/>
                        </a:rPr>
                        <a:t>Изображения земной поверхности. Географическая карта. Градусная сеть. Географические координаты</a:t>
                      </a:r>
                      <a:endParaRPr lang="ru-RU" sz="800" dirty="0">
                        <a:effectLst/>
                        <a:latin typeface="Calibri"/>
                        <a:ea typeface="Times New Roman"/>
                      </a:endParaRPr>
                    </a:p>
                  </a:txBody>
                  <a:tcPr marL="19784" marR="19784" marT="0" marB="0">
                    <a:solidFill>
                      <a:schemeClr val="accent3">
                        <a:lumMod val="20000"/>
                        <a:lumOff val="80000"/>
                      </a:schemeClr>
                    </a:solidFill>
                  </a:tcPr>
                </a:tc>
                <a:tc rowSpan="2">
                  <a:txBody>
                    <a:bodyPr/>
                    <a:lstStyle/>
                    <a:p>
                      <a:pPr>
                        <a:spcAft>
                          <a:spcPts val="675"/>
                        </a:spcAft>
                      </a:pPr>
                      <a:r>
                        <a:rPr lang="ru-RU" sz="800" dirty="0">
                          <a:effectLst/>
                        </a:rPr>
                        <a:t> </a:t>
                      </a:r>
                    </a:p>
                    <a:p>
                      <a:r>
                        <a:rPr lang="ru-RU" sz="800" dirty="0">
                          <a:effectLst/>
                        </a:rPr>
                        <a:t> </a:t>
                      </a:r>
                      <a:endParaRPr lang="ru-RU" sz="800" dirty="0">
                        <a:effectLst/>
                        <a:latin typeface="Calibri"/>
                        <a:ea typeface="Times New Roman"/>
                      </a:endParaRPr>
                    </a:p>
                  </a:txBody>
                  <a:tcPr marL="19784" marR="19784" marT="0" marB="0">
                    <a:solidFill>
                      <a:schemeClr val="accent3">
                        <a:lumMod val="20000"/>
                        <a:lumOff val="80000"/>
                      </a:schemeClr>
                    </a:solidFill>
                  </a:tcPr>
                </a:tc>
                <a:tc>
                  <a:txBody>
                    <a:bodyPr/>
                    <a:lstStyle/>
                    <a:p>
                      <a:pPr algn="ctr">
                        <a:lnSpc>
                          <a:spcPct val="107000"/>
                        </a:lnSpc>
                        <a:spcAft>
                          <a:spcPts val="0"/>
                        </a:spcAft>
                      </a:pPr>
                      <a:r>
                        <a:rPr lang="ru-RU" sz="800" dirty="0">
                          <a:effectLst/>
                        </a:rPr>
                        <a:t>Практическая работа № 2</a:t>
                      </a:r>
                    </a:p>
                    <a:p>
                      <a:pPr algn="ctr">
                        <a:lnSpc>
                          <a:spcPct val="107000"/>
                        </a:lnSpc>
                        <a:spcAft>
                          <a:spcPts val="0"/>
                        </a:spcAft>
                      </a:pPr>
                      <a:r>
                        <a:rPr lang="ru-RU" sz="800" dirty="0">
                          <a:effectLst/>
                        </a:rPr>
                        <a:t>Тема: «Составление сравнительной характеристики географического положения двух океанов»</a:t>
                      </a:r>
                    </a:p>
                    <a:p>
                      <a:pPr algn="ctr">
                        <a:lnSpc>
                          <a:spcPct val="107000"/>
                        </a:lnSpc>
                        <a:spcAft>
                          <a:spcPts val="0"/>
                        </a:spcAft>
                      </a:pPr>
                      <a:r>
                        <a:rPr lang="ru-RU" sz="800" dirty="0">
                          <a:effectLst/>
                        </a:rPr>
                        <a:t>Практическая работа № 3</a:t>
                      </a:r>
                    </a:p>
                    <a:p>
                      <a:pPr algn="ctr">
                        <a:lnSpc>
                          <a:spcPct val="107000"/>
                        </a:lnSpc>
                        <a:spcAft>
                          <a:spcPts val="0"/>
                        </a:spcAft>
                      </a:pPr>
                      <a:r>
                        <a:rPr lang="ru-RU" sz="800" dirty="0">
                          <a:effectLst/>
                        </a:rPr>
                        <a:t>Тема: Составление комплексной характеристики одной из рек мира.</a:t>
                      </a:r>
                      <a:endParaRPr lang="ru-RU" sz="800" dirty="0">
                        <a:effectLst/>
                        <a:latin typeface="Calibri"/>
                        <a:ea typeface="Calibri"/>
                        <a:cs typeface="Times New Roman"/>
                      </a:endParaRPr>
                    </a:p>
                  </a:txBody>
                  <a:tcPr marL="19784" marR="19784" marT="0" marB="0">
                    <a:solidFill>
                      <a:schemeClr val="accent3">
                        <a:lumMod val="20000"/>
                        <a:lumOff val="80000"/>
                      </a:schemeClr>
                    </a:solidFill>
                  </a:tcPr>
                </a:tc>
              </a:tr>
              <a:tr h="267764">
                <a:tc>
                  <a:txBody>
                    <a:bodyPr/>
                    <a:lstStyle/>
                    <a:p>
                      <a:pPr>
                        <a:spcAft>
                          <a:spcPts val="675"/>
                        </a:spcAft>
                      </a:pPr>
                      <a:r>
                        <a:rPr lang="ru-RU" sz="400">
                          <a:effectLst/>
                        </a:rPr>
                        <a:t>3</a:t>
                      </a:r>
                      <a:endParaRPr lang="ru-RU" sz="400">
                        <a:effectLst/>
                        <a:latin typeface="Calibri"/>
                        <a:ea typeface="Times New Roman"/>
                      </a:endParaRPr>
                    </a:p>
                  </a:txBody>
                  <a:tcPr marL="19784" marR="19784" marT="0" marB="0"/>
                </a:tc>
                <a:tc>
                  <a:txBody>
                    <a:bodyPr/>
                    <a:lstStyle/>
                    <a:p>
                      <a:pPr>
                        <a:spcAft>
                          <a:spcPts val="675"/>
                        </a:spcAft>
                      </a:pPr>
                      <a:r>
                        <a:rPr lang="ru-RU" sz="800" dirty="0">
                          <a:effectLst/>
                        </a:rPr>
                        <a:t>Изображения земной поверхности. План местности</a:t>
                      </a:r>
                      <a:endParaRPr lang="ru-RU" sz="800" dirty="0">
                        <a:effectLst/>
                        <a:latin typeface="Calibri"/>
                        <a:ea typeface="Times New Roman"/>
                      </a:endParaRPr>
                    </a:p>
                  </a:txBody>
                  <a:tcPr marL="19784" marR="19784" marT="0" marB="0">
                    <a:solidFill>
                      <a:schemeClr val="accent3">
                        <a:lumMod val="20000"/>
                        <a:lumOff val="80000"/>
                      </a:schemeClr>
                    </a:solidFill>
                  </a:tcPr>
                </a:tc>
                <a:tc vMerge="1">
                  <a:txBody>
                    <a:bodyPr/>
                    <a:lstStyle/>
                    <a:p>
                      <a:endParaRPr lang="ru-RU"/>
                    </a:p>
                  </a:txBody>
                  <a:tcPr/>
                </a:tc>
                <a:tc>
                  <a:txBody>
                    <a:bodyPr/>
                    <a:lstStyle/>
                    <a:p>
                      <a:pPr algn="ctr">
                        <a:spcAft>
                          <a:spcPts val="675"/>
                        </a:spcAft>
                      </a:pPr>
                      <a:r>
                        <a:rPr lang="ru-RU" sz="800">
                          <a:effectLst/>
                        </a:rPr>
                        <a:t>&amp; 29 Проектное задание «Маршрутный лист путешественника».</a:t>
                      </a:r>
                      <a:endParaRPr lang="ru-RU" sz="800">
                        <a:effectLst/>
                        <a:latin typeface="Calibri"/>
                        <a:ea typeface="Times New Roman"/>
                      </a:endParaRPr>
                    </a:p>
                  </a:txBody>
                  <a:tcPr marL="19784" marR="19784" marT="0" marB="0">
                    <a:solidFill>
                      <a:schemeClr val="accent3">
                        <a:lumMod val="20000"/>
                        <a:lumOff val="80000"/>
                      </a:schemeClr>
                    </a:solidFill>
                  </a:tcPr>
                </a:tc>
              </a:tr>
              <a:tr h="380521">
                <a:tc>
                  <a:txBody>
                    <a:bodyPr/>
                    <a:lstStyle/>
                    <a:p>
                      <a:pPr>
                        <a:lnSpc>
                          <a:spcPct val="107000"/>
                        </a:lnSpc>
                        <a:spcAft>
                          <a:spcPts val="0"/>
                        </a:spcAft>
                      </a:pPr>
                      <a:r>
                        <a:rPr lang="ru-RU" sz="400">
                          <a:effectLst/>
                        </a:rPr>
                        <a:t>4</a:t>
                      </a:r>
                    </a:p>
                    <a:p>
                      <a:pPr>
                        <a:spcAft>
                          <a:spcPts val="675"/>
                        </a:spcAft>
                      </a:pPr>
                      <a:r>
                        <a:rPr lang="ru-RU" sz="400">
                          <a:effectLst/>
                        </a:rPr>
                        <a:t> </a:t>
                      </a:r>
                      <a:endParaRPr lang="ru-RU" sz="400">
                        <a:effectLst/>
                        <a:latin typeface="Calibri"/>
                        <a:ea typeface="Times New Roman"/>
                      </a:endParaRPr>
                    </a:p>
                  </a:txBody>
                  <a:tcPr marL="19784" marR="19784" marT="0" marB="0"/>
                </a:tc>
                <a:tc>
                  <a:txBody>
                    <a:bodyPr/>
                    <a:lstStyle/>
                    <a:p>
                      <a:pPr>
                        <a:spcAft>
                          <a:spcPts val="675"/>
                        </a:spcAft>
                      </a:pPr>
                      <a:r>
                        <a:rPr lang="ru-RU" sz="800" dirty="0">
                          <a:effectLst/>
                        </a:rPr>
                        <a:t>Земля – часть Солнечной системы. Движения Земли и их следствия</a:t>
                      </a:r>
                      <a:endParaRPr lang="ru-RU" sz="800" dirty="0">
                        <a:effectLst/>
                        <a:latin typeface="Calibri"/>
                        <a:ea typeface="Times New Roman"/>
                      </a:endParaRPr>
                    </a:p>
                  </a:txBody>
                  <a:tcPr marL="19784" marR="19784" marT="0" marB="0">
                    <a:solidFill>
                      <a:schemeClr val="accent3">
                        <a:lumMod val="20000"/>
                        <a:lumOff val="80000"/>
                      </a:schemeClr>
                    </a:solidFill>
                  </a:tcPr>
                </a:tc>
                <a:tc>
                  <a:txBody>
                    <a:bodyPr/>
                    <a:lstStyle/>
                    <a:p>
                      <a:pPr>
                        <a:spcAft>
                          <a:spcPts val="675"/>
                        </a:spcAft>
                      </a:pPr>
                      <a:r>
                        <a:rPr lang="ru-RU" sz="800" dirty="0">
                          <a:effectLst/>
                        </a:rPr>
                        <a:t> </a:t>
                      </a:r>
                      <a:endParaRPr lang="ru-RU" sz="800" dirty="0">
                        <a:effectLst/>
                        <a:latin typeface="Calibri"/>
                        <a:ea typeface="Times New Roman"/>
                      </a:endParaRPr>
                    </a:p>
                  </a:txBody>
                  <a:tcPr marL="19784" marR="19784" marT="0" marB="0">
                    <a:solidFill>
                      <a:schemeClr val="accent3">
                        <a:lumMod val="20000"/>
                        <a:lumOff val="80000"/>
                      </a:schemeClr>
                    </a:solidFill>
                  </a:tcPr>
                </a:tc>
                <a:tc>
                  <a:txBody>
                    <a:bodyPr/>
                    <a:lstStyle/>
                    <a:p>
                      <a:pPr algn="ctr">
                        <a:spcAft>
                          <a:spcPts val="675"/>
                        </a:spcAft>
                      </a:pPr>
                      <a:r>
                        <a:rPr lang="ru-RU" sz="800">
                          <a:effectLst/>
                        </a:rPr>
                        <a:t> </a:t>
                      </a:r>
                      <a:endParaRPr lang="ru-RU" sz="800">
                        <a:effectLst/>
                        <a:latin typeface="Calibri"/>
                        <a:ea typeface="Times New Roman"/>
                      </a:endParaRPr>
                    </a:p>
                  </a:txBody>
                  <a:tcPr marL="19784" marR="19784" marT="0" marB="0">
                    <a:solidFill>
                      <a:schemeClr val="accent3">
                        <a:lumMod val="20000"/>
                        <a:lumOff val="80000"/>
                      </a:schemeClr>
                    </a:solidFill>
                  </a:tcPr>
                </a:tc>
              </a:tr>
              <a:tr h="859525">
                <a:tc>
                  <a:txBody>
                    <a:bodyPr/>
                    <a:lstStyle/>
                    <a:p>
                      <a:pPr>
                        <a:spcAft>
                          <a:spcPts val="675"/>
                        </a:spcAft>
                      </a:pPr>
                      <a:r>
                        <a:rPr lang="ru-RU" sz="400">
                          <a:effectLst/>
                        </a:rPr>
                        <a:t>5</a:t>
                      </a:r>
                      <a:endParaRPr lang="ru-RU" sz="400">
                        <a:effectLst/>
                        <a:latin typeface="Calibri"/>
                        <a:ea typeface="Times New Roman"/>
                      </a:endParaRPr>
                    </a:p>
                  </a:txBody>
                  <a:tcPr marL="19784" marR="19784" marT="0" marB="0"/>
                </a:tc>
                <a:tc>
                  <a:txBody>
                    <a:bodyPr/>
                    <a:lstStyle/>
                    <a:p>
                      <a:pPr>
                        <a:spcAft>
                          <a:spcPts val="675"/>
                        </a:spcAft>
                      </a:pPr>
                      <a:r>
                        <a:rPr lang="ru-RU" sz="800" dirty="0">
                          <a:effectLst/>
                        </a:rPr>
                        <a:t>Географическая оболочка. Природные зоны Земли.</a:t>
                      </a:r>
                      <a:endParaRPr lang="ru-RU" sz="800" dirty="0">
                        <a:effectLst/>
                        <a:latin typeface="Calibri"/>
                        <a:ea typeface="Times New Roman"/>
                      </a:endParaRPr>
                    </a:p>
                  </a:txBody>
                  <a:tcPr marL="19784" marR="19784" marT="0" marB="0">
                    <a:solidFill>
                      <a:schemeClr val="accent3">
                        <a:lumMod val="20000"/>
                        <a:lumOff val="80000"/>
                      </a:schemeClr>
                    </a:solidFill>
                  </a:tcPr>
                </a:tc>
                <a:tc>
                  <a:txBody>
                    <a:bodyPr/>
                    <a:lstStyle/>
                    <a:p>
                      <a:pPr>
                        <a:spcAft>
                          <a:spcPts val="675"/>
                        </a:spcAft>
                      </a:pPr>
                      <a:r>
                        <a:rPr lang="ru-RU" sz="800" dirty="0">
                          <a:effectLst/>
                        </a:rPr>
                        <a:t>Природные комплексы </a:t>
                      </a:r>
                    </a:p>
                    <a:p>
                      <a:pPr>
                        <a:spcAft>
                          <a:spcPts val="675"/>
                        </a:spcAft>
                      </a:pPr>
                      <a:r>
                        <a:rPr lang="ru-RU" sz="800" dirty="0">
                          <a:effectLst/>
                        </a:rPr>
                        <a:t>(</a:t>
                      </a:r>
                      <a:r>
                        <a:rPr lang="en-US" sz="800" dirty="0">
                          <a:effectLst/>
                        </a:rPr>
                        <a:t>&amp; 53-55</a:t>
                      </a:r>
                      <a:r>
                        <a:rPr lang="ru-RU" sz="800" dirty="0">
                          <a:effectLst/>
                        </a:rPr>
                        <a:t>)</a:t>
                      </a:r>
                      <a:endParaRPr lang="ru-RU" sz="800" dirty="0">
                        <a:effectLst/>
                        <a:latin typeface="Calibri"/>
                        <a:ea typeface="Times New Roman"/>
                      </a:endParaRPr>
                    </a:p>
                  </a:txBody>
                  <a:tcPr marL="19784" marR="19784" marT="0" marB="0">
                    <a:solidFill>
                      <a:schemeClr val="accent3">
                        <a:lumMod val="20000"/>
                        <a:lumOff val="80000"/>
                      </a:schemeClr>
                    </a:solidFill>
                  </a:tcPr>
                </a:tc>
                <a:tc>
                  <a:txBody>
                    <a:bodyPr/>
                    <a:lstStyle/>
                    <a:p>
                      <a:pPr algn="ctr">
                        <a:lnSpc>
                          <a:spcPct val="107000"/>
                        </a:lnSpc>
                        <a:spcAft>
                          <a:spcPts val="0"/>
                        </a:spcAft>
                      </a:pPr>
                      <a:r>
                        <a:rPr lang="ru-RU" sz="800" dirty="0">
                          <a:effectLst/>
                        </a:rPr>
                        <a:t>Практическая работа № 8</a:t>
                      </a:r>
                    </a:p>
                    <a:p>
                      <a:pPr algn="ctr">
                        <a:lnSpc>
                          <a:spcPct val="107000"/>
                        </a:lnSpc>
                        <a:spcAft>
                          <a:spcPts val="0"/>
                        </a:spcAft>
                      </a:pPr>
                      <a:r>
                        <a:rPr lang="ru-RU" sz="800" dirty="0">
                          <a:effectLst/>
                        </a:rPr>
                        <a:t>Тема: Составление сравнительной характеристики природных зон Земли</a:t>
                      </a:r>
                    </a:p>
                    <a:p>
                      <a:pPr algn="ctr">
                        <a:lnSpc>
                          <a:spcPct val="107000"/>
                        </a:lnSpc>
                        <a:spcAft>
                          <a:spcPts val="0"/>
                        </a:spcAft>
                      </a:pPr>
                      <a:r>
                        <a:rPr lang="ru-RU" sz="800" dirty="0">
                          <a:effectLst/>
                        </a:rPr>
                        <a:t>Практическая работа № 9</a:t>
                      </a:r>
                    </a:p>
                    <a:p>
                      <a:pPr algn="ctr">
                        <a:lnSpc>
                          <a:spcPct val="107000"/>
                        </a:lnSpc>
                        <a:spcAft>
                          <a:spcPts val="0"/>
                        </a:spcAft>
                      </a:pPr>
                      <a:r>
                        <a:rPr lang="ru-RU" sz="800" dirty="0">
                          <a:effectLst/>
                        </a:rPr>
                        <a:t>Тема: Описание природного комплекса своей местности</a:t>
                      </a:r>
                      <a:endParaRPr lang="ru-RU" sz="800" dirty="0">
                        <a:effectLst/>
                        <a:latin typeface="Calibri"/>
                        <a:ea typeface="Calibri"/>
                        <a:cs typeface="Times New Roman"/>
                      </a:endParaRPr>
                    </a:p>
                  </a:txBody>
                  <a:tcPr marL="19784" marR="19784" marT="0" marB="0">
                    <a:solidFill>
                      <a:schemeClr val="accent3">
                        <a:lumMod val="20000"/>
                        <a:lumOff val="80000"/>
                      </a:schemeClr>
                    </a:solidFill>
                  </a:tcPr>
                </a:tc>
              </a:tr>
              <a:tr h="1899699">
                <a:tc>
                  <a:txBody>
                    <a:bodyPr/>
                    <a:lstStyle/>
                    <a:p>
                      <a:pPr>
                        <a:spcAft>
                          <a:spcPts val="675"/>
                        </a:spcAft>
                      </a:pPr>
                      <a:r>
                        <a:rPr lang="ru-RU" sz="400">
                          <a:effectLst/>
                        </a:rPr>
                        <a:t>6</a:t>
                      </a:r>
                      <a:endParaRPr lang="ru-RU" sz="400">
                        <a:effectLst/>
                        <a:latin typeface="Calibri"/>
                        <a:ea typeface="Times New Roman"/>
                      </a:endParaRPr>
                    </a:p>
                  </a:txBody>
                  <a:tcPr marL="19784" marR="19784" marT="0" marB="0"/>
                </a:tc>
                <a:tc>
                  <a:txBody>
                    <a:bodyPr/>
                    <a:lstStyle/>
                    <a:p>
                      <a:pPr>
                        <a:spcAft>
                          <a:spcPts val="675"/>
                        </a:spcAft>
                      </a:pPr>
                      <a:r>
                        <a:rPr lang="ru-RU" sz="800">
                          <a:effectLst/>
                        </a:rPr>
                        <a:t>Атмосфера – воздушная оболочка Земли. Температура воздуха. Суточный и годовой ход температур и его графическое отображение. Роза ветров. Погода</a:t>
                      </a:r>
                      <a:endParaRPr lang="ru-RU" sz="800">
                        <a:effectLst/>
                        <a:latin typeface="Calibri"/>
                        <a:ea typeface="Times New Roman"/>
                      </a:endParaRPr>
                    </a:p>
                  </a:txBody>
                  <a:tcPr marL="19784" marR="19784" marT="0" marB="0">
                    <a:solidFill>
                      <a:schemeClr val="accent3">
                        <a:lumMod val="20000"/>
                        <a:lumOff val="80000"/>
                      </a:schemeClr>
                    </a:solidFill>
                  </a:tcPr>
                </a:tc>
                <a:tc>
                  <a:txBody>
                    <a:bodyPr/>
                    <a:lstStyle/>
                    <a:p>
                      <a:pPr>
                        <a:spcAft>
                          <a:spcPts val="675"/>
                        </a:spcAft>
                      </a:pPr>
                      <a:r>
                        <a:rPr lang="ru-RU" sz="800" dirty="0">
                          <a:effectLst/>
                        </a:rPr>
                        <a:t>Атмосфера </a:t>
                      </a:r>
                    </a:p>
                    <a:p>
                      <a:pPr>
                        <a:spcAft>
                          <a:spcPts val="675"/>
                        </a:spcAft>
                      </a:pPr>
                      <a:r>
                        <a:rPr lang="ru-RU" sz="800" dirty="0">
                          <a:effectLst/>
                        </a:rPr>
                        <a:t>(</a:t>
                      </a:r>
                      <a:r>
                        <a:rPr lang="en-US" sz="800" dirty="0">
                          <a:effectLst/>
                        </a:rPr>
                        <a:t>&amp; </a:t>
                      </a:r>
                      <a:r>
                        <a:rPr lang="ru-RU" sz="800" dirty="0">
                          <a:effectLst/>
                        </a:rPr>
                        <a:t>39-48)</a:t>
                      </a:r>
                      <a:endParaRPr lang="ru-RU" sz="800" dirty="0">
                        <a:effectLst/>
                        <a:latin typeface="Calibri"/>
                        <a:ea typeface="Times New Roman"/>
                      </a:endParaRPr>
                    </a:p>
                  </a:txBody>
                  <a:tcPr marL="19784" marR="19784" marT="0" marB="0">
                    <a:solidFill>
                      <a:schemeClr val="accent3">
                        <a:lumMod val="20000"/>
                        <a:lumOff val="80000"/>
                      </a:schemeClr>
                    </a:solidFill>
                  </a:tcPr>
                </a:tc>
                <a:tc>
                  <a:txBody>
                    <a:bodyPr/>
                    <a:lstStyle/>
                    <a:p>
                      <a:pPr algn="ctr">
                        <a:lnSpc>
                          <a:spcPct val="107000"/>
                        </a:lnSpc>
                        <a:spcAft>
                          <a:spcPts val="0"/>
                        </a:spcAft>
                      </a:pPr>
                      <a:r>
                        <a:rPr lang="ru-RU" sz="800" dirty="0">
                          <a:effectLst/>
                        </a:rPr>
                        <a:t>Практическая работа № 4</a:t>
                      </a:r>
                    </a:p>
                    <a:p>
                      <a:pPr algn="ctr">
                        <a:lnSpc>
                          <a:spcPct val="107000"/>
                        </a:lnSpc>
                        <a:spcAft>
                          <a:spcPts val="0"/>
                        </a:spcAft>
                      </a:pPr>
                      <a:r>
                        <a:rPr lang="ru-RU" sz="800" dirty="0">
                          <a:effectLst/>
                        </a:rPr>
                        <a:t>Тема:  Наблюдения за погодой и сезонными изменениями в природе</a:t>
                      </a:r>
                    </a:p>
                    <a:p>
                      <a:pPr algn="ctr">
                        <a:lnSpc>
                          <a:spcPct val="107000"/>
                        </a:lnSpc>
                        <a:spcAft>
                          <a:spcPts val="0"/>
                        </a:spcAft>
                      </a:pPr>
                      <a:r>
                        <a:rPr lang="ru-RU" sz="800" dirty="0">
                          <a:effectLst/>
                        </a:rPr>
                        <a:t>Практическая работа № 5</a:t>
                      </a:r>
                    </a:p>
                    <a:p>
                      <a:pPr algn="ctr">
                        <a:lnSpc>
                          <a:spcPct val="107000"/>
                        </a:lnSpc>
                        <a:spcAft>
                          <a:spcPts val="0"/>
                        </a:spcAft>
                      </a:pPr>
                      <a:r>
                        <a:rPr lang="ru-RU" sz="800" dirty="0">
                          <a:effectLst/>
                        </a:rPr>
                        <a:t>Тема: Решение задач на определение амплитуды, средней месячной температуры воздуха, изменение температуры воздуха и атмосферного давления с высотой</a:t>
                      </a:r>
                    </a:p>
                    <a:p>
                      <a:pPr algn="ctr">
                        <a:lnSpc>
                          <a:spcPct val="107000"/>
                        </a:lnSpc>
                        <a:spcAft>
                          <a:spcPts val="0"/>
                        </a:spcAft>
                      </a:pPr>
                      <a:r>
                        <a:rPr lang="ru-RU" sz="800" dirty="0">
                          <a:effectLst/>
                        </a:rPr>
                        <a:t>Практическая работа № 6</a:t>
                      </a:r>
                    </a:p>
                    <a:p>
                      <a:pPr algn="ctr">
                        <a:lnSpc>
                          <a:spcPct val="107000"/>
                        </a:lnSpc>
                        <a:spcAft>
                          <a:spcPts val="0"/>
                        </a:spcAft>
                      </a:pPr>
                      <a:r>
                        <a:rPr lang="ru-RU" sz="800" dirty="0">
                          <a:effectLst/>
                        </a:rPr>
                        <a:t>Тема: Составление графика изменения температуры воздуха, диаграммы осадков, розы ветров и описание погоды своей местности.</a:t>
                      </a:r>
                      <a:endParaRPr lang="ru-RU" sz="800" dirty="0">
                        <a:effectLst/>
                        <a:latin typeface="Calibri"/>
                        <a:ea typeface="Calibri"/>
                        <a:cs typeface="Times New Roman"/>
                      </a:endParaRPr>
                    </a:p>
                  </a:txBody>
                  <a:tcPr marL="19784" marR="19784" marT="0" marB="0">
                    <a:solidFill>
                      <a:schemeClr val="accent3">
                        <a:lumMod val="20000"/>
                        <a:lumOff val="80000"/>
                      </a:schemeClr>
                    </a:solidFill>
                  </a:tcPr>
                </a:tc>
              </a:tr>
              <a:tr h="761043">
                <a:tc>
                  <a:txBody>
                    <a:bodyPr/>
                    <a:lstStyle/>
                    <a:p>
                      <a:pPr>
                        <a:lnSpc>
                          <a:spcPct val="107000"/>
                        </a:lnSpc>
                        <a:spcAft>
                          <a:spcPts val="0"/>
                        </a:spcAft>
                      </a:pPr>
                      <a:r>
                        <a:rPr lang="ru-RU" sz="400">
                          <a:effectLst/>
                        </a:rPr>
                        <a:t> </a:t>
                      </a:r>
                    </a:p>
                    <a:p>
                      <a:pPr>
                        <a:spcAft>
                          <a:spcPts val="675"/>
                        </a:spcAft>
                      </a:pPr>
                      <a:r>
                        <a:rPr lang="ru-RU" sz="400">
                          <a:effectLst/>
                        </a:rPr>
                        <a:t>7</a:t>
                      </a:r>
                      <a:endParaRPr lang="ru-RU" sz="400">
                        <a:effectLst/>
                        <a:latin typeface="Calibri"/>
                        <a:ea typeface="Times New Roman"/>
                      </a:endParaRPr>
                    </a:p>
                  </a:txBody>
                  <a:tcPr marL="19784" marR="19784" marT="0" marB="0"/>
                </a:tc>
                <a:tc>
                  <a:txBody>
                    <a:bodyPr/>
                    <a:lstStyle/>
                    <a:p>
                      <a:pPr>
                        <a:spcAft>
                          <a:spcPts val="675"/>
                        </a:spcAft>
                      </a:pPr>
                      <a:r>
                        <a:rPr lang="ru-RU" sz="800">
                          <a:effectLst/>
                        </a:rPr>
                        <a:t>Земля – часть Солнечной системы. Движения Земли и их следствия. Оболочки Земли: литосфера, гидросфера, атмосфера, биосфера. Географическая оболочка</a:t>
                      </a:r>
                      <a:endParaRPr lang="ru-RU" sz="800">
                        <a:effectLst/>
                        <a:latin typeface="Calibri"/>
                        <a:ea typeface="Times New Roman"/>
                      </a:endParaRPr>
                    </a:p>
                  </a:txBody>
                  <a:tcPr marL="19784" marR="19784" marT="0" marB="0">
                    <a:solidFill>
                      <a:schemeClr val="accent3">
                        <a:lumMod val="20000"/>
                        <a:lumOff val="80000"/>
                      </a:schemeClr>
                    </a:solidFill>
                  </a:tcPr>
                </a:tc>
                <a:tc>
                  <a:txBody>
                    <a:bodyPr/>
                    <a:lstStyle/>
                    <a:p>
                      <a:pPr>
                        <a:spcAft>
                          <a:spcPts val="675"/>
                        </a:spcAft>
                      </a:pPr>
                      <a:r>
                        <a:rPr lang="ru-RU" sz="800">
                          <a:effectLst/>
                        </a:rPr>
                        <a:t> </a:t>
                      </a:r>
                      <a:endParaRPr lang="ru-RU" sz="800">
                        <a:effectLst/>
                        <a:latin typeface="Calibri"/>
                        <a:ea typeface="Times New Roman"/>
                      </a:endParaRPr>
                    </a:p>
                  </a:txBody>
                  <a:tcPr marL="19784" marR="19784" marT="0" marB="0">
                    <a:solidFill>
                      <a:schemeClr val="accent3">
                        <a:lumMod val="20000"/>
                        <a:lumOff val="80000"/>
                      </a:schemeClr>
                    </a:solidFill>
                  </a:tcPr>
                </a:tc>
                <a:tc>
                  <a:txBody>
                    <a:bodyPr/>
                    <a:lstStyle/>
                    <a:p>
                      <a:pPr algn="ctr">
                        <a:spcAft>
                          <a:spcPts val="675"/>
                        </a:spcAft>
                      </a:pPr>
                      <a:r>
                        <a:rPr lang="ru-RU" sz="800" dirty="0">
                          <a:effectLst/>
                        </a:rPr>
                        <a:t> </a:t>
                      </a:r>
                      <a:endParaRPr lang="ru-RU" sz="800" dirty="0">
                        <a:effectLst/>
                        <a:latin typeface="Calibri"/>
                        <a:ea typeface="Times New Roman"/>
                      </a:endParaRPr>
                    </a:p>
                  </a:txBody>
                  <a:tcPr marL="19784" marR="19784" marT="0" marB="0">
                    <a:solidFill>
                      <a:schemeClr val="accent3">
                        <a:lumMod val="20000"/>
                        <a:lumOff val="80000"/>
                      </a:schemeClr>
                    </a:solidFill>
                  </a:tcPr>
                </a:tc>
              </a:tr>
              <a:tr h="133882">
                <a:tc>
                  <a:txBody>
                    <a:bodyPr/>
                    <a:lstStyle/>
                    <a:p>
                      <a:pPr>
                        <a:spcAft>
                          <a:spcPts val="675"/>
                        </a:spcAft>
                      </a:pPr>
                      <a:r>
                        <a:rPr lang="ru-RU" sz="400">
                          <a:effectLst/>
                        </a:rPr>
                        <a:t>8</a:t>
                      </a:r>
                      <a:endParaRPr lang="ru-RU" sz="400">
                        <a:effectLst/>
                        <a:latin typeface="Calibri"/>
                        <a:ea typeface="Times New Roman"/>
                      </a:endParaRPr>
                    </a:p>
                  </a:txBody>
                  <a:tcPr marL="19784" marR="19784" marT="0" marB="0"/>
                </a:tc>
                <a:tc>
                  <a:txBody>
                    <a:bodyPr/>
                    <a:lstStyle/>
                    <a:p>
                      <a:pPr>
                        <a:spcAft>
                          <a:spcPts val="675"/>
                        </a:spcAft>
                      </a:pPr>
                      <a:r>
                        <a:rPr lang="ru-RU" sz="800">
                          <a:effectLst/>
                        </a:rPr>
                        <a:t>Стихийные природные явления</a:t>
                      </a:r>
                      <a:endParaRPr lang="ru-RU" sz="800">
                        <a:effectLst/>
                        <a:latin typeface="Calibri"/>
                        <a:ea typeface="Times New Roman"/>
                      </a:endParaRPr>
                    </a:p>
                  </a:txBody>
                  <a:tcPr marL="19784" marR="19784" marT="0" marB="0">
                    <a:solidFill>
                      <a:schemeClr val="accent3">
                        <a:lumMod val="20000"/>
                        <a:lumOff val="80000"/>
                      </a:schemeClr>
                    </a:solidFill>
                  </a:tcPr>
                </a:tc>
                <a:tc>
                  <a:txBody>
                    <a:bodyPr/>
                    <a:lstStyle/>
                    <a:p>
                      <a:pPr>
                        <a:spcAft>
                          <a:spcPts val="675"/>
                        </a:spcAft>
                      </a:pPr>
                      <a:r>
                        <a:rPr lang="ru-RU" sz="800">
                          <a:effectLst/>
                        </a:rPr>
                        <a:t> </a:t>
                      </a:r>
                      <a:endParaRPr lang="ru-RU" sz="800">
                        <a:effectLst/>
                        <a:latin typeface="Calibri"/>
                        <a:ea typeface="Times New Roman"/>
                      </a:endParaRPr>
                    </a:p>
                  </a:txBody>
                  <a:tcPr marL="19784" marR="19784" marT="0" marB="0">
                    <a:solidFill>
                      <a:schemeClr val="accent3">
                        <a:lumMod val="20000"/>
                        <a:lumOff val="80000"/>
                      </a:schemeClr>
                    </a:solidFill>
                  </a:tcPr>
                </a:tc>
                <a:tc>
                  <a:txBody>
                    <a:bodyPr/>
                    <a:lstStyle/>
                    <a:p>
                      <a:pPr algn="ctr">
                        <a:spcAft>
                          <a:spcPts val="675"/>
                        </a:spcAft>
                      </a:pPr>
                      <a:r>
                        <a:rPr lang="ru-RU" sz="800" dirty="0">
                          <a:effectLst/>
                        </a:rPr>
                        <a:t> </a:t>
                      </a:r>
                      <a:endParaRPr lang="ru-RU" sz="800" dirty="0">
                        <a:effectLst/>
                        <a:latin typeface="Calibri"/>
                        <a:ea typeface="Times New Roman"/>
                      </a:endParaRPr>
                    </a:p>
                  </a:txBody>
                  <a:tcPr marL="19784" marR="19784" marT="0" marB="0">
                    <a:solidFill>
                      <a:schemeClr val="accent3">
                        <a:lumMod val="20000"/>
                        <a:lumOff val="80000"/>
                      </a:schemeClr>
                    </a:solidFill>
                  </a:tcPr>
                </a:tc>
              </a:tr>
              <a:tr h="126841">
                <a:tc>
                  <a:txBody>
                    <a:bodyPr/>
                    <a:lstStyle/>
                    <a:p>
                      <a:pPr>
                        <a:spcAft>
                          <a:spcPts val="675"/>
                        </a:spcAft>
                      </a:pPr>
                      <a:r>
                        <a:rPr lang="ru-RU" sz="400">
                          <a:effectLst/>
                        </a:rPr>
                        <a:t>9</a:t>
                      </a:r>
                      <a:endParaRPr lang="ru-RU" sz="400">
                        <a:effectLst/>
                        <a:latin typeface="Calibri"/>
                        <a:ea typeface="Times New Roman"/>
                      </a:endParaRPr>
                    </a:p>
                  </a:txBody>
                  <a:tcPr marL="19784" marR="19784" marT="0" marB="0"/>
                </a:tc>
                <a:tc>
                  <a:txBody>
                    <a:bodyPr/>
                    <a:lstStyle/>
                    <a:p>
                      <a:pPr>
                        <a:spcAft>
                          <a:spcPts val="675"/>
                        </a:spcAft>
                      </a:pPr>
                      <a:r>
                        <a:rPr lang="ru-RU" sz="800">
                          <a:effectLst/>
                        </a:rPr>
                        <a:t>Человечество на Земле</a:t>
                      </a:r>
                      <a:endParaRPr lang="ru-RU" sz="800">
                        <a:effectLst/>
                        <a:latin typeface="Calibri"/>
                        <a:ea typeface="Times New Roman"/>
                      </a:endParaRPr>
                    </a:p>
                  </a:txBody>
                  <a:tcPr marL="19784" marR="19784" marT="0" marB="0">
                    <a:solidFill>
                      <a:schemeClr val="accent3">
                        <a:lumMod val="20000"/>
                        <a:lumOff val="80000"/>
                      </a:schemeClr>
                    </a:solidFill>
                  </a:tcPr>
                </a:tc>
                <a:tc>
                  <a:txBody>
                    <a:bodyPr/>
                    <a:lstStyle/>
                    <a:p>
                      <a:pPr>
                        <a:spcAft>
                          <a:spcPts val="675"/>
                        </a:spcAft>
                      </a:pPr>
                      <a:r>
                        <a:rPr lang="ru-RU" sz="800">
                          <a:effectLst/>
                        </a:rPr>
                        <a:t> </a:t>
                      </a:r>
                      <a:endParaRPr lang="ru-RU" sz="800">
                        <a:effectLst/>
                        <a:latin typeface="Calibri"/>
                        <a:ea typeface="Times New Roman"/>
                      </a:endParaRPr>
                    </a:p>
                  </a:txBody>
                  <a:tcPr marL="19784" marR="19784" marT="0" marB="0">
                    <a:solidFill>
                      <a:schemeClr val="accent3">
                        <a:lumMod val="20000"/>
                        <a:lumOff val="80000"/>
                      </a:schemeClr>
                    </a:solidFill>
                  </a:tcPr>
                </a:tc>
                <a:tc>
                  <a:txBody>
                    <a:bodyPr/>
                    <a:lstStyle/>
                    <a:p>
                      <a:pPr>
                        <a:spcAft>
                          <a:spcPts val="675"/>
                        </a:spcAft>
                      </a:pPr>
                      <a:r>
                        <a:rPr lang="ru-RU" sz="800" dirty="0">
                          <a:effectLst/>
                        </a:rPr>
                        <a:t> </a:t>
                      </a:r>
                      <a:endParaRPr lang="ru-RU" sz="800" dirty="0">
                        <a:effectLst/>
                        <a:latin typeface="Calibri"/>
                        <a:ea typeface="Times New Roman"/>
                      </a:endParaRPr>
                    </a:p>
                  </a:txBody>
                  <a:tcPr marL="19784" marR="19784" marT="0" marB="0">
                    <a:solidFill>
                      <a:schemeClr val="accent3">
                        <a:lumMod val="20000"/>
                        <a:lumOff val="80000"/>
                      </a:schemeClr>
                    </a:solidFill>
                  </a:tcPr>
                </a:tc>
              </a:tr>
            </a:tbl>
          </a:graphicData>
        </a:graphic>
      </p:graphicFrame>
      <p:sp>
        <p:nvSpPr>
          <p:cNvPr id="8" name="Rectangle 1"/>
          <p:cNvSpPr>
            <a:spLocks noChangeArrowheads="1"/>
          </p:cNvSpPr>
          <p:nvPr/>
        </p:nvSpPr>
        <p:spPr bwMode="auto">
          <a:xfrm>
            <a:off x="5292725" y="107315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1542064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lstStyle/>
          <a:p>
            <a:pPr algn="ctr"/>
            <a:r>
              <a:rPr lang="ru-RU" dirty="0" smtClean="0">
                <a:solidFill>
                  <a:schemeClr val="accent3">
                    <a:lumMod val="75000"/>
                  </a:schemeClr>
                </a:solidFill>
              </a:rPr>
              <a:t>ВПР: задание  № 1, 2.2</a:t>
            </a:r>
            <a:endParaRPr lang="ru-RU" dirty="0">
              <a:solidFill>
                <a:schemeClr val="accent3">
                  <a:lumMod val="75000"/>
                </a:schemeClr>
              </a:solidFill>
            </a:endParaRPr>
          </a:p>
        </p:txBody>
      </p:sp>
      <p:sp>
        <p:nvSpPr>
          <p:cNvPr id="8" name="Объект 7"/>
          <p:cNvSpPr>
            <a:spLocks noGrp="1"/>
          </p:cNvSpPr>
          <p:nvPr>
            <p:ph idx="1"/>
          </p:nvPr>
        </p:nvSpPr>
        <p:spPr/>
        <p:txBody>
          <a:bodyPr/>
          <a:lstStyle/>
          <a:p>
            <a:pPr>
              <a:lnSpc>
                <a:spcPct val="150000"/>
              </a:lnSpc>
            </a:pPr>
            <a:r>
              <a:rPr lang="ru-RU" dirty="0" smtClean="0">
                <a:solidFill>
                  <a:schemeClr val="accent3">
                    <a:lumMod val="75000"/>
                  </a:schemeClr>
                </a:solidFill>
              </a:rPr>
              <a:t>проверяет </a:t>
            </a:r>
            <a:r>
              <a:rPr lang="ru-RU" dirty="0">
                <a:solidFill>
                  <a:schemeClr val="accent3">
                    <a:lumMod val="75000"/>
                  </a:schemeClr>
                </a:solidFill>
              </a:rPr>
              <a:t>знание географической карты. При изучении темы «Гидросфера» я даю практические задания : найти на физической карте мира и перенести на контурную океаны, моря, заливы, проливы, острова и т.д. Таким образом дети визуально запоминают географическое положение разных объектов на карте. Как вариант, «сильным детям» даю задание составить сравнительную характеристику географического положения двух океанов по плану. Эти же практические задания помогут справиться и с заданием 2.2. </a:t>
            </a:r>
          </a:p>
          <a:p>
            <a:pPr algn="ctr">
              <a:lnSpc>
                <a:spcPct val="150000"/>
              </a:lnSpc>
            </a:pPr>
            <a:r>
              <a:rPr lang="ru-RU" sz="1800" u="sng" dirty="0" smtClean="0">
                <a:solidFill>
                  <a:schemeClr val="accent3">
                    <a:lumMod val="75000"/>
                  </a:schemeClr>
                </a:solidFill>
              </a:rPr>
              <a:t>Практические работы №  1,2</a:t>
            </a:r>
            <a:endParaRPr lang="ru-RU" sz="1800" u="sng" dirty="0">
              <a:solidFill>
                <a:schemeClr val="accent3">
                  <a:lumMod val="75000"/>
                </a:schemeClr>
              </a:solidFill>
            </a:endParaRPr>
          </a:p>
        </p:txBody>
      </p:sp>
    </p:spTree>
    <p:extLst>
      <p:ext uri="{BB962C8B-B14F-4D97-AF65-F5344CB8AC3E}">
        <p14:creationId xmlns:p14="http://schemas.microsoft.com/office/powerpoint/2010/main" val="8956343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solidFill>
                  <a:schemeClr val="accent3">
                    <a:lumMod val="75000"/>
                  </a:schemeClr>
                </a:solidFill>
              </a:rPr>
              <a:t>ВПР: задание </a:t>
            </a:r>
            <a:r>
              <a:rPr lang="ru-RU" dirty="0" smtClean="0">
                <a:solidFill>
                  <a:schemeClr val="accent3">
                    <a:lumMod val="75000"/>
                  </a:schemeClr>
                </a:solidFill>
              </a:rPr>
              <a:t>№ 3</a:t>
            </a:r>
            <a:endParaRPr lang="ru-RU" dirty="0"/>
          </a:p>
        </p:txBody>
      </p:sp>
      <p:sp>
        <p:nvSpPr>
          <p:cNvPr id="3" name="Объект 2"/>
          <p:cNvSpPr>
            <a:spLocks noGrp="1"/>
          </p:cNvSpPr>
          <p:nvPr>
            <p:ph idx="1"/>
          </p:nvPr>
        </p:nvSpPr>
        <p:spPr/>
        <p:txBody>
          <a:bodyPr/>
          <a:lstStyle/>
          <a:p>
            <a:pPr>
              <a:lnSpc>
                <a:spcPct val="150000"/>
              </a:lnSpc>
            </a:pPr>
            <a:r>
              <a:rPr lang="ru-RU" dirty="0">
                <a:solidFill>
                  <a:schemeClr val="accent3">
                    <a:lumMod val="75000"/>
                  </a:schemeClr>
                </a:solidFill>
              </a:rPr>
              <a:t>– работа с планом местности. Отработать это задание можно с помощью Практической работы №3 «Составление комплексной характеристики реки», где по плану ученик должен указать и ГП реки, исток, устье, левые-правые притоки, питание. Параграф 32 учебника «Учимся с Полярной звездой» - нужно выполнить проектное задание. По чёткому алгоритму учащийся прокладывает маршрут на контурной карте. То есть три задания ВПР мы можем отработать при изучении темы «Гидросфера</a:t>
            </a:r>
            <a:r>
              <a:rPr lang="ru-RU" dirty="0" smtClean="0">
                <a:solidFill>
                  <a:schemeClr val="accent3">
                    <a:lumMod val="75000"/>
                  </a:schemeClr>
                </a:solidFill>
              </a:rPr>
              <a:t>».</a:t>
            </a:r>
          </a:p>
          <a:p>
            <a:pPr algn="ctr">
              <a:lnSpc>
                <a:spcPct val="150000"/>
              </a:lnSpc>
            </a:pPr>
            <a:r>
              <a:rPr lang="ru-RU" sz="1800" u="sng" dirty="0" smtClean="0">
                <a:solidFill>
                  <a:schemeClr val="accent3">
                    <a:lumMod val="75000"/>
                  </a:schemeClr>
                </a:solidFill>
              </a:rPr>
              <a:t>Практическая  работа </a:t>
            </a:r>
            <a:r>
              <a:rPr lang="ru-RU" sz="1800" u="sng" dirty="0">
                <a:solidFill>
                  <a:schemeClr val="accent3">
                    <a:lumMod val="75000"/>
                  </a:schemeClr>
                </a:solidFill>
              </a:rPr>
              <a:t>№  </a:t>
            </a:r>
            <a:r>
              <a:rPr lang="ru-RU" sz="1800" u="sng" dirty="0" smtClean="0">
                <a:solidFill>
                  <a:schemeClr val="accent3">
                    <a:lumMod val="75000"/>
                  </a:schemeClr>
                </a:solidFill>
              </a:rPr>
              <a:t>3, </a:t>
            </a:r>
            <a:r>
              <a:rPr lang="en-US" sz="1800" u="sng" dirty="0" smtClean="0">
                <a:solidFill>
                  <a:schemeClr val="accent3">
                    <a:lumMod val="75000"/>
                  </a:schemeClr>
                </a:solidFill>
              </a:rPr>
              <a:t>$ 32 </a:t>
            </a:r>
            <a:r>
              <a:rPr lang="ru-RU" sz="1800" u="sng" dirty="0" smtClean="0">
                <a:solidFill>
                  <a:schemeClr val="accent3">
                    <a:lumMod val="75000"/>
                  </a:schemeClr>
                </a:solidFill>
              </a:rPr>
              <a:t> учебника</a:t>
            </a:r>
            <a:endParaRPr lang="ru-RU" sz="1800" u="sng" dirty="0">
              <a:solidFill>
                <a:schemeClr val="accent3">
                  <a:lumMod val="75000"/>
                </a:schemeClr>
              </a:solidFill>
            </a:endParaRPr>
          </a:p>
          <a:p>
            <a:pPr>
              <a:lnSpc>
                <a:spcPct val="150000"/>
              </a:lnSpc>
            </a:pPr>
            <a:endParaRPr lang="ru-RU" dirty="0">
              <a:solidFill>
                <a:schemeClr val="accent3">
                  <a:lumMod val="75000"/>
                </a:schemeClr>
              </a:solidFill>
            </a:endParaRPr>
          </a:p>
        </p:txBody>
      </p:sp>
    </p:spTree>
    <p:extLst>
      <p:ext uri="{BB962C8B-B14F-4D97-AF65-F5344CB8AC3E}">
        <p14:creationId xmlns:p14="http://schemas.microsoft.com/office/powerpoint/2010/main" val="37749806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solidFill>
                  <a:schemeClr val="accent3">
                    <a:lumMod val="75000"/>
                  </a:schemeClr>
                </a:solidFill>
              </a:rPr>
              <a:t>ВПР: задание </a:t>
            </a:r>
            <a:r>
              <a:rPr lang="ru-RU" dirty="0" smtClean="0">
                <a:solidFill>
                  <a:schemeClr val="accent3">
                    <a:lumMod val="75000"/>
                  </a:schemeClr>
                </a:solidFill>
              </a:rPr>
              <a:t>№ 5</a:t>
            </a:r>
            <a:endParaRPr lang="ru-RU" dirty="0"/>
          </a:p>
        </p:txBody>
      </p:sp>
      <p:sp>
        <p:nvSpPr>
          <p:cNvPr id="3" name="Объект 2"/>
          <p:cNvSpPr>
            <a:spLocks noGrp="1"/>
          </p:cNvSpPr>
          <p:nvPr>
            <p:ph idx="1"/>
          </p:nvPr>
        </p:nvSpPr>
        <p:spPr/>
        <p:txBody>
          <a:bodyPr/>
          <a:lstStyle/>
          <a:p>
            <a:pPr>
              <a:lnSpc>
                <a:spcPct val="150000"/>
              </a:lnSpc>
            </a:pPr>
            <a:r>
              <a:rPr lang="ru-RU" dirty="0">
                <a:solidFill>
                  <a:schemeClr val="accent3">
                    <a:lumMod val="75000"/>
                  </a:schemeClr>
                </a:solidFill>
              </a:rPr>
              <a:t>Задание №5- Природные зоны Земли, отрабатывается при освоении темы «Природные зоны». Дети выполняют две практические работы: № 8 «Составление сравнительной характеристики природных зон мира» и практическая работа №9 «Описание природной зоны своей местности». Учащиеся с удовольствием готовят мини-сообщения рассказывают их перед классом. Как правило, каждая природная зона описывается дважды-трижды за урок и дети поневоле запоминают основные </a:t>
            </a:r>
            <a:r>
              <a:rPr lang="ru-RU" dirty="0" smtClean="0">
                <a:solidFill>
                  <a:schemeClr val="accent3">
                    <a:lumMod val="75000"/>
                  </a:schemeClr>
                </a:solidFill>
              </a:rPr>
              <a:t>её характеристики.</a:t>
            </a:r>
          </a:p>
          <a:p>
            <a:pPr>
              <a:lnSpc>
                <a:spcPct val="150000"/>
              </a:lnSpc>
            </a:pPr>
            <a:endParaRPr lang="ru-RU" dirty="0">
              <a:solidFill>
                <a:schemeClr val="accent3">
                  <a:lumMod val="75000"/>
                </a:schemeClr>
              </a:solidFill>
            </a:endParaRPr>
          </a:p>
          <a:p>
            <a:pPr algn="ctr"/>
            <a:r>
              <a:rPr lang="ru-RU" u="sng" dirty="0">
                <a:solidFill>
                  <a:schemeClr val="accent3">
                    <a:lumMod val="75000"/>
                  </a:schemeClr>
                </a:solidFill>
              </a:rPr>
              <a:t>Практические работы №  </a:t>
            </a:r>
            <a:r>
              <a:rPr lang="ru-RU" u="sng" dirty="0" smtClean="0">
                <a:solidFill>
                  <a:schemeClr val="accent3">
                    <a:lumMod val="75000"/>
                  </a:schemeClr>
                </a:solidFill>
              </a:rPr>
              <a:t>8,9</a:t>
            </a:r>
            <a:endParaRPr lang="ru-RU" u="sng" dirty="0">
              <a:solidFill>
                <a:schemeClr val="accent3">
                  <a:lumMod val="75000"/>
                </a:schemeClr>
              </a:solidFill>
            </a:endParaRPr>
          </a:p>
          <a:p>
            <a:endParaRPr lang="ru-RU" dirty="0"/>
          </a:p>
        </p:txBody>
      </p:sp>
    </p:spTree>
    <p:extLst>
      <p:ext uri="{BB962C8B-B14F-4D97-AF65-F5344CB8AC3E}">
        <p14:creationId xmlns:p14="http://schemas.microsoft.com/office/powerpoint/2010/main" val="18577514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solidFill>
                  <a:schemeClr val="accent3">
                    <a:lumMod val="75000"/>
                  </a:schemeClr>
                </a:solidFill>
              </a:rPr>
              <a:t>ВПР: задание </a:t>
            </a:r>
            <a:r>
              <a:rPr lang="ru-RU" dirty="0" smtClean="0">
                <a:solidFill>
                  <a:schemeClr val="accent3">
                    <a:lumMod val="75000"/>
                  </a:schemeClr>
                </a:solidFill>
              </a:rPr>
              <a:t>№ 6</a:t>
            </a:r>
            <a:endParaRPr lang="ru-RU" dirty="0"/>
          </a:p>
        </p:txBody>
      </p:sp>
      <p:sp>
        <p:nvSpPr>
          <p:cNvPr id="3" name="Объект 2"/>
          <p:cNvSpPr>
            <a:spLocks noGrp="1"/>
          </p:cNvSpPr>
          <p:nvPr>
            <p:ph idx="1"/>
          </p:nvPr>
        </p:nvSpPr>
        <p:spPr/>
        <p:txBody>
          <a:bodyPr/>
          <a:lstStyle/>
          <a:p>
            <a:pPr>
              <a:lnSpc>
                <a:spcPct val="150000"/>
              </a:lnSpc>
            </a:pPr>
            <a:r>
              <a:rPr lang="ru-RU" dirty="0">
                <a:solidFill>
                  <a:schemeClr val="accent3">
                    <a:lumMod val="75000"/>
                  </a:schemeClr>
                </a:solidFill>
              </a:rPr>
              <a:t>Задание 6.2 и 6.3 проверяет умение использовать условные знаки синоптической карты, отрабатывается в теме «Атмосфера». Для отработки этого задания составляем дневник наблюдений за погодой и делаем это не с начала года, как обычно рекомендуют, а именно в момент изучения этой темы. Для составления дневника </a:t>
            </a:r>
            <a:r>
              <a:rPr lang="ru-RU" dirty="0" smtClean="0">
                <a:solidFill>
                  <a:schemeClr val="accent3">
                    <a:lumMod val="75000"/>
                  </a:schemeClr>
                </a:solidFill>
              </a:rPr>
              <a:t>пользуемся </a:t>
            </a:r>
            <a:r>
              <a:rPr lang="ru-RU" dirty="0">
                <a:solidFill>
                  <a:schemeClr val="accent3">
                    <a:lumMod val="75000"/>
                  </a:schemeClr>
                </a:solidFill>
              </a:rPr>
              <a:t>«шпаргалкой» с условными обозначениями. </a:t>
            </a:r>
            <a:endParaRPr lang="ru-RU" dirty="0" smtClean="0">
              <a:solidFill>
                <a:schemeClr val="accent3">
                  <a:lumMod val="75000"/>
                </a:schemeClr>
              </a:solidFill>
            </a:endParaRPr>
          </a:p>
          <a:p>
            <a:pPr algn="ctr">
              <a:lnSpc>
                <a:spcPct val="150000"/>
              </a:lnSpc>
            </a:pPr>
            <a:endParaRPr lang="ru-RU" sz="1800" u="sng" dirty="0" smtClean="0">
              <a:solidFill>
                <a:schemeClr val="accent3">
                  <a:lumMod val="75000"/>
                </a:schemeClr>
              </a:solidFill>
            </a:endParaRPr>
          </a:p>
          <a:p>
            <a:pPr algn="ctr">
              <a:lnSpc>
                <a:spcPct val="150000"/>
              </a:lnSpc>
            </a:pPr>
            <a:r>
              <a:rPr lang="ru-RU" sz="1800" u="sng" dirty="0" smtClean="0">
                <a:solidFill>
                  <a:schemeClr val="accent3">
                    <a:lumMod val="75000"/>
                  </a:schemeClr>
                </a:solidFill>
              </a:rPr>
              <a:t>Практические </a:t>
            </a:r>
            <a:r>
              <a:rPr lang="ru-RU" sz="1800" u="sng" dirty="0">
                <a:solidFill>
                  <a:schemeClr val="accent3">
                    <a:lumMod val="75000"/>
                  </a:schemeClr>
                </a:solidFill>
              </a:rPr>
              <a:t>работы №  </a:t>
            </a:r>
            <a:r>
              <a:rPr lang="ru-RU" sz="1800" u="sng" dirty="0" smtClean="0">
                <a:solidFill>
                  <a:schemeClr val="accent3">
                    <a:lumMod val="75000"/>
                  </a:schemeClr>
                </a:solidFill>
              </a:rPr>
              <a:t>4,5,6</a:t>
            </a:r>
            <a:endParaRPr lang="ru-RU" sz="1800" u="sng" dirty="0">
              <a:solidFill>
                <a:schemeClr val="accent3">
                  <a:lumMod val="75000"/>
                </a:schemeClr>
              </a:solidFill>
            </a:endParaRPr>
          </a:p>
          <a:p>
            <a:pPr algn="ctr">
              <a:lnSpc>
                <a:spcPct val="150000"/>
              </a:lnSpc>
            </a:pPr>
            <a:endParaRPr lang="ru-RU" dirty="0">
              <a:solidFill>
                <a:schemeClr val="accent3">
                  <a:lumMod val="75000"/>
                </a:schemeClr>
              </a:solidFill>
            </a:endParaRPr>
          </a:p>
        </p:txBody>
      </p:sp>
    </p:spTree>
    <p:extLst>
      <p:ext uri="{BB962C8B-B14F-4D97-AF65-F5344CB8AC3E}">
        <p14:creationId xmlns:p14="http://schemas.microsoft.com/office/powerpoint/2010/main" val="76000056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Углы">
  <a:themeElements>
    <a:clrScheme name="Углы">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Углы">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Углы">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25</TotalTime>
  <Words>800</Words>
  <Application>Microsoft Office PowerPoint</Application>
  <PresentationFormat>Экран (4:3)</PresentationFormat>
  <Paragraphs>88</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Углы</vt:lpstr>
      <vt:lpstr>Практико – ориентированные задания при подготовке к ВПР на уроках географии в 6 классе</vt:lpstr>
      <vt:lpstr>Практико-ориентированный подход</vt:lpstr>
      <vt:lpstr>Презентация PowerPoint</vt:lpstr>
      <vt:lpstr>ВПР: задание  № 1, 2.2</vt:lpstr>
      <vt:lpstr>ВПР: задание № 3</vt:lpstr>
      <vt:lpstr>ВПР: задание № 5</vt:lpstr>
      <vt:lpstr>ВПР: задание № 6</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Практико – ориентированные задания при подготовке к ВПР на уроках географии в 6 классе</dc:title>
  <dc:creator>дом</dc:creator>
  <cp:lastModifiedBy>дом</cp:lastModifiedBy>
  <cp:revision>4</cp:revision>
  <dcterms:created xsi:type="dcterms:W3CDTF">2024-08-28T09:41:15Z</dcterms:created>
  <dcterms:modified xsi:type="dcterms:W3CDTF">2024-08-28T10:17:43Z</dcterms:modified>
</cp:coreProperties>
</file>