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5143500" cy="9144000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50" d="100"/>
          <a:sy n="150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706972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10" Type="http://schemas.openxmlformats.org/officeDocument/2006/relationships/image" Target="../media/image19.png"/><Relationship Id="rId4" Type="http://schemas.openxmlformats.org/officeDocument/2006/relationships/image" Target="../media/image13.png"/><Relationship Id="rId9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jpg"/><Relationship Id="rId3" Type="http://schemas.openxmlformats.org/officeDocument/2006/relationships/image" Target="../media/image34.png"/><Relationship Id="rId7" Type="http://schemas.openxmlformats.org/officeDocument/2006/relationships/image" Target="../media/image3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10" Type="http://schemas.openxmlformats.org/officeDocument/2006/relationships/image" Target="../media/image41.jpg"/><Relationship Id="rId4" Type="http://schemas.openxmlformats.org/officeDocument/2006/relationships/image" Target="../media/image35.png"/><Relationship Id="rId9" Type="http://schemas.openxmlformats.org/officeDocument/2006/relationships/image" Target="../media/image4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6905400" y="3854725"/>
            <a:ext cx="1762200" cy="7485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buNone/>
            </a:pPr>
            <a:endParaRPr lang="en-US" dirty="0"/>
          </a:p>
        </p:txBody>
      </p:sp>
      <p:sp>
        <p:nvSpPr>
          <p:cNvPr id="5" name="Text 1"/>
          <p:cNvSpPr txBox="1"/>
          <p:nvPr/>
        </p:nvSpPr>
        <p:spPr>
          <a:xfrm>
            <a:off x="468325" y="4071250"/>
            <a:ext cx="6221400" cy="5550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3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Черникова Елена Викторовна,
педагог дополнительного образования, методист
Дом детского творчества "Гармония" с.Борское
</a:t>
            </a:r>
            <a:endParaRPr lang="en-US" sz="1300" dirty="0"/>
          </a:p>
        </p:txBody>
      </p:sp>
      <p:sp>
        <p:nvSpPr>
          <p:cNvPr id="6" name="Text 2"/>
          <p:cNvSpPr txBox="1"/>
          <p:nvPr/>
        </p:nvSpPr>
        <p:spPr>
          <a:xfrm>
            <a:off x="468325" y="2316325"/>
            <a:ext cx="6101400" cy="15384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2279" b="1" dirty="0">
                <a:solidFill>
                  <a:srgbClr val="1D177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От знака к действию: ключевые аспекты формирования компетенций по ПДД
</a:t>
            </a:r>
            <a:endParaRPr lang="en-US" sz="2279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0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3" name="Text 0"/>
          <p:cNvSpPr txBox="1"/>
          <p:nvPr/>
        </p:nvSpPr>
        <p:spPr>
          <a:xfrm>
            <a:off x="463700" y="2505075"/>
            <a:ext cx="8203800" cy="2047800"/>
          </a:xfrm>
          <a:prstGeom prst="rect">
            <a:avLst/>
          </a:prstGeom>
          <a:noFill/>
          <a:ln/>
        </p:spPr>
        <p:txBody>
          <a:bodyPr wrap="square" lIns="0" tIns="0" rIns="0" bIns="0" rtlCol="0" anchor="b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213" b="1" dirty="0">
                <a:solidFill>
                  <a:srgbClr val="0E138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Воспитание ответственных граждан через инновационное обучение ПДД
</a:t>
            </a:r>
            <a:r>
              <a:rPr lang="en-US" sz="1944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
</a:t>
            </a:r>
            <a:r>
              <a:rPr lang="en-US" sz="972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Современное образование формирует сознательных личностей, ответственных за безопасность и активное участие в жизни общества.
</a:t>
            </a:r>
            <a:endParaRPr lang="en-US" sz="2213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0943" y="0"/>
            <a:ext cx="4862215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362400" y="326250"/>
            <a:ext cx="4081200" cy="1140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553" dirty="0">
                <a:solidFill>
                  <a:srgbClr val="5384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Вызов современности: проблемы традиционного обучения ПДД
</a:t>
            </a:r>
            <a:endParaRPr lang="en-US" sz="2553" dirty="0"/>
          </a:p>
        </p:txBody>
      </p:sp>
      <p:sp>
        <p:nvSpPr>
          <p:cNvPr id="6" name="Text 1"/>
          <p:cNvSpPr txBox="1"/>
          <p:nvPr/>
        </p:nvSpPr>
        <p:spPr>
          <a:xfrm>
            <a:off x="704700" y="2408125"/>
            <a:ext cx="3962700" cy="1967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400" dirty="0">
                <a:solidFill>
                  <a:srgbClr val="5384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Традиционные методы обучения не способствуют практике безопасного поведения. Главная задача — формировать способность принимать решения в изменяющейся дорожной среде с использованием комплексных навыков.
</a:t>
            </a:r>
            <a:endParaRPr lang="en-US" sz="1400" dirty="0"/>
          </a:p>
        </p:txBody>
      </p:sp>
      <p:sp>
        <p:nvSpPr>
          <p:cNvPr id="7" name="Text 2"/>
          <p:cNvSpPr txBox="1"/>
          <p:nvPr/>
        </p:nvSpPr>
        <p:spPr>
          <a:xfrm>
            <a:off x="8408025" y="4665550"/>
            <a:ext cx="589200" cy="345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2</a:t>
            </a:r>
            <a:endParaRPr lang="en-US" sz="900" dirty="0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A28C71D-DDB7-473C-B047-E18DEC9D76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06000" y="0"/>
            <a:ext cx="4338000" cy="514350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 0"/>
          <p:cNvSpPr txBox="1"/>
          <p:nvPr/>
        </p:nvSpPr>
        <p:spPr>
          <a:xfrm>
            <a:off x="362400" y="326250"/>
            <a:ext cx="7498800" cy="8643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32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Развитие критического мышления и оценки риска у учащихся
</a:t>
            </a:r>
            <a:endParaRPr lang="en-US" sz="3200" dirty="0"/>
          </a:p>
        </p:txBody>
      </p:sp>
      <p:sp>
        <p:nvSpPr>
          <p:cNvPr id="8" name="Text 1"/>
          <p:cNvSpPr txBox="1"/>
          <p:nvPr/>
        </p:nvSpPr>
        <p:spPr>
          <a:xfrm>
            <a:off x="715300" y="2353750"/>
            <a:ext cx="2178300" cy="172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300" dirty="0">
                <a:solidFill>
                  <a:srgbClr val="5384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Разбор реальных ДТП на основе видео и кейсов способствует развитию навыков анализа и понимания дорожных опасностей.
</a:t>
            </a:r>
            <a:endParaRPr lang="en-US" sz="1300" dirty="0"/>
          </a:p>
        </p:txBody>
      </p:sp>
      <p:sp>
        <p:nvSpPr>
          <p:cNvPr id="9" name="Text 2"/>
          <p:cNvSpPr txBox="1"/>
          <p:nvPr/>
        </p:nvSpPr>
        <p:spPr>
          <a:xfrm>
            <a:off x="3483088" y="2353750"/>
            <a:ext cx="2178300" cy="172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300" dirty="0">
                <a:solidFill>
                  <a:srgbClr val="5384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Проектирование потенциальных опасных ситуаций позволяет обучающимся предвидеть риски и искать пути их предотвращения.
</a:t>
            </a:r>
            <a:endParaRPr lang="en-US" sz="1300" dirty="0"/>
          </a:p>
        </p:txBody>
      </p:sp>
      <p:sp>
        <p:nvSpPr>
          <p:cNvPr id="10" name="Text 3"/>
          <p:cNvSpPr txBox="1"/>
          <p:nvPr/>
        </p:nvSpPr>
        <p:spPr>
          <a:xfrm>
            <a:off x="6250838" y="2353750"/>
            <a:ext cx="2178300" cy="1721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300" dirty="0">
                <a:solidFill>
                  <a:srgbClr val="5384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Обсуждение альтернативных вариантов действий формирует умение быстро принимать обоснованные решения при движении по дороге.
</a:t>
            </a:r>
            <a:endParaRPr lang="en-US" sz="1300" dirty="0"/>
          </a:p>
        </p:txBody>
      </p:sp>
      <p:sp>
        <p:nvSpPr>
          <p:cNvPr id="11" name="Text 4"/>
          <p:cNvSpPr txBox="1"/>
          <p:nvPr/>
        </p:nvSpPr>
        <p:spPr>
          <a:xfrm>
            <a:off x="8408025" y="4665550"/>
            <a:ext cx="589200" cy="345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9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3</a:t>
            </a:r>
            <a:endParaRPr lang="en-US" sz="9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350" y="2773850"/>
            <a:ext cx="2714700" cy="185045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14650" y="2773850"/>
            <a:ext cx="2714700" cy="185045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972950" y="2773850"/>
            <a:ext cx="2714700" cy="185045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0" name="Text 0"/>
          <p:cNvSpPr txBox="1"/>
          <p:nvPr/>
        </p:nvSpPr>
        <p:spPr>
          <a:xfrm>
            <a:off x="456350" y="326250"/>
            <a:ext cx="7646100" cy="51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241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Проектная и исследовательская деятельность по безопасности дорожного движения
</a:t>
            </a:r>
            <a:endParaRPr lang="en-US" sz="2241" dirty="0"/>
          </a:p>
        </p:txBody>
      </p:sp>
      <p:sp>
        <p:nvSpPr>
          <p:cNvPr id="11" name="Text 1"/>
          <p:cNvSpPr txBox="1"/>
          <p:nvPr/>
        </p:nvSpPr>
        <p:spPr>
          <a:xfrm>
            <a:off x="693525" y="1257000"/>
            <a:ext cx="2207100" cy="1254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7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Макеты безопасного микрорайона
</a:t>
            </a:r>
            <a:r>
              <a:rPr lang="en-US" sz="10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Ученики создают макеты районов с безопасными маршрутами, что углубляет понимание правил и способствует развитию проектных компетенций.
</a:t>
            </a:r>
            <a:endParaRPr lang="en-US" sz="1700" dirty="0"/>
          </a:p>
        </p:txBody>
      </p:sp>
      <p:sp>
        <p:nvSpPr>
          <p:cNvPr id="12" name="Text 2"/>
          <p:cNvSpPr txBox="1"/>
          <p:nvPr/>
        </p:nvSpPr>
        <p:spPr>
          <a:xfrm>
            <a:off x="3468450" y="1257000"/>
            <a:ext cx="2207100" cy="1254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556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Разработка маршрутов «дом–школа»
</a:t>
            </a:r>
            <a:r>
              <a:rPr lang="en-US" sz="915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Практическая работа над выбором оптимальных и безопасных маршрутов помогает учащимся применять ПДД в повседневной жизни.
</a:t>
            </a:r>
            <a:endParaRPr lang="en-US" sz="1556" dirty="0"/>
          </a:p>
        </p:txBody>
      </p:sp>
      <p:sp>
        <p:nvSpPr>
          <p:cNvPr id="13" name="Text 3"/>
          <p:cNvSpPr txBox="1"/>
          <p:nvPr/>
        </p:nvSpPr>
        <p:spPr>
          <a:xfrm>
            <a:off x="6243375" y="1257000"/>
            <a:ext cx="2207100" cy="1254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17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Анализ подростковых ДТП
</a:t>
            </a:r>
            <a:r>
              <a:rPr lang="en-US" sz="10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Социологические опросы и исследование причин аварий среди молодежи раскрывают реальные вызовы безопасности на дорогах.
</a:t>
            </a:r>
            <a:endParaRPr lang="en-US" sz="1700" dirty="0"/>
          </a:p>
        </p:txBody>
      </p:sp>
      <p:sp>
        <p:nvSpPr>
          <p:cNvPr id="14" name="Text 4"/>
          <p:cNvSpPr txBox="1"/>
          <p:nvPr/>
        </p:nvSpPr>
        <p:spPr>
          <a:xfrm>
            <a:off x="8408025" y="4665550"/>
            <a:ext cx="589200" cy="345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9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4</a:t>
            </a:r>
            <a:endParaRPr lang="en-US" sz="9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5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9233" y="1711926"/>
            <a:ext cx="3503241" cy="2154374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362400" y="326250"/>
            <a:ext cx="8381700" cy="79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3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Использование цифровых технологий в обучении ПДД
</a:t>
            </a:r>
            <a:endParaRPr lang="en-US" sz="3200" dirty="0"/>
          </a:p>
        </p:txBody>
      </p:sp>
      <p:sp>
        <p:nvSpPr>
          <p:cNvPr id="5" name="Text 1"/>
          <p:cNvSpPr txBox="1"/>
          <p:nvPr/>
        </p:nvSpPr>
        <p:spPr>
          <a:xfrm>
            <a:off x="4945300" y="1711925"/>
            <a:ext cx="3501900" cy="2155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Современные технологии стимулируют интерес и повышают уровень цифровых компетенций у школьников.
Применение цифровых средств значительно увеличивает активность и качество усвоения правил дорожного движения.
</a:t>
            </a:r>
            <a:endParaRPr lang="en-US" sz="1100" dirty="0"/>
          </a:p>
        </p:txBody>
      </p:sp>
      <p:sp>
        <p:nvSpPr>
          <p:cNvPr id="6" name="Text 2"/>
          <p:cNvSpPr txBox="1"/>
          <p:nvPr/>
        </p:nvSpPr>
        <p:spPr>
          <a:xfrm>
            <a:off x="8408025" y="4665550"/>
            <a:ext cx="589200" cy="345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5</a:t>
            </a:r>
            <a:endParaRPr lang="en-US" sz="9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6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4276" y="1676050"/>
            <a:ext cx="4540748" cy="2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 0"/>
          <p:cNvSpPr txBox="1"/>
          <p:nvPr/>
        </p:nvSpPr>
        <p:spPr>
          <a:xfrm>
            <a:off x="362400" y="326250"/>
            <a:ext cx="7762500" cy="9066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788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Коммуникативные и социально-гражданские компетенции в ПДД
</a:t>
            </a:r>
            <a:endParaRPr lang="en-US" sz="2788" dirty="0"/>
          </a:p>
        </p:txBody>
      </p:sp>
      <p:sp>
        <p:nvSpPr>
          <p:cNvPr id="6" name="Text 1"/>
          <p:cNvSpPr txBox="1"/>
          <p:nvPr/>
        </p:nvSpPr>
        <p:spPr>
          <a:xfrm>
            <a:off x="5686350" y="1610725"/>
            <a:ext cx="3204300" cy="846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Виды деятельности, их связанные умения и эффекты формируют командный дух и ответственность у учащихся.
</a:t>
            </a:r>
            <a:endParaRPr lang="en-US" sz="1100" dirty="0"/>
          </a:p>
        </p:txBody>
      </p:sp>
      <p:sp>
        <p:nvSpPr>
          <p:cNvPr id="7" name="Text 2"/>
          <p:cNvSpPr txBox="1"/>
          <p:nvPr/>
        </p:nvSpPr>
        <p:spPr>
          <a:xfrm>
            <a:off x="5686350" y="2643936"/>
            <a:ext cx="3204300" cy="7803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Командная работа и социальное участие усиливают мотивацию и гражданскую ответственность.
</a:t>
            </a:r>
            <a:endParaRPr lang="en-US" sz="1100" dirty="0"/>
          </a:p>
        </p:txBody>
      </p:sp>
      <p:sp>
        <p:nvSpPr>
          <p:cNvPr id="8" name="Text 3"/>
          <p:cNvSpPr txBox="1"/>
          <p:nvPr/>
        </p:nvSpPr>
        <p:spPr>
          <a:xfrm>
            <a:off x="5686350" y="3589049"/>
            <a:ext cx="3136800" cy="4509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0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Практика школ
</a:t>
            </a:r>
            <a:endParaRPr lang="en-US" sz="1000" dirty="0"/>
          </a:p>
        </p:txBody>
      </p:sp>
      <p:sp>
        <p:nvSpPr>
          <p:cNvPr id="9" name="Text 4"/>
          <p:cNvSpPr txBox="1"/>
          <p:nvPr/>
        </p:nvSpPr>
        <p:spPr>
          <a:xfrm>
            <a:off x="8408025" y="4665550"/>
            <a:ext cx="589200" cy="345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9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6</a:t>
            </a:r>
            <a:endParaRPr lang="en-US" sz="9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7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200" y="1312415"/>
            <a:ext cx="387900" cy="31032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68625" y="1273625"/>
            <a:ext cx="387900" cy="387900"/>
          </a:xfrm>
          <a:prstGeom prst="rect">
            <a:avLst/>
          </a:prstGeom>
        </p:spPr>
      </p:pic>
      <p:pic>
        <p:nvPicPr>
          <p:cNvPr id="7" name="Image 5" descr="preencoded.pn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Image 6" descr="preencoded.pn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69200" y="3286775"/>
            <a:ext cx="387900" cy="344800"/>
          </a:xfrm>
          <a:prstGeom prst="rect">
            <a:avLst/>
          </a:prstGeom>
        </p:spPr>
      </p:pic>
      <p:pic>
        <p:nvPicPr>
          <p:cNvPr id="9" name="Image 7" descr="preencoded.png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0" name="Image 8" descr="preencoded.png"/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968625" y="3304015"/>
            <a:ext cx="387900" cy="310320"/>
          </a:xfrm>
          <a:prstGeom prst="rect">
            <a:avLst/>
          </a:prstGeom>
        </p:spPr>
      </p:pic>
      <p:sp>
        <p:nvSpPr>
          <p:cNvPr id="11" name="Text 0"/>
          <p:cNvSpPr txBox="1"/>
          <p:nvPr/>
        </p:nvSpPr>
        <p:spPr>
          <a:xfrm>
            <a:off x="8408025" y="4665550"/>
            <a:ext cx="589200" cy="345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9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7</a:t>
            </a:r>
            <a:endParaRPr lang="en-US" sz="900" dirty="0"/>
          </a:p>
        </p:txBody>
      </p:sp>
      <p:sp>
        <p:nvSpPr>
          <p:cNvPr id="12" name="Text 1"/>
          <p:cNvSpPr txBox="1"/>
          <p:nvPr/>
        </p:nvSpPr>
        <p:spPr>
          <a:xfrm>
            <a:off x="769200" y="1845875"/>
            <a:ext cx="3417300" cy="811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1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Организация дебатов и обсуждений для самостоятельного открытия знаний учащимися.
</a:t>
            </a:r>
            <a:endParaRPr lang="en-US" sz="1100" dirty="0"/>
          </a:p>
        </p:txBody>
      </p:sp>
      <p:sp>
        <p:nvSpPr>
          <p:cNvPr id="13" name="Text 2"/>
          <p:cNvSpPr txBox="1"/>
          <p:nvPr/>
        </p:nvSpPr>
        <p:spPr>
          <a:xfrm>
            <a:off x="1258350" y="1204325"/>
            <a:ext cx="3028800" cy="526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4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Фасилитация и модерация
</a:t>
            </a:r>
            <a:endParaRPr lang="en-US" sz="1400" dirty="0"/>
          </a:p>
        </p:txBody>
      </p:sp>
      <p:sp>
        <p:nvSpPr>
          <p:cNvPr id="14" name="Text 3"/>
          <p:cNvSpPr txBox="1"/>
          <p:nvPr/>
        </p:nvSpPr>
        <p:spPr>
          <a:xfrm>
            <a:off x="4968625" y="1845875"/>
            <a:ext cx="3417300" cy="811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1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Координация мероприятий Фестиваля безопасности и работы отрядов ЮИД.
</a:t>
            </a:r>
            <a:endParaRPr lang="en-US" sz="1100" dirty="0"/>
          </a:p>
        </p:txBody>
      </p:sp>
      <p:sp>
        <p:nvSpPr>
          <p:cNvPr id="15" name="Text 4"/>
          <p:cNvSpPr txBox="1"/>
          <p:nvPr/>
        </p:nvSpPr>
        <p:spPr>
          <a:xfrm>
            <a:off x="5457800" y="1204325"/>
            <a:ext cx="3028800" cy="526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4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Проектное управление
</a:t>
            </a:r>
            <a:endParaRPr lang="en-US" sz="1400" dirty="0"/>
          </a:p>
        </p:txBody>
      </p:sp>
      <p:sp>
        <p:nvSpPr>
          <p:cNvPr id="16" name="Text 5"/>
          <p:cNvSpPr txBox="1"/>
          <p:nvPr/>
        </p:nvSpPr>
        <p:spPr>
          <a:xfrm>
            <a:off x="769200" y="3837475"/>
            <a:ext cx="3417300" cy="828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1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Создание качественного медиаконтента совместно с учениками, уходя от шаблонных материалов.
</a:t>
            </a:r>
            <a:endParaRPr lang="en-US" sz="1100" dirty="0"/>
          </a:p>
        </p:txBody>
      </p:sp>
      <p:sp>
        <p:nvSpPr>
          <p:cNvPr id="17" name="Text 6"/>
          <p:cNvSpPr txBox="1"/>
          <p:nvPr/>
        </p:nvSpPr>
        <p:spPr>
          <a:xfrm>
            <a:off x="1258375" y="3195925"/>
            <a:ext cx="3028800" cy="526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4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Медиакомпетенции
</a:t>
            </a:r>
            <a:endParaRPr lang="en-US" sz="1400" dirty="0"/>
          </a:p>
        </p:txBody>
      </p:sp>
      <p:sp>
        <p:nvSpPr>
          <p:cNvPr id="18" name="Text 7"/>
          <p:cNvSpPr txBox="1"/>
          <p:nvPr/>
        </p:nvSpPr>
        <p:spPr>
          <a:xfrm>
            <a:off x="4968625" y="3837475"/>
            <a:ext cx="3417300" cy="8280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1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Установление сотрудничества с родителями, ГИБДД, автошколами и СМИ для комплексной работы.
</a:t>
            </a:r>
            <a:endParaRPr lang="en-US" sz="1100" dirty="0"/>
          </a:p>
        </p:txBody>
      </p:sp>
      <p:sp>
        <p:nvSpPr>
          <p:cNvPr id="19" name="Text 8"/>
          <p:cNvSpPr txBox="1"/>
          <p:nvPr/>
        </p:nvSpPr>
        <p:spPr>
          <a:xfrm>
            <a:off x="5457800" y="3195925"/>
            <a:ext cx="3028800" cy="5265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4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Сетевое взаимодействие
</a:t>
            </a:r>
            <a:endParaRPr lang="en-US" sz="1400" dirty="0"/>
          </a:p>
        </p:txBody>
      </p:sp>
      <p:sp>
        <p:nvSpPr>
          <p:cNvPr id="20" name="Text 9"/>
          <p:cNvSpPr txBox="1"/>
          <p:nvPr/>
        </p:nvSpPr>
        <p:spPr>
          <a:xfrm>
            <a:off x="362400" y="326250"/>
            <a:ext cx="8451300" cy="5265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303" dirty="0">
                <a:solidFill>
                  <a:srgbClr val="5384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Компетенции педагогов в формировании безопасного поведения
</a:t>
            </a:r>
            <a:endParaRPr lang="en-US" sz="2303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8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775" y="1103067"/>
            <a:ext cx="8512800" cy="4830016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5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6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7" name="Text 0"/>
          <p:cNvSpPr txBox="1"/>
          <p:nvPr/>
        </p:nvSpPr>
        <p:spPr>
          <a:xfrm>
            <a:off x="362400" y="326250"/>
            <a:ext cx="7614900" cy="5124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2241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Практические кейсы образовательного пространства по ПДД
</a:t>
            </a:r>
            <a:endParaRPr lang="en-US" sz="2241" dirty="0"/>
          </a:p>
        </p:txBody>
      </p:sp>
      <p:sp>
        <p:nvSpPr>
          <p:cNvPr id="8" name="Text 1"/>
          <p:cNvSpPr txBox="1"/>
          <p:nvPr/>
        </p:nvSpPr>
        <p:spPr>
          <a:xfrm>
            <a:off x="917300" y="3431787"/>
            <a:ext cx="3495600" cy="916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5384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Трансформируемый кабинет ПДД обеспечивает гибкость учебного процесса: от игровой площадки до площадки для обсуждений и съемок.
</a:t>
            </a:r>
            <a:endParaRPr lang="en-US" sz="1200" dirty="0"/>
          </a:p>
        </p:txBody>
      </p:sp>
      <p:sp>
        <p:nvSpPr>
          <p:cNvPr id="9" name="Text 2"/>
          <p:cNvSpPr txBox="1"/>
          <p:nvPr/>
        </p:nvSpPr>
        <p:spPr>
          <a:xfrm>
            <a:off x="8408025" y="4665550"/>
            <a:ext cx="589200" cy="345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9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8</a:t>
            </a:r>
            <a:endParaRPr lang="en-US" sz="900" dirty="0"/>
          </a:p>
        </p:txBody>
      </p:sp>
      <p:sp>
        <p:nvSpPr>
          <p:cNvPr id="10" name="Text 3"/>
          <p:cNvSpPr txBox="1"/>
          <p:nvPr/>
        </p:nvSpPr>
        <p:spPr>
          <a:xfrm>
            <a:off x="4912425" y="3431787"/>
            <a:ext cx="3495600" cy="9168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115000"/>
              </a:lnSpc>
              <a:buNone/>
            </a:pPr>
            <a:r>
              <a:rPr lang="en-US" sz="1200" dirty="0">
                <a:solidFill>
                  <a:srgbClr val="5384B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Автогородок и цифровые сообщества создают живую лабораторию, расширяющую возможности практического изучения правил дорожного движения.
</a:t>
            </a:r>
            <a:endParaRPr lang="en-US" sz="1200" dirty="0"/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97957830-DC6C-42D3-8F16-2B7E876EA13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1547" y="1164901"/>
            <a:ext cx="2476850" cy="1857638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529B23C6-212C-43E8-848D-028F82EA1BF8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33575" y="1164901"/>
            <a:ext cx="2476850" cy="1857638"/>
          </a:xfrm>
          <a:prstGeom prst="rect">
            <a:avLst/>
          </a:prstGeom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A0B2233A-1A49-42F3-8492-7EBE8B762A39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5981229" y="1164901"/>
            <a:ext cx="2476851" cy="1857638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9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3125" y="1692875"/>
            <a:ext cx="3501900" cy="2153549"/>
          </a:xfrm>
          <a:prstGeom prst="rect">
            <a:avLst/>
          </a:prstGeom>
        </p:spPr>
      </p:pic>
      <p:sp>
        <p:nvSpPr>
          <p:cNvPr id="4" name="Text 0"/>
          <p:cNvSpPr txBox="1"/>
          <p:nvPr/>
        </p:nvSpPr>
        <p:spPr>
          <a:xfrm>
            <a:off x="362400" y="326250"/>
            <a:ext cx="8381700" cy="7977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l">
              <a:lnSpc>
                <a:spcPct val="90000"/>
              </a:lnSpc>
              <a:buNone/>
            </a:pPr>
            <a:r>
              <a:rPr lang="en-US" sz="32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Влияние современных подходов на снижение детского травматизма
</a:t>
            </a:r>
            <a:endParaRPr lang="en-US" sz="3200" dirty="0"/>
          </a:p>
        </p:txBody>
      </p:sp>
      <p:sp>
        <p:nvSpPr>
          <p:cNvPr id="5" name="Text 1"/>
          <p:cNvSpPr txBox="1"/>
          <p:nvPr/>
        </p:nvSpPr>
        <p:spPr>
          <a:xfrm>
            <a:off x="4945300" y="1711925"/>
            <a:ext cx="3501900" cy="215520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lnSpc>
                <a:spcPct val="100000"/>
              </a:lnSpc>
              <a:buNone/>
            </a:pPr>
            <a:r>
              <a:rPr lang="en-US" sz="11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Целостные образовательные программы снижают травмы у детей благодаря комплексному подходу.
Интеграция знаний, практики и технологий обеспечивает устойчивое улучшение безопасности.
</a:t>
            </a:r>
            <a:r>
              <a:rPr lang="en-US" sz="1000" dirty="0">
                <a:solidFill>
                  <a:srgbClr val="5F92C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Статистика образовательных учреждений, 2024
</a:t>
            </a:r>
            <a:endParaRPr lang="en-US" sz="1100" dirty="0"/>
          </a:p>
        </p:txBody>
      </p:sp>
      <p:sp>
        <p:nvSpPr>
          <p:cNvPr id="6" name="Text 2"/>
          <p:cNvSpPr txBox="1"/>
          <p:nvPr/>
        </p:nvSpPr>
        <p:spPr>
          <a:xfrm>
            <a:off x="8408025" y="4665550"/>
            <a:ext cx="589200" cy="345900"/>
          </a:xfrm>
          <a:prstGeom prst="rect">
            <a:avLst/>
          </a:prstGeom>
          <a:noFill/>
          <a:ln/>
        </p:spPr>
        <p:txBody>
          <a:bodyPr wrap="square" lIns="0" tIns="0" rIns="0" bIns="0" rtlCol="0" anchor="t"/>
          <a:lstStyle/>
          <a:p>
            <a:pPr marL="0" indent="0" algn="r">
              <a:lnSpc>
                <a:spcPct val="100000"/>
              </a:lnSpc>
              <a:buNone/>
            </a:pPr>
            <a:r>
              <a:rPr lang="en-US" sz="900" dirty="0">
                <a:solidFill>
                  <a:srgbClr val="FFFFF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9</a:t>
            </a:r>
            <a:endParaRPr lang="en-US" sz="9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484</Words>
  <Application>Microsoft Office PowerPoint</Application>
  <PresentationFormat>Экран (16:9)</PresentationFormat>
  <Paragraphs>51</Paragraphs>
  <Slides>10</Slides>
  <Notes>10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3" baseType="lpstr">
      <vt:lpstr>Arial</vt:lpstr>
      <vt:lpstr>Calibri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виктория филиипова</cp:lastModifiedBy>
  <cp:revision>3</cp:revision>
  <dcterms:created xsi:type="dcterms:W3CDTF">2025-11-27T05:01:30Z</dcterms:created>
  <dcterms:modified xsi:type="dcterms:W3CDTF">2025-11-27T05:49:49Z</dcterms:modified>
</cp:coreProperties>
</file>