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0" r:id="rId3"/>
    <p:sldId id="258" r:id="rId4"/>
    <p:sldId id="259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>
      <p:cViewPr varScale="1">
        <p:scale>
          <a:sx n="68" d="100"/>
          <a:sy n="68" d="100"/>
        </p:scale>
        <p:origin x="792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2021" y="-69088"/>
            <a:ext cx="11942445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39" y="-129158"/>
            <a:ext cx="12047220" cy="119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6061" y="2444318"/>
            <a:ext cx="8795385" cy="2200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y9KF2XQXAv2Dg9E5JrCVS1YXjAhJnIEB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5918" y="58829"/>
            <a:ext cx="11977370" cy="6682513"/>
            <a:chOff x="105918" y="1408937"/>
            <a:chExt cx="11977370" cy="5337175"/>
          </a:xfrm>
          <a:blipFill>
            <a:blip r:embed="rId2"/>
            <a:tile tx="0" ty="0" sx="100000" sy="100000" flip="none" algn="tl"/>
          </a:blipFill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18" y="1408937"/>
              <a:ext cx="11977116" cy="5337048"/>
            </a:xfrm>
            <a:prstGeom prst="rect">
              <a:avLst/>
            </a:prstGeom>
            <a:grpFill/>
          </p:spPr>
        </p:pic>
        <p:sp>
          <p:nvSpPr>
            <p:cNvPr id="5" name="object 5"/>
            <p:cNvSpPr/>
            <p:nvPr/>
          </p:nvSpPr>
          <p:spPr>
            <a:xfrm>
              <a:off x="105918" y="1408937"/>
              <a:ext cx="11977370" cy="5337175"/>
            </a:xfrm>
            <a:custGeom>
              <a:avLst/>
              <a:gdLst/>
              <a:ahLst/>
              <a:cxnLst/>
              <a:rect l="l" t="t" r="r" b="b"/>
              <a:pathLst>
                <a:path w="11977370" h="5337175">
                  <a:moveTo>
                    <a:pt x="0" y="5337048"/>
                  </a:moveTo>
                  <a:lnTo>
                    <a:pt x="11977116" y="5337048"/>
                  </a:lnTo>
                  <a:lnTo>
                    <a:pt x="11977116" y="0"/>
                  </a:lnTo>
                  <a:lnTo>
                    <a:pt x="0" y="0"/>
                  </a:lnTo>
                  <a:lnTo>
                    <a:pt x="0" y="5337048"/>
                  </a:lnTo>
                  <a:close/>
                </a:path>
              </a:pathLst>
            </a:custGeom>
            <a:grpFill/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9564" y="1274190"/>
            <a:ext cx="113284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7200" dirty="0">
                <a:latin typeface="Calibri"/>
                <a:cs typeface="Calibri"/>
              </a:rPr>
              <a:t>Первая помощь на поле боя</a:t>
            </a:r>
            <a:endParaRPr sz="7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766061" y="2444318"/>
            <a:ext cx="8795385" cy="220091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 algn="ctr">
              <a:lnSpc>
                <a:spcPts val="5190"/>
              </a:lnSpc>
              <a:spcBef>
                <a:spcPts val="750"/>
              </a:spcBef>
            </a:pPr>
            <a:r>
              <a:rPr spc="-10" dirty="0"/>
              <a:t>(военно-</a:t>
            </a:r>
            <a:r>
              <a:rPr dirty="0"/>
              <a:t>медицинская</a:t>
            </a:r>
            <a:r>
              <a:rPr spc="-105" dirty="0"/>
              <a:t> </a:t>
            </a:r>
            <a:r>
              <a:rPr spc="-40" dirty="0"/>
              <a:t>подготовка </a:t>
            </a:r>
            <a:r>
              <a:rPr spc="-20" dirty="0"/>
              <a:t>Тактическая</a:t>
            </a:r>
            <a:r>
              <a:rPr spc="-210" dirty="0"/>
              <a:t> </a:t>
            </a:r>
            <a:r>
              <a:rPr spc="-10" dirty="0"/>
              <a:t>медицина)</a:t>
            </a:r>
          </a:p>
          <a:p>
            <a:pPr marR="130175" algn="ctr">
              <a:lnSpc>
                <a:spcPct val="100000"/>
              </a:lnSpc>
              <a:spcBef>
                <a:spcPts val="335"/>
              </a:spcBef>
            </a:pPr>
            <a:r>
              <a:rPr dirty="0"/>
              <a:t>10 </a:t>
            </a:r>
            <a:r>
              <a:rPr spc="-20" dirty="0"/>
              <a:t>класс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67555" y="4536700"/>
            <a:ext cx="8436359" cy="189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6615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>
                <a:latin typeface="Times New Roman"/>
                <a:cs typeface="Times New Roman"/>
              </a:rPr>
              <a:t>                  </a:t>
            </a:r>
          </a:p>
          <a:p>
            <a:pPr marL="856615">
              <a:lnSpc>
                <a:spcPct val="100000"/>
              </a:lnSpc>
              <a:spcBef>
                <a:spcPts val="100"/>
              </a:spcBef>
            </a:pPr>
            <a:endParaRPr lang="ru-RU" sz="2000" b="1" spc="-10" dirty="0">
              <a:latin typeface="Times New Roman"/>
              <a:cs typeface="Times New Roman"/>
            </a:endParaRPr>
          </a:p>
          <a:p>
            <a:pPr marL="856615">
              <a:lnSpc>
                <a:spcPct val="100000"/>
              </a:lnSpc>
              <a:spcBef>
                <a:spcPts val="100"/>
              </a:spcBef>
            </a:pPr>
            <a:endParaRPr lang="ru-RU" sz="2000" b="1" spc="-10" dirty="0">
              <a:latin typeface="Times New Roman"/>
              <a:cs typeface="Times New Roman"/>
            </a:endParaRPr>
          </a:p>
          <a:p>
            <a:pPr marL="856615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>
                <a:latin typeface="Times New Roman"/>
                <a:cs typeface="Times New Roman"/>
              </a:rPr>
              <a:t>                                                                                              Учитель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ОБ</a:t>
            </a:r>
            <a:r>
              <a:rPr lang="ru-RU" sz="2000" b="1" spc="-20" dirty="0">
                <a:latin typeface="Times New Roman"/>
                <a:cs typeface="Times New Roman"/>
              </a:rPr>
              <a:t>ЗР</a:t>
            </a:r>
            <a:endParaRPr sz="2000" dirty="0">
              <a:latin typeface="Times New Roman"/>
              <a:cs typeface="Times New Roman"/>
            </a:endParaRPr>
          </a:p>
          <a:p>
            <a:pPr marL="12700" marR="5080" indent="2438400" algn="r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ГБОУ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lang="ru-RU" sz="2000" b="1" spc="-80" dirty="0">
                <a:latin typeface="Times New Roman"/>
                <a:cs typeface="Times New Roman"/>
              </a:rPr>
              <a:t> СОШ </a:t>
            </a:r>
            <a:r>
              <a:rPr lang="ru-RU" sz="2000" b="1" spc="-80" dirty="0" err="1">
                <a:latin typeface="Times New Roman"/>
                <a:cs typeface="Times New Roman"/>
              </a:rPr>
              <a:t>с.Утёвка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endParaRPr sz="2000" dirty="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  <a:spcBef>
                <a:spcPts val="5"/>
              </a:spcBef>
            </a:pPr>
            <a:r>
              <a:rPr lang="ru-RU" sz="2000" b="1" dirty="0">
                <a:latin typeface="Times New Roman"/>
                <a:cs typeface="Times New Roman"/>
              </a:rPr>
              <a:t>Обух Г.Г.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1" name="Picture 2" descr="http://www.mma.ru/upload/iblock/406/40655e636ddf6266c038072f767b2441.jpg">
            <a:extLst>
              <a:ext uri="{FF2B5EF4-FFF2-40B4-BE49-F238E27FC236}">
                <a16:creationId xmlns:a16="http://schemas.microsoft.com/office/drawing/2014/main" id="{9BD98617-58D4-4B7B-B589-062209A3D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3" y="4037569"/>
            <a:ext cx="3184527" cy="268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039" y="227203"/>
            <a:ext cx="117913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5577205" algn="l"/>
              </a:tabLst>
            </a:pPr>
            <a:r>
              <a:rPr sz="2400" b="1" dirty="0">
                <a:latin typeface="Times New Roman"/>
                <a:cs typeface="Times New Roman"/>
              </a:rPr>
              <a:t>Индивидуальный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перевязочный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пакет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6000" b="1" spc="-15" baseline="13888" dirty="0">
                <a:latin typeface="Times New Roman"/>
                <a:cs typeface="Times New Roman"/>
              </a:rPr>
              <a:t>Практическая</a:t>
            </a:r>
            <a:r>
              <a:rPr sz="6000" b="1" spc="-202" baseline="13888" dirty="0">
                <a:latin typeface="Times New Roman"/>
                <a:cs typeface="Times New Roman"/>
              </a:rPr>
              <a:t> </a:t>
            </a:r>
            <a:r>
              <a:rPr sz="6000" b="1" baseline="13888" dirty="0">
                <a:latin typeface="Times New Roman"/>
                <a:cs typeface="Times New Roman"/>
              </a:rPr>
              <a:t>часть</a:t>
            </a:r>
            <a:r>
              <a:rPr sz="6000" b="1" spc="-195" baseline="13888" dirty="0">
                <a:latin typeface="Times New Roman"/>
                <a:cs typeface="Times New Roman"/>
              </a:rPr>
              <a:t> </a:t>
            </a:r>
            <a:r>
              <a:rPr sz="6000" b="1" spc="-15" baseline="13888" dirty="0">
                <a:latin typeface="Times New Roman"/>
                <a:cs typeface="Times New Roman"/>
              </a:rPr>
              <a:t>урока</a:t>
            </a:r>
            <a:endParaRPr sz="6000" baseline="13888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794384"/>
            <a:ext cx="6671309" cy="589851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400" dirty="0">
                <a:latin typeface="Times New Roman"/>
                <a:cs typeface="Times New Roman"/>
              </a:rPr>
              <a:t>Правильно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наложенная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повязка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останавливает</a:t>
            </a:r>
            <a:endParaRPr sz="2400">
              <a:latin typeface="Times New Roman"/>
              <a:cs typeface="Times New Roman"/>
            </a:endParaRPr>
          </a:p>
          <a:p>
            <a:pPr marL="12700" marR="274955">
              <a:lnSpc>
                <a:spcPct val="107100"/>
              </a:lnSpc>
            </a:pPr>
            <a:r>
              <a:rPr sz="2400" dirty="0">
                <a:latin typeface="Times New Roman"/>
                <a:cs typeface="Times New Roman"/>
              </a:rPr>
              <a:t>кровотечение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защищает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рану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от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микробов,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тем </a:t>
            </a:r>
            <a:r>
              <a:rPr sz="2400" dirty="0">
                <a:latin typeface="Times New Roman"/>
                <a:cs typeface="Times New Roman"/>
              </a:rPr>
              <a:t>самым,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способствуя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скорейшему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ее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заживлению.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повязок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применяется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индивидуальный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6900"/>
              </a:lnSpc>
              <a:spcBef>
                <a:spcPts val="10"/>
              </a:spcBef>
            </a:pPr>
            <a:r>
              <a:rPr sz="2400" dirty="0">
                <a:latin typeface="Times New Roman"/>
                <a:cs typeface="Times New Roman"/>
              </a:rPr>
              <a:t>перевязочный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пакет,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отсутствии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марлевые </a:t>
            </a:r>
            <a:r>
              <a:rPr sz="2400" dirty="0">
                <a:latin typeface="Times New Roman"/>
                <a:cs typeface="Times New Roman"/>
              </a:rPr>
              <a:t>салфетки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или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бинты, вата.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Берут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индивидуальный </a:t>
            </a:r>
            <a:r>
              <a:rPr sz="2400" dirty="0">
                <a:latin typeface="Times New Roman"/>
                <a:cs typeface="Times New Roman"/>
              </a:rPr>
              <a:t>перевязочный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пакет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(ИПП),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находят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конец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нити, </a:t>
            </a:r>
            <a:r>
              <a:rPr sz="2400" dirty="0">
                <a:latin typeface="Times New Roman"/>
                <a:cs typeface="Times New Roman"/>
              </a:rPr>
              <a:t>вклеенной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между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слоями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бумажной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оболочки,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  <a:p>
            <a:pPr marL="12700" marR="271780">
              <a:lnSpc>
                <a:spcPct val="107100"/>
              </a:lnSpc>
            </a:pPr>
            <a:r>
              <a:rPr sz="2400" dirty="0">
                <a:latin typeface="Times New Roman"/>
                <a:cs typeface="Times New Roman"/>
              </a:rPr>
              <a:t>дергают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нее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рывком,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разрезая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нитью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оболочку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две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половины.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ИПП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состоит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из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двух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ватно-</a:t>
            </a:r>
            <a:endParaRPr sz="2400">
              <a:latin typeface="Times New Roman"/>
              <a:cs typeface="Times New Roman"/>
            </a:endParaRPr>
          </a:p>
          <a:p>
            <a:pPr marL="12700" marR="150495">
              <a:lnSpc>
                <a:spcPts val="3090"/>
              </a:lnSpc>
              <a:spcBef>
                <a:spcPts val="120"/>
              </a:spcBef>
            </a:pPr>
            <a:r>
              <a:rPr sz="2400" dirty="0">
                <a:latin typeface="Times New Roman"/>
                <a:cs typeface="Times New Roman"/>
              </a:rPr>
              <a:t>марлевых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подушечек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бинта.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Одна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из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подушечек </a:t>
            </a:r>
            <a:r>
              <a:rPr sz="2400" dirty="0">
                <a:latin typeface="Times New Roman"/>
                <a:cs typeface="Times New Roman"/>
              </a:rPr>
              <a:t>пришита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концу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бинта,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другая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подвижна.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400" dirty="0">
                <a:latin typeface="Times New Roman"/>
                <a:cs typeface="Times New Roman"/>
              </a:rPr>
              <a:t>Подушечки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берут,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касаясь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руками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только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одной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их</a:t>
            </a:r>
            <a:endParaRPr sz="2400">
              <a:latin typeface="Times New Roman"/>
              <a:cs typeface="Times New Roman"/>
            </a:endParaRPr>
          </a:p>
          <a:p>
            <a:pPr marL="12700" marR="517525">
              <a:lnSpc>
                <a:spcPct val="107100"/>
              </a:lnSpc>
            </a:pPr>
            <a:r>
              <a:rPr sz="2400" dirty="0">
                <a:latin typeface="Times New Roman"/>
                <a:cs typeface="Times New Roman"/>
              </a:rPr>
              <a:t>стороны,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накладывают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рану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той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стороной, которой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касались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руками.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F4BD0FA-3E76-4B9D-9ADD-2E7AFD3BC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90600"/>
            <a:ext cx="499567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10574137-5648-40B2-B2ED-30341A4A6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66997"/>
            <a:ext cx="4995672" cy="26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559" y="223520"/>
            <a:ext cx="49752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Правила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наложения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жгута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8559" y="819795"/>
            <a:ext cx="11731041" cy="58793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845560">
              <a:lnSpc>
                <a:spcPct val="107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При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первой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медицинской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помощи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обычно применяются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так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называемые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жгуты-закрутки, </a:t>
            </a:r>
            <a:r>
              <a:rPr sz="2800" spc="-30" dirty="0">
                <a:latin typeface="Times New Roman"/>
                <a:cs typeface="Times New Roman"/>
              </a:rPr>
              <a:t>которые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можно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быстро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сделать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из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ремня,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платка, полотенца,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косынки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пр.</a:t>
            </a:r>
            <a:endParaRPr sz="2800" dirty="0">
              <a:latin typeface="Times New Roman"/>
              <a:cs typeface="Times New Roman"/>
            </a:endParaRPr>
          </a:p>
          <a:p>
            <a:pPr marL="12700" marR="3951604">
              <a:lnSpc>
                <a:spcPct val="106800"/>
              </a:lnSpc>
              <a:spcBef>
                <a:spcPts val="810"/>
              </a:spcBef>
            </a:pPr>
            <a:r>
              <a:rPr sz="2800" spc="-10" dirty="0">
                <a:latin typeface="Times New Roman"/>
                <a:cs typeface="Times New Roman"/>
              </a:rPr>
              <a:t>Наложение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жгутов,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том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числе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жгута-закрутки, требует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соблюдения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определенных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правил.</a:t>
            </a:r>
            <a:endParaRPr sz="2800" dirty="0">
              <a:latin typeface="Times New Roman"/>
              <a:cs typeface="Times New Roman"/>
            </a:endParaRPr>
          </a:p>
          <a:p>
            <a:pPr marL="1588770" marR="1047750" indent="-244475">
              <a:lnSpc>
                <a:spcPts val="4910"/>
              </a:lnSpc>
              <a:spcBef>
                <a:spcPts val="275"/>
              </a:spcBef>
              <a:buFont typeface="Times New Roman"/>
              <a:buChar char="•"/>
              <a:tabLst>
                <a:tab pos="3266440" algn="l"/>
              </a:tabLst>
            </a:pPr>
            <a:r>
              <a:rPr sz="3200" b="1" dirty="0">
                <a:latin typeface="Times New Roman"/>
                <a:cs typeface="Times New Roman"/>
              </a:rPr>
              <a:t>Жгут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накладывают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выше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раны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на</a:t>
            </a:r>
            <a:r>
              <a:rPr sz="3200" b="1" spc="-10" dirty="0">
                <a:latin typeface="Times New Roman"/>
                <a:cs typeface="Times New Roman"/>
              </a:rPr>
              <a:t> расстоянии 	</a:t>
            </a:r>
            <a:r>
              <a:rPr sz="3200" b="1" dirty="0">
                <a:latin typeface="Times New Roman"/>
                <a:cs typeface="Times New Roman"/>
              </a:rPr>
              <a:t>5—7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см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от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ее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верхнего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края</a:t>
            </a:r>
            <a:endParaRPr sz="3200" dirty="0">
              <a:latin typeface="Times New Roman"/>
              <a:cs typeface="Times New Roman"/>
            </a:endParaRPr>
          </a:p>
          <a:p>
            <a:pPr marL="775335" indent="-244475">
              <a:lnSpc>
                <a:spcPct val="100000"/>
              </a:lnSpc>
              <a:spcBef>
                <a:spcPts val="730"/>
              </a:spcBef>
              <a:buChar char="•"/>
              <a:tabLst>
                <a:tab pos="775970" algn="l"/>
              </a:tabLst>
            </a:pPr>
            <a:r>
              <a:rPr sz="3200" b="1" spc="-10" dirty="0">
                <a:latin typeface="Times New Roman"/>
                <a:cs typeface="Times New Roman"/>
              </a:rPr>
              <a:t>Конечность</a:t>
            </a:r>
            <a:r>
              <a:rPr sz="3200" b="1" spc="-114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перед</a:t>
            </a:r>
            <a:r>
              <a:rPr sz="3200" b="1" spc="-7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наложением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жгута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поднимают</a:t>
            </a:r>
            <a:r>
              <a:rPr sz="3200" b="1" spc="-7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вверх.</a:t>
            </a:r>
            <a:endParaRPr sz="3200" dirty="0">
              <a:latin typeface="Times New Roman"/>
              <a:cs typeface="Times New Roman"/>
            </a:endParaRPr>
          </a:p>
          <a:p>
            <a:pPr marL="544830" marR="5080" indent="-245745">
              <a:lnSpc>
                <a:spcPct val="107200"/>
              </a:lnSpc>
              <a:spcBef>
                <a:spcPts val="790"/>
              </a:spcBef>
              <a:buChar char="•"/>
              <a:tabLst>
                <a:tab pos="4107179" algn="l"/>
              </a:tabLst>
            </a:pPr>
            <a:r>
              <a:rPr sz="3200" b="1" dirty="0">
                <a:latin typeface="Times New Roman"/>
                <a:cs typeface="Times New Roman"/>
              </a:rPr>
              <a:t>На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место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наложения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жгута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предварительно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накладывают 	</a:t>
            </a:r>
            <a:r>
              <a:rPr sz="3200" b="1" spc="-15" dirty="0">
                <a:latin typeface="Times New Roman"/>
                <a:cs typeface="Times New Roman"/>
              </a:rPr>
              <a:t>какую-</a:t>
            </a:r>
            <a:r>
              <a:rPr sz="3200" b="1" dirty="0">
                <a:latin typeface="Times New Roman"/>
                <a:cs typeface="Times New Roman"/>
              </a:rPr>
              <a:t>либо</a:t>
            </a:r>
            <a:r>
              <a:rPr sz="3200" b="1" spc="-7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ткань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9D5DD9-C6A6-4BD3-8D3A-2D8F12634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238761"/>
            <a:ext cx="3897681" cy="303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739" y="-91987"/>
            <a:ext cx="8245475" cy="660527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800" b="1" dirty="0">
                <a:latin typeface="Times New Roman"/>
                <a:cs typeface="Times New Roman"/>
              </a:rPr>
              <a:t>Правила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наложения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жгута</a:t>
            </a:r>
            <a:endParaRPr sz="2800">
              <a:latin typeface="Times New Roman"/>
              <a:cs typeface="Times New Roman"/>
            </a:endParaRPr>
          </a:p>
          <a:p>
            <a:pPr marL="330835" indent="-318770">
              <a:lnSpc>
                <a:spcPct val="100000"/>
              </a:lnSpc>
              <a:spcBef>
                <a:spcPts val="1015"/>
              </a:spcBef>
              <a:buChar char="•"/>
              <a:tabLst>
                <a:tab pos="331470" algn="l"/>
              </a:tabLst>
            </a:pPr>
            <a:r>
              <a:rPr sz="2800" dirty="0">
                <a:latin typeface="Verdana"/>
                <a:cs typeface="Verdana"/>
              </a:rPr>
              <a:t>Жгут</a:t>
            </a:r>
            <a:r>
              <a:rPr sz="2800" spc="-70" dirty="0">
                <a:latin typeface="Verdana"/>
                <a:cs typeface="Verdana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затягивают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только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до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остановки</a:t>
            </a:r>
            <a:endParaRPr sz="3200">
              <a:latin typeface="Times New Roman"/>
              <a:cs typeface="Times New Roman"/>
            </a:endParaRPr>
          </a:p>
          <a:p>
            <a:pPr marL="12700" marR="431165">
              <a:lnSpc>
                <a:spcPct val="106900"/>
              </a:lnSpc>
              <a:spcBef>
                <a:spcPts val="10"/>
              </a:spcBef>
            </a:pPr>
            <a:r>
              <a:rPr sz="3200" dirty="0">
                <a:latin typeface="Times New Roman"/>
                <a:cs typeface="Times New Roman"/>
              </a:rPr>
              <a:t>кровотечения.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Под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него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следует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положить </a:t>
            </a:r>
            <a:r>
              <a:rPr sz="3200" dirty="0">
                <a:latin typeface="Times New Roman"/>
                <a:cs typeface="Times New Roman"/>
              </a:rPr>
              <a:t>записку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указанием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времени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его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наложения.</a:t>
            </a:r>
            <a:endParaRPr sz="3200">
              <a:latin typeface="Times New Roman"/>
              <a:cs typeface="Times New Roman"/>
            </a:endParaRPr>
          </a:p>
          <a:p>
            <a:pPr marL="12700" marR="753110" indent="244475">
              <a:lnSpc>
                <a:spcPct val="106900"/>
              </a:lnSpc>
              <a:spcBef>
                <a:spcPts val="810"/>
              </a:spcBef>
              <a:buChar char="•"/>
              <a:tabLst>
                <a:tab pos="257175" algn="l"/>
              </a:tabLst>
            </a:pPr>
            <a:r>
              <a:rPr sz="3200" dirty="0">
                <a:latin typeface="Times New Roman"/>
                <a:cs typeface="Times New Roman"/>
              </a:rPr>
              <a:t>Перед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наложением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жгута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кровоточащий </a:t>
            </a:r>
            <a:r>
              <a:rPr sz="3200" dirty="0">
                <a:latin typeface="Times New Roman"/>
                <a:cs typeface="Times New Roman"/>
              </a:rPr>
              <a:t>сосуд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выше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раны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прижимают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пальцем,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что</a:t>
            </a:r>
            <a:endParaRPr sz="3200">
              <a:latin typeface="Times New Roman"/>
              <a:cs typeface="Times New Roman"/>
            </a:endParaRPr>
          </a:p>
          <a:p>
            <a:pPr marL="12700" marR="29845">
              <a:lnSpc>
                <a:spcPct val="106900"/>
              </a:lnSpc>
              <a:spcBef>
                <a:spcPts val="10"/>
              </a:spcBef>
            </a:pPr>
            <a:r>
              <a:rPr sz="3200" dirty="0">
                <a:latin typeface="Times New Roman"/>
                <a:cs typeface="Times New Roman"/>
              </a:rPr>
              <a:t>позволяет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без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излишней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спешки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подготовиться </a:t>
            </a:r>
            <a:r>
              <a:rPr sz="3200" dirty="0">
                <a:latin typeface="Times New Roman"/>
                <a:cs typeface="Times New Roman"/>
              </a:rPr>
              <a:t>к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выполнению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этой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манипуляции.</a:t>
            </a:r>
            <a:endParaRPr sz="3200">
              <a:latin typeface="Times New Roman"/>
              <a:cs typeface="Times New Roman"/>
            </a:endParaRPr>
          </a:p>
          <a:p>
            <a:pPr marL="256540" indent="-244475">
              <a:lnSpc>
                <a:spcPct val="100000"/>
              </a:lnSpc>
              <a:spcBef>
                <a:spcPts val="1070"/>
              </a:spcBef>
              <a:buChar char="•"/>
              <a:tabLst>
                <a:tab pos="257175" algn="l"/>
              </a:tabLst>
            </a:pPr>
            <a:r>
              <a:rPr sz="3200" dirty="0">
                <a:latin typeface="Times New Roman"/>
                <a:cs typeface="Times New Roman"/>
              </a:rPr>
              <a:t>Для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контроля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времени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необходимо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7100"/>
              </a:lnSpc>
              <a:spcBef>
                <a:spcPts val="5"/>
              </a:spcBef>
            </a:pPr>
            <a:r>
              <a:rPr sz="3200" dirty="0">
                <a:latin typeface="Times New Roman"/>
                <a:cs typeface="Times New Roman"/>
              </a:rPr>
              <a:t>подложить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под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жгут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либо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прикрепить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к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одежде </a:t>
            </a:r>
            <a:r>
              <a:rPr sz="3200" dirty="0">
                <a:latin typeface="Times New Roman"/>
                <a:cs typeface="Times New Roman"/>
              </a:rPr>
              <a:t>рядом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ним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записку,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указав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дату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точное </a:t>
            </a:r>
            <a:r>
              <a:rPr sz="3200" dirty="0">
                <a:latin typeface="Times New Roman"/>
                <a:cs typeface="Times New Roman"/>
              </a:rPr>
              <a:t>время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наложения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жгута.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Picture 8" descr="http://army-news.ru/images_stati/snaiperskaya_rota_11-640x426.jpg">
            <a:extLst>
              <a:ext uri="{FF2B5EF4-FFF2-40B4-BE49-F238E27FC236}">
                <a16:creationId xmlns:a16="http://schemas.microsoft.com/office/drawing/2014/main" id="{56AE5ACB-35BD-4D38-8806-0551DA6E2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23" y="0"/>
            <a:ext cx="407193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739" y="711"/>
            <a:ext cx="12034522" cy="6582571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41300" marR="5080" indent="-228600">
              <a:lnSpc>
                <a:spcPts val="4190"/>
              </a:lnSpc>
              <a:spcBef>
                <a:spcPts val="350"/>
              </a:spcBef>
              <a:buFont typeface="Arial"/>
              <a:buChar char="•"/>
              <a:tabLst>
                <a:tab pos="241300" algn="l"/>
              </a:tabLst>
            </a:pPr>
            <a:r>
              <a:rPr sz="3600" dirty="0">
                <a:latin typeface="Times New Roman"/>
                <a:cs typeface="Times New Roman"/>
              </a:rPr>
              <a:t>Временно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остановить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кровотечение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допустимо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также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путем </a:t>
            </a:r>
            <a:r>
              <a:rPr sz="3600" dirty="0">
                <a:latin typeface="Times New Roman"/>
                <a:cs typeface="Times New Roman"/>
              </a:rPr>
              <a:t>фиксации</a:t>
            </a:r>
            <a:r>
              <a:rPr sz="3600" spc="-1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конечностей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в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определенном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положении;</a:t>
            </a:r>
            <a:r>
              <a:rPr sz="3600" spc="-12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тем</a:t>
            </a:r>
            <a:endParaRPr sz="3600" dirty="0">
              <a:latin typeface="Times New Roman"/>
              <a:cs typeface="Times New Roman"/>
            </a:endParaRPr>
          </a:p>
          <a:p>
            <a:pPr marL="241300">
              <a:lnSpc>
                <a:spcPts val="4070"/>
              </a:lnSpc>
            </a:pPr>
            <a:r>
              <a:rPr sz="3600" dirty="0">
                <a:latin typeface="Times New Roman"/>
                <a:cs typeface="Times New Roman"/>
              </a:rPr>
              <a:t>самым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удается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прижать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артерию.</a:t>
            </a:r>
            <a:endParaRPr sz="3600" dirty="0">
              <a:latin typeface="Times New Roman"/>
              <a:cs typeface="Times New Roman"/>
            </a:endParaRPr>
          </a:p>
          <a:p>
            <a:pPr marL="241300" marR="65405" indent="-228600">
              <a:lnSpc>
                <a:spcPts val="4190"/>
              </a:lnSpc>
              <a:spcBef>
                <a:spcPts val="1930"/>
              </a:spcBef>
              <a:buFont typeface="Arial"/>
              <a:buChar char="•"/>
              <a:tabLst>
                <a:tab pos="241300" algn="l"/>
              </a:tabLst>
            </a:pPr>
            <a:r>
              <a:rPr sz="3600" dirty="0">
                <a:latin typeface="Times New Roman"/>
                <a:cs typeface="Times New Roman"/>
              </a:rPr>
              <a:t>Так,</a:t>
            </a:r>
            <a:r>
              <a:rPr sz="3600" spc="-7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при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повреждении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подключичной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артерии</a:t>
            </a:r>
            <a:r>
              <a:rPr sz="3600" spc="-5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максимально </a:t>
            </a:r>
            <a:r>
              <a:rPr sz="3600" dirty="0">
                <a:latin typeface="Times New Roman"/>
                <a:cs typeface="Times New Roman"/>
              </a:rPr>
              <a:t>отводят</a:t>
            </a:r>
            <a:r>
              <a:rPr sz="3600" spc="-5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руки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за</a:t>
            </a:r>
            <a:r>
              <a:rPr sz="3600" spc="-4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спину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и</a:t>
            </a:r>
            <a:r>
              <a:rPr sz="3600" spc="-5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фиксируют</a:t>
            </a:r>
            <a:r>
              <a:rPr sz="3600" spc="-5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их</a:t>
            </a:r>
            <a:r>
              <a:rPr sz="3600" spc="-5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на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уровне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локтевых суставов.</a:t>
            </a:r>
            <a:endParaRPr sz="36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50"/>
              </a:spcBef>
              <a:buFont typeface="Arial"/>
              <a:buChar char="•"/>
              <a:tabLst>
                <a:tab pos="241300" algn="l"/>
              </a:tabLst>
            </a:pPr>
            <a:r>
              <a:rPr sz="3600" dirty="0">
                <a:latin typeface="Times New Roman"/>
                <a:cs typeface="Times New Roman"/>
              </a:rPr>
              <a:t>Максимально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сгибая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конечность,</a:t>
            </a:r>
            <a:endParaRPr sz="36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241300" algn="l"/>
              </a:tabLst>
            </a:pPr>
            <a:r>
              <a:rPr sz="3600" dirty="0">
                <a:latin typeface="Times New Roman"/>
                <a:cs typeface="Times New Roman"/>
              </a:rPr>
              <a:t>удается</a:t>
            </a:r>
            <a:r>
              <a:rPr sz="3600" spc="-15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прижать</a:t>
            </a:r>
            <a:r>
              <a:rPr sz="3600" spc="-15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подколенную,</a:t>
            </a:r>
            <a:endParaRPr sz="36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241300" algn="l"/>
              </a:tabLst>
            </a:pPr>
            <a:r>
              <a:rPr sz="3600" dirty="0">
                <a:latin typeface="Times New Roman"/>
                <a:cs typeface="Times New Roman"/>
              </a:rPr>
              <a:t>бедренную,</a:t>
            </a:r>
            <a:r>
              <a:rPr sz="3600" spc="-15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плечевую</a:t>
            </a:r>
            <a:r>
              <a:rPr sz="3600" spc="-155" dirty="0">
                <a:latin typeface="Times New Roman"/>
                <a:cs typeface="Times New Roman"/>
              </a:rPr>
              <a:t> </a:t>
            </a:r>
            <a:r>
              <a:rPr sz="3600" spc="-50" dirty="0">
                <a:latin typeface="Times New Roman"/>
                <a:cs typeface="Times New Roman"/>
              </a:rPr>
              <a:t>и</a:t>
            </a:r>
            <a:endParaRPr sz="36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241300" algn="l"/>
              </a:tabLst>
            </a:pPr>
            <a:r>
              <a:rPr sz="3600" dirty="0">
                <a:latin typeface="Times New Roman"/>
                <a:cs typeface="Times New Roman"/>
              </a:rPr>
              <a:t>локтевую</a:t>
            </a:r>
            <a:r>
              <a:rPr sz="3600" spc="-17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артерии.</a:t>
            </a:r>
            <a:endParaRPr sz="3600" dirty="0">
              <a:latin typeface="Times New Roman"/>
              <a:cs typeface="Times New Roman"/>
            </a:endParaRPr>
          </a:p>
        </p:txBody>
      </p:sp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FE4E5AC1-65D4-4315-A6D5-8AB20D41B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3048000"/>
            <a:ext cx="5224781" cy="371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197" rIns="0" bIns="0" rtlCol="0">
            <a:spAutoFit/>
          </a:bodyPr>
          <a:lstStyle/>
          <a:p>
            <a:pPr marL="25400" marR="5080">
              <a:lnSpc>
                <a:spcPct val="106900"/>
              </a:lnSpc>
              <a:spcBef>
                <a:spcPts val="100"/>
              </a:spcBef>
            </a:pPr>
            <a:r>
              <a:rPr dirty="0"/>
              <a:t>Для</a:t>
            </a:r>
            <a:r>
              <a:rPr spc="-55" dirty="0"/>
              <a:t> </a:t>
            </a:r>
            <a:r>
              <a:rPr dirty="0"/>
              <a:t>этого</a:t>
            </a:r>
            <a:r>
              <a:rPr spc="-70" dirty="0"/>
              <a:t> </a:t>
            </a:r>
            <a:r>
              <a:rPr dirty="0"/>
              <a:t>надо</a:t>
            </a:r>
            <a:r>
              <a:rPr spc="-55" dirty="0"/>
              <a:t> </a:t>
            </a:r>
            <a:r>
              <a:rPr dirty="0"/>
              <a:t>прежде</a:t>
            </a:r>
            <a:r>
              <a:rPr spc="-65" dirty="0"/>
              <a:t> </a:t>
            </a:r>
            <a:r>
              <a:rPr dirty="0"/>
              <a:t>всего</a:t>
            </a:r>
            <a:r>
              <a:rPr spc="-40" dirty="0"/>
              <a:t> </a:t>
            </a:r>
            <a:r>
              <a:rPr dirty="0"/>
              <a:t>хорошо</a:t>
            </a:r>
            <a:r>
              <a:rPr spc="-90" dirty="0"/>
              <a:t> </a:t>
            </a:r>
            <a:r>
              <a:rPr dirty="0"/>
              <a:t>знать</a:t>
            </a:r>
            <a:r>
              <a:rPr spc="-40" dirty="0"/>
              <a:t> </a:t>
            </a:r>
            <a:r>
              <a:rPr dirty="0"/>
              <a:t>места</a:t>
            </a:r>
            <a:r>
              <a:rPr spc="-55" dirty="0"/>
              <a:t> </a:t>
            </a:r>
            <a:r>
              <a:rPr spc="-10" dirty="0"/>
              <a:t>возможного </a:t>
            </a:r>
            <a:r>
              <a:rPr dirty="0"/>
              <a:t>прижатия</a:t>
            </a:r>
            <a:r>
              <a:rPr spc="-114" dirty="0"/>
              <a:t> </a:t>
            </a:r>
            <a:r>
              <a:rPr spc="-10" dirty="0"/>
              <a:t>артерий.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127734"/>
            <a:ext cx="11884661" cy="54948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Сильно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надавив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пальцами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на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мягкие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ткани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выше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места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ранения, </a:t>
            </a:r>
            <a:r>
              <a:rPr sz="3200" dirty="0">
                <a:latin typeface="Times New Roman"/>
                <a:cs typeface="Times New Roman"/>
              </a:rPr>
              <a:t>ткани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выше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места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ранения,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артерию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прижимают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до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тех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пор,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пока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не </a:t>
            </a:r>
            <a:r>
              <a:rPr sz="3200" spc="-45" dirty="0">
                <a:latin typeface="Times New Roman"/>
                <a:cs typeface="Times New Roman"/>
              </a:rPr>
              <a:t>будет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подготовлена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наложена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давящая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повязка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или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3200" dirty="0">
                <a:latin typeface="Times New Roman"/>
                <a:cs typeface="Times New Roman"/>
              </a:rPr>
              <a:t>кровоостанавливающий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жгут.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Максимальное</a:t>
            </a:r>
            <a:r>
              <a:rPr sz="28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33333"/>
                </a:solidFill>
                <a:latin typeface="Times New Roman"/>
                <a:cs typeface="Times New Roman"/>
              </a:rPr>
              <a:t>время</a:t>
            </a:r>
            <a:r>
              <a:rPr sz="2800" b="1" spc="-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наложения</a:t>
            </a:r>
            <a:r>
              <a:rPr sz="2800" b="1" spc="-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33333"/>
                </a:solidFill>
                <a:latin typeface="Times New Roman"/>
                <a:cs typeface="Times New Roman"/>
              </a:rPr>
              <a:t>жгута</a:t>
            </a:r>
            <a:r>
              <a:rPr sz="2800" b="1" spc="-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33333"/>
                </a:solidFill>
                <a:latin typeface="Times New Roman"/>
                <a:cs typeface="Times New Roman"/>
              </a:rPr>
              <a:t>летом</a:t>
            </a:r>
            <a:r>
              <a:rPr sz="2800" b="1" spc="-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не</a:t>
            </a:r>
            <a:r>
              <a:rPr sz="2800" spc="-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более</a:t>
            </a:r>
            <a:r>
              <a:rPr sz="2800" spc="-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333333"/>
                </a:solidFill>
                <a:latin typeface="Times New Roman"/>
                <a:cs typeface="Times New Roman"/>
              </a:rPr>
              <a:t>одного</a:t>
            </a:r>
            <a:r>
              <a:rPr sz="2800" spc="-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часа.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800" b="1" dirty="0">
                <a:solidFill>
                  <a:srgbClr val="333333"/>
                </a:solidFill>
                <a:latin typeface="Times New Roman"/>
                <a:cs typeface="Times New Roman"/>
              </a:rPr>
              <a:t>Зимой</a:t>
            </a:r>
            <a:r>
              <a:rPr sz="2800" b="1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максимальное</a:t>
            </a:r>
            <a:r>
              <a:rPr sz="28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33333"/>
                </a:solidFill>
                <a:latin typeface="Times New Roman"/>
                <a:cs typeface="Times New Roman"/>
              </a:rPr>
              <a:t>время</a:t>
            </a:r>
            <a:r>
              <a:rPr sz="2800" b="1" spc="-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составляет</a:t>
            </a:r>
            <a:r>
              <a:rPr sz="2800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30</a:t>
            </a:r>
            <a:r>
              <a:rPr sz="2800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минут</a:t>
            </a:r>
            <a:endParaRPr sz="2800" dirty="0">
              <a:latin typeface="Times New Roman"/>
              <a:cs typeface="Times New Roman"/>
            </a:endParaRPr>
          </a:p>
          <a:p>
            <a:pPr marL="12700" marR="3484245">
              <a:lnSpc>
                <a:spcPts val="4390"/>
              </a:lnSpc>
              <a:spcBef>
                <a:spcPts val="320"/>
              </a:spcBef>
            </a:pP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После</a:t>
            </a:r>
            <a:r>
              <a:rPr sz="2800" spc="-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применения</a:t>
            </a:r>
            <a:r>
              <a:rPr sz="28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33333"/>
                </a:solidFill>
                <a:latin typeface="Times New Roman"/>
                <a:cs typeface="Times New Roman"/>
              </a:rPr>
              <a:t>жгута</a:t>
            </a:r>
            <a:r>
              <a:rPr sz="2800" b="1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333333"/>
                </a:solidFill>
                <a:latin typeface="Times New Roman"/>
                <a:cs typeface="Times New Roman"/>
              </a:rPr>
              <a:t>конечность</a:t>
            </a:r>
            <a:r>
              <a:rPr sz="2800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следует</a:t>
            </a:r>
            <a:r>
              <a:rPr sz="2800" spc="-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накрыть,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чтобы</a:t>
            </a:r>
            <a:r>
              <a:rPr sz="28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мороз</a:t>
            </a:r>
            <a:r>
              <a:rPr sz="2800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не</a:t>
            </a:r>
            <a:r>
              <a:rPr sz="2800" spc="-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усугубил</a:t>
            </a:r>
            <a:r>
              <a:rPr sz="2800" spc="-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состояние</a:t>
            </a:r>
            <a:r>
              <a:rPr sz="2800" spc="-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мягких</a:t>
            </a:r>
            <a:r>
              <a:rPr sz="28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тканей</a:t>
            </a:r>
            <a:endParaRPr sz="2800" dirty="0">
              <a:latin typeface="Times New Roman"/>
              <a:cs typeface="Times New Roman"/>
            </a:endParaRPr>
          </a:p>
          <a:p>
            <a:pPr marL="12700" marR="3212465">
              <a:lnSpc>
                <a:spcPts val="4390"/>
              </a:lnSpc>
            </a:pP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Но</a:t>
            </a:r>
            <a:r>
              <a:rPr sz="28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при</a:t>
            </a:r>
            <a:r>
              <a:rPr sz="2800" spc="-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этом</a:t>
            </a:r>
            <a:r>
              <a:rPr sz="28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33333"/>
                </a:solidFill>
                <a:latin typeface="Times New Roman"/>
                <a:cs typeface="Times New Roman"/>
              </a:rPr>
              <a:t>жгут</a:t>
            </a:r>
            <a:r>
              <a:rPr sz="2800" b="1" spc="-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должно</a:t>
            </a:r>
            <a:r>
              <a:rPr sz="28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быть</a:t>
            </a:r>
            <a:r>
              <a:rPr sz="2800" spc="-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видно,</a:t>
            </a:r>
            <a:r>
              <a:rPr sz="2800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его</a:t>
            </a:r>
            <a:r>
              <a:rPr sz="28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не</a:t>
            </a:r>
            <a:r>
              <a:rPr sz="2800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накрывают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r>
              <a:rPr sz="28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не</a:t>
            </a:r>
            <a:r>
              <a:rPr sz="28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забинтовывают.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8727" y="144993"/>
            <a:ext cx="11612245" cy="4302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27685" algn="just">
              <a:lnSpc>
                <a:spcPct val="107100"/>
              </a:lnSpc>
              <a:spcBef>
                <a:spcPts val="95"/>
              </a:spcBef>
            </a:pPr>
            <a:r>
              <a:rPr sz="3200" b="1" dirty="0">
                <a:latin typeface="Times New Roman"/>
                <a:cs typeface="Times New Roman"/>
              </a:rPr>
              <a:t>Для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контроля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времени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необходимо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подложить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под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жгут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либо </a:t>
            </a:r>
            <a:r>
              <a:rPr sz="3200" dirty="0">
                <a:latin typeface="Times New Roman"/>
                <a:cs typeface="Times New Roman"/>
              </a:rPr>
              <a:t>прикрепить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к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одежде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рядом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ним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записку,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указав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дату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точное </a:t>
            </a:r>
            <a:r>
              <a:rPr sz="3200" dirty="0">
                <a:latin typeface="Times New Roman"/>
                <a:cs typeface="Times New Roman"/>
              </a:rPr>
              <a:t>время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наложения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жгута.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7000"/>
              </a:lnSpc>
              <a:spcBef>
                <a:spcPts val="800"/>
              </a:spcBef>
            </a:pPr>
            <a:r>
              <a:rPr sz="3200" dirty="0">
                <a:latin typeface="Times New Roman"/>
                <a:cs typeface="Times New Roman"/>
              </a:rPr>
              <a:t>Для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обеспечения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питания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конечности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до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окольным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сосудам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жгут </a:t>
            </a:r>
            <a:r>
              <a:rPr sz="3200" dirty="0">
                <a:latin typeface="Times New Roman"/>
                <a:cs typeface="Times New Roman"/>
              </a:rPr>
              <a:t>через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указанные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выше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сроки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периодически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нужно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ослаблять, </a:t>
            </a:r>
            <a:r>
              <a:rPr sz="3200" dirty="0">
                <a:latin typeface="Times New Roman"/>
                <a:cs typeface="Times New Roman"/>
              </a:rPr>
              <a:t>предварительно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прижав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пальцем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поврежденный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сосуд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выше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раны, </a:t>
            </a:r>
            <a:r>
              <a:rPr sz="3200" dirty="0">
                <a:latin typeface="Times New Roman"/>
                <a:cs typeface="Times New Roman"/>
              </a:rPr>
              <a:t>и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через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10—15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минут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повторно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затянуть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его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чуть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выше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или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ниже </a:t>
            </a:r>
            <a:r>
              <a:rPr sz="3200" dirty="0">
                <a:latin typeface="Times New Roman"/>
                <a:cs typeface="Times New Roman"/>
              </a:rPr>
              <a:t>прежнего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места.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Picture 4" descr="http://os39zo.ucoz.ru/MSP/msp8v2.jpg">
            <a:extLst>
              <a:ext uri="{FF2B5EF4-FFF2-40B4-BE49-F238E27FC236}">
                <a16:creationId xmlns:a16="http://schemas.microsoft.com/office/drawing/2014/main" id="{4B329EC2-F2B3-4866-A13B-7C4B14E37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272" y="4060410"/>
            <a:ext cx="4076700" cy="265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os39zo.ucoz.ru/MSP/msp8v1.jpg">
            <a:extLst>
              <a:ext uri="{FF2B5EF4-FFF2-40B4-BE49-F238E27FC236}">
                <a16:creationId xmlns:a16="http://schemas.microsoft.com/office/drawing/2014/main" id="{A10A9DBB-94AE-47F9-ACE3-770D37DDA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60409"/>
            <a:ext cx="4357688" cy="268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766" y="214462"/>
            <a:ext cx="8956040" cy="6390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4154">
              <a:lnSpc>
                <a:spcPct val="107000"/>
              </a:lnSpc>
              <a:spcBef>
                <a:spcPts val="95"/>
              </a:spcBef>
            </a:pPr>
            <a:r>
              <a:rPr sz="3200" b="1" dirty="0">
                <a:latin typeface="Verdana"/>
                <a:cs typeface="Verdana"/>
              </a:rPr>
              <a:t>Первая</a:t>
            </a:r>
            <a:r>
              <a:rPr sz="3200" b="1" spc="-60" dirty="0">
                <a:latin typeface="Verdana"/>
                <a:cs typeface="Verdana"/>
              </a:rPr>
              <a:t> </a:t>
            </a:r>
            <a:r>
              <a:rPr sz="3200" b="1" dirty="0">
                <a:latin typeface="Verdana"/>
                <a:cs typeface="Verdana"/>
              </a:rPr>
              <a:t>медицинская</a:t>
            </a:r>
            <a:r>
              <a:rPr sz="3200" b="1" spc="-55" dirty="0">
                <a:latin typeface="Verdana"/>
                <a:cs typeface="Verdana"/>
              </a:rPr>
              <a:t> </a:t>
            </a:r>
            <a:r>
              <a:rPr sz="3200" b="1" dirty="0">
                <a:latin typeface="Verdana"/>
                <a:cs typeface="Verdana"/>
              </a:rPr>
              <a:t>помощь</a:t>
            </a:r>
            <a:r>
              <a:rPr sz="3200" b="1" spc="-3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должна </a:t>
            </a:r>
            <a:r>
              <a:rPr sz="3200" dirty="0">
                <a:latin typeface="Verdana"/>
                <a:cs typeface="Verdana"/>
              </a:rPr>
              <a:t>оказываться</a:t>
            </a:r>
            <a:r>
              <a:rPr sz="3200" spc="-3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в</a:t>
            </a:r>
            <a:r>
              <a:rPr sz="3200" spc="-4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возможно</a:t>
            </a:r>
            <a:r>
              <a:rPr sz="3200" spc="-6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ранние</a:t>
            </a:r>
            <a:r>
              <a:rPr sz="3200" spc="-1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сроки, </a:t>
            </a:r>
            <a:r>
              <a:rPr sz="3200" dirty="0">
                <a:latin typeface="Verdana"/>
                <a:cs typeface="Verdana"/>
              </a:rPr>
              <a:t>тотчас</a:t>
            </a:r>
            <a:r>
              <a:rPr sz="3200" spc="-2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же</a:t>
            </a:r>
            <a:r>
              <a:rPr sz="3200" spc="-2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после</a:t>
            </a:r>
            <a:r>
              <a:rPr sz="3200" spc="-2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ранения.</a:t>
            </a:r>
            <a:r>
              <a:rPr sz="3200" spc="-10" dirty="0">
                <a:latin typeface="Verdana"/>
                <a:cs typeface="Verdana"/>
              </a:rPr>
              <a:t> Промедление, </a:t>
            </a:r>
            <a:r>
              <a:rPr sz="3200" dirty="0">
                <a:latin typeface="Verdana"/>
                <a:cs typeface="Verdana"/>
              </a:rPr>
              <a:t>задержка</a:t>
            </a:r>
            <a:r>
              <a:rPr sz="3200" spc="-2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с</a:t>
            </a:r>
            <a:r>
              <a:rPr sz="3200" spc="-3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оказанием</a:t>
            </a:r>
            <a:r>
              <a:rPr sz="3200" spc="-3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первой</a:t>
            </a:r>
            <a:r>
              <a:rPr sz="3200" spc="-4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помощи </a:t>
            </a:r>
            <a:r>
              <a:rPr sz="3200" dirty="0">
                <a:latin typeface="Verdana"/>
                <a:cs typeface="Verdana"/>
              </a:rPr>
              <a:t>неблагоприятно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сказываются</a:t>
            </a:r>
            <a:r>
              <a:rPr sz="3200" spc="-40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на </a:t>
            </a:r>
            <a:r>
              <a:rPr sz="3200" dirty="0">
                <a:latin typeface="Verdana"/>
                <a:cs typeface="Verdana"/>
              </a:rPr>
              <a:t>состоянии</a:t>
            </a:r>
            <a:r>
              <a:rPr sz="3200" spc="-4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раненого,</a:t>
            </a:r>
            <a:r>
              <a:rPr sz="3200" spc="-1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а</a:t>
            </a:r>
            <a:r>
              <a:rPr sz="3200" spc="-3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в</a:t>
            </a:r>
            <a:r>
              <a:rPr sz="3200" spc="-2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ряде</a:t>
            </a:r>
            <a:r>
              <a:rPr sz="3200" spc="-1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случаев </a:t>
            </a:r>
            <a:r>
              <a:rPr sz="3200" dirty="0">
                <a:latin typeface="Verdana"/>
                <a:cs typeface="Verdana"/>
              </a:rPr>
              <a:t>могут</a:t>
            </a:r>
            <a:r>
              <a:rPr sz="3200" spc="-4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привести</a:t>
            </a:r>
            <a:r>
              <a:rPr sz="3200" spc="-1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к</a:t>
            </a:r>
            <a:r>
              <a:rPr sz="3200" spc="-1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его</a:t>
            </a:r>
            <a:r>
              <a:rPr sz="3200" spc="-10" dirty="0">
                <a:latin typeface="Verdana"/>
                <a:cs typeface="Verdana"/>
              </a:rPr>
              <a:t> гибели.</a:t>
            </a:r>
            <a:endParaRPr sz="3200">
              <a:latin typeface="Verdana"/>
              <a:cs typeface="Verdana"/>
            </a:endParaRPr>
          </a:p>
          <a:p>
            <a:pPr marL="12700" marR="2586355">
              <a:lnSpc>
                <a:spcPct val="107200"/>
              </a:lnSpc>
              <a:spcBef>
                <a:spcPts val="795"/>
              </a:spcBef>
            </a:pPr>
            <a:r>
              <a:rPr sz="3200" dirty="0">
                <a:latin typeface="Verdana"/>
                <a:cs typeface="Verdana"/>
              </a:rPr>
              <a:t>Первая</a:t>
            </a:r>
            <a:r>
              <a:rPr sz="3200" spc="-2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медицинская</a:t>
            </a:r>
            <a:r>
              <a:rPr sz="3200" spc="-3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помощь </a:t>
            </a:r>
            <a:r>
              <a:rPr sz="3200" dirty="0">
                <a:latin typeface="Verdana"/>
                <a:cs typeface="Verdana"/>
              </a:rPr>
              <a:t>большинству</a:t>
            </a:r>
            <a:r>
              <a:rPr sz="3200" spc="-9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раненых</a:t>
            </a:r>
            <a:r>
              <a:rPr sz="3200" spc="-4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первая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3200" dirty="0">
                <a:latin typeface="Verdana"/>
                <a:cs typeface="Verdana"/>
              </a:rPr>
              <a:t>медицинская</a:t>
            </a:r>
            <a:r>
              <a:rPr sz="3200" spc="-3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помощь</a:t>
            </a:r>
            <a:r>
              <a:rPr sz="3200" spc="-4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на</a:t>
            </a:r>
            <a:r>
              <a:rPr sz="3200" spc="-2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поле</a:t>
            </a:r>
            <a:r>
              <a:rPr sz="3200" spc="-3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боя</a:t>
            </a:r>
            <a:r>
              <a:rPr sz="3200" spc="-2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должна</a:t>
            </a:r>
            <a:endParaRPr sz="3200">
              <a:latin typeface="Verdana"/>
              <a:cs typeface="Verdana"/>
            </a:endParaRPr>
          </a:p>
          <a:p>
            <a:pPr marL="12700" marR="807720">
              <a:lnSpc>
                <a:spcPct val="106900"/>
              </a:lnSpc>
              <a:spcBef>
                <a:spcPts val="10"/>
              </a:spcBef>
            </a:pPr>
            <a:r>
              <a:rPr sz="3200" dirty="0">
                <a:latin typeface="Verdana"/>
                <a:cs typeface="Verdana"/>
              </a:rPr>
              <a:t>быть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оказана</a:t>
            </a:r>
            <a:r>
              <a:rPr sz="3200" spc="-1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сразу</a:t>
            </a:r>
            <a:r>
              <a:rPr sz="3200" spc="-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же</a:t>
            </a:r>
            <a:r>
              <a:rPr sz="3200" spc="-2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после</a:t>
            </a:r>
            <a:r>
              <a:rPr sz="3200" spc="-1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ранения </a:t>
            </a:r>
            <a:r>
              <a:rPr sz="3200" dirty="0">
                <a:latin typeface="Verdana"/>
                <a:cs typeface="Verdana"/>
              </a:rPr>
              <a:t>или</a:t>
            </a:r>
            <a:r>
              <a:rPr sz="3200" spc="-20" dirty="0">
                <a:latin typeface="Verdana"/>
                <a:cs typeface="Verdana"/>
              </a:rPr>
              <a:t> </a:t>
            </a:r>
            <a:r>
              <a:rPr sz="3200" b="1" dirty="0">
                <a:latin typeface="Verdana"/>
                <a:cs typeface="Verdana"/>
              </a:rPr>
              <a:t>в</a:t>
            </a:r>
            <a:r>
              <a:rPr sz="3200" b="1" spc="-10" dirty="0">
                <a:latin typeface="Verdana"/>
                <a:cs typeface="Verdana"/>
              </a:rPr>
              <a:t> </a:t>
            </a:r>
            <a:r>
              <a:rPr sz="3200" b="1" dirty="0">
                <a:latin typeface="Verdana"/>
                <a:cs typeface="Verdana"/>
              </a:rPr>
              <a:t>первые</a:t>
            </a:r>
            <a:r>
              <a:rPr sz="3200" b="1" spc="-35" dirty="0">
                <a:latin typeface="Verdana"/>
                <a:cs typeface="Verdana"/>
              </a:rPr>
              <a:t> </a:t>
            </a:r>
            <a:r>
              <a:rPr sz="3200" b="1" dirty="0">
                <a:latin typeface="Verdana"/>
                <a:cs typeface="Verdana"/>
              </a:rPr>
              <a:t>30</a:t>
            </a:r>
            <a:r>
              <a:rPr sz="3200" b="1" spc="-5" dirty="0">
                <a:latin typeface="Verdana"/>
                <a:cs typeface="Verdana"/>
              </a:rPr>
              <a:t> </a:t>
            </a:r>
            <a:r>
              <a:rPr sz="3200" b="1" spc="-10" dirty="0">
                <a:latin typeface="Verdana"/>
                <a:cs typeface="Verdana"/>
              </a:rPr>
              <a:t>минут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4" name="Рисунок 1" descr="http://www.slobodanjovanovic.org/wp-content/uploads/2009/12/afganistan.jpg?lang=lat">
            <a:extLst>
              <a:ext uri="{FF2B5EF4-FFF2-40B4-BE49-F238E27FC236}">
                <a16:creationId xmlns:a16="http://schemas.microsoft.com/office/drawing/2014/main" id="{9974AB8E-D033-4D93-9795-28B527345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0" y="762000"/>
            <a:ext cx="323047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56332" y="0"/>
            <a:ext cx="7025640" cy="9159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7985" y="22605"/>
            <a:ext cx="6343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imes New Roman"/>
                <a:cs typeface="Times New Roman"/>
              </a:rPr>
              <a:t>Решение</a:t>
            </a:r>
            <a:r>
              <a:rPr sz="3600" b="1" spc="-5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ситуационной</a:t>
            </a:r>
            <a:r>
              <a:rPr sz="3600" b="1" spc="-65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задачи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90854"/>
            <a:ext cx="11435715" cy="6226961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1300" marR="486409" indent="-228600">
              <a:lnSpc>
                <a:spcPct val="87000"/>
              </a:lnSpc>
              <a:spcBef>
                <a:spcPts val="5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Times New Roman"/>
                <a:cs typeface="Times New Roman"/>
              </a:rPr>
              <a:t>Обильное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кровотечение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из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ран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конечностей.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Если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кровотечение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из </a:t>
            </a:r>
            <a:r>
              <a:rPr sz="2800" spc="-10" dirty="0">
                <a:latin typeface="Times New Roman"/>
                <a:cs typeface="Times New Roman"/>
              </a:rPr>
              <a:t>бедренной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артерии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остановлено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течение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2-3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минут,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то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раненые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не </a:t>
            </a:r>
            <a:r>
              <a:rPr sz="2800" spc="-10" dirty="0">
                <a:latin typeface="Times New Roman"/>
                <a:cs typeface="Times New Roman"/>
              </a:rPr>
              <a:t>выживают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100%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случаев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Действия</a:t>
            </a:r>
            <a:endParaRPr sz="28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87000"/>
              </a:lnSpc>
              <a:spcBef>
                <a:spcPts val="18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Times New Roman"/>
                <a:cs typeface="Times New Roman"/>
              </a:rPr>
              <a:t>1.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Пережать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поврежденный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сосуд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выше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раны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кулаком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последующим наложением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кровоостанавливающего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жгута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всем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правилам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наложения </a:t>
            </a:r>
            <a:r>
              <a:rPr sz="2800" dirty="0">
                <a:latin typeface="Times New Roman"/>
                <a:cs typeface="Times New Roman"/>
              </a:rPr>
              <a:t>жгута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при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артериальном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кровотечении.</a:t>
            </a:r>
            <a:endParaRPr sz="2800" dirty="0">
              <a:latin typeface="Times New Roman"/>
              <a:cs typeface="Times New Roman"/>
            </a:endParaRPr>
          </a:p>
          <a:p>
            <a:pPr marL="241300" marR="112395" indent="-228600">
              <a:lnSpc>
                <a:spcPts val="2930"/>
              </a:lnSpc>
              <a:spcBef>
                <a:spcPts val="18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Times New Roman"/>
                <a:cs typeface="Times New Roman"/>
              </a:rPr>
              <a:t>2.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случаях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травматической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ампутации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фрагмента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конечности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пережать </a:t>
            </a:r>
            <a:r>
              <a:rPr sz="2800" spc="-40" dirty="0">
                <a:latin typeface="Times New Roman"/>
                <a:cs typeface="Times New Roman"/>
              </a:rPr>
              <a:t>культю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3-</a:t>
            </a:r>
            <a:r>
              <a:rPr sz="2800" dirty="0">
                <a:latin typeface="Times New Roman"/>
                <a:cs typeface="Times New Roman"/>
              </a:rPr>
              <a:t>4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см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выше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ее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окончания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дальнейшим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наложением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жгута.</a:t>
            </a:r>
            <a:endParaRPr sz="2800" dirty="0">
              <a:latin typeface="Times New Roman"/>
              <a:cs typeface="Times New Roman"/>
            </a:endParaRPr>
          </a:p>
          <a:p>
            <a:pPr marL="241300" marR="467995" indent="-228600" algn="just">
              <a:lnSpc>
                <a:spcPct val="87000"/>
              </a:lnSpc>
              <a:spcBef>
                <a:spcPts val="1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Times New Roman"/>
                <a:cs typeface="Times New Roman"/>
              </a:rPr>
              <a:t>3.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случаях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травматического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отрыва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конечности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—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произвести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тугую </a:t>
            </a:r>
            <a:r>
              <a:rPr sz="2800" dirty="0">
                <a:latin typeface="Times New Roman"/>
                <a:cs typeface="Times New Roman"/>
              </a:rPr>
              <a:t>тампонаду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раны.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Время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исполнения: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более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15-20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секунд.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Варианты исполнения: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положении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лежа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или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сидя.</a:t>
            </a:r>
            <a:endParaRPr sz="2800" dirty="0">
              <a:latin typeface="Times New Roman"/>
              <a:cs typeface="Times New Roman"/>
            </a:endParaRPr>
          </a:p>
          <a:p>
            <a:pPr marL="1018540" algn="just">
              <a:lnSpc>
                <a:spcPct val="100000"/>
              </a:lnSpc>
              <a:spcBef>
                <a:spcPts val="1270"/>
              </a:spcBef>
            </a:pPr>
            <a:r>
              <a:rPr sz="3300" b="1" dirty="0">
                <a:latin typeface="Times New Roman"/>
                <a:cs typeface="Times New Roman"/>
              </a:rPr>
              <a:t>Вид</a:t>
            </a:r>
            <a:r>
              <a:rPr sz="3300" b="1" spc="-120" dirty="0">
                <a:latin typeface="Times New Roman"/>
                <a:cs typeface="Times New Roman"/>
              </a:rPr>
              <a:t> </a:t>
            </a:r>
            <a:r>
              <a:rPr sz="3300" b="1" dirty="0" err="1">
                <a:latin typeface="Times New Roman"/>
                <a:cs typeface="Times New Roman"/>
              </a:rPr>
              <a:t>помощи</a:t>
            </a:r>
            <a:r>
              <a:rPr sz="3300" b="1" dirty="0">
                <a:latin typeface="Times New Roman"/>
                <a:cs typeface="Times New Roman"/>
              </a:rPr>
              <a:t>:</a:t>
            </a:r>
            <a:r>
              <a:rPr lang="ru-RU" sz="3300" b="1" dirty="0">
                <a:latin typeface="Times New Roman"/>
                <a:cs typeface="Times New Roman"/>
              </a:rPr>
              <a:t>   </a:t>
            </a:r>
            <a:r>
              <a:rPr sz="3300" b="1" spc="-110" dirty="0">
                <a:latin typeface="Times New Roman"/>
                <a:cs typeface="Times New Roman"/>
              </a:rPr>
              <a:t> </a:t>
            </a:r>
            <a:r>
              <a:rPr sz="3300" b="1" dirty="0">
                <a:latin typeface="Times New Roman"/>
                <a:cs typeface="Times New Roman"/>
              </a:rPr>
              <a:t>взаимопомощь,</a:t>
            </a:r>
            <a:r>
              <a:rPr sz="3300" b="1" spc="-105" dirty="0">
                <a:latin typeface="Times New Roman"/>
                <a:cs typeface="Times New Roman"/>
              </a:rPr>
              <a:t> </a:t>
            </a:r>
            <a:endParaRPr lang="ru-RU" sz="3300" b="1" spc="-105" dirty="0">
              <a:latin typeface="Times New Roman"/>
              <a:cs typeface="Times New Roman"/>
            </a:endParaRPr>
          </a:p>
          <a:p>
            <a:pPr marL="1018540" algn="just">
              <a:lnSpc>
                <a:spcPct val="100000"/>
              </a:lnSpc>
              <a:spcBef>
                <a:spcPts val="1270"/>
              </a:spcBef>
            </a:pPr>
            <a:r>
              <a:rPr lang="ru-RU" sz="3300" b="1" spc="-105" dirty="0">
                <a:latin typeface="Times New Roman"/>
                <a:cs typeface="Times New Roman"/>
              </a:rPr>
              <a:t>                        </a:t>
            </a:r>
            <a:r>
              <a:rPr sz="3300" b="1" dirty="0" err="1">
                <a:latin typeface="Times New Roman"/>
                <a:cs typeface="Times New Roman"/>
              </a:rPr>
              <a:t>возможна</a:t>
            </a:r>
            <a:r>
              <a:rPr sz="3300" b="1" spc="-114" dirty="0">
                <a:latin typeface="Times New Roman"/>
                <a:cs typeface="Times New Roman"/>
              </a:rPr>
              <a:t> </a:t>
            </a:r>
            <a:r>
              <a:rPr sz="3300" b="1" spc="-10" dirty="0">
                <a:latin typeface="Times New Roman"/>
                <a:cs typeface="Times New Roman"/>
              </a:rPr>
              <a:t>самопомощь</a:t>
            </a:r>
            <a:endParaRPr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8914" y="-3810"/>
            <a:ext cx="84582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i="1" dirty="0">
                <a:latin typeface="Times New Roman"/>
                <a:cs typeface="Times New Roman"/>
              </a:rPr>
              <a:t>Закрепление</a:t>
            </a:r>
            <a:r>
              <a:rPr sz="4400" b="1" i="1" spc="-80" dirty="0">
                <a:latin typeface="Times New Roman"/>
                <a:cs typeface="Times New Roman"/>
              </a:rPr>
              <a:t> </a:t>
            </a:r>
            <a:r>
              <a:rPr sz="4400" b="1" i="1" dirty="0">
                <a:latin typeface="Times New Roman"/>
                <a:cs typeface="Times New Roman"/>
              </a:rPr>
              <a:t>учебного</a:t>
            </a:r>
            <a:r>
              <a:rPr sz="4400" b="1" i="1" spc="-75" dirty="0">
                <a:latin typeface="Times New Roman"/>
                <a:cs typeface="Times New Roman"/>
              </a:rPr>
              <a:t> </a:t>
            </a:r>
            <a:r>
              <a:rPr sz="4400" b="1" i="1" spc="-10" dirty="0">
                <a:latin typeface="Times New Roman"/>
                <a:cs typeface="Times New Roman"/>
              </a:rPr>
              <a:t>материала</a:t>
            </a:r>
            <a:endParaRPr sz="4400" i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764870"/>
            <a:ext cx="11849735" cy="50292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09040" marR="589280" indent="-584200">
              <a:lnSpc>
                <a:spcPts val="3460"/>
              </a:lnSpc>
              <a:spcBef>
                <a:spcPts val="535"/>
              </a:spcBef>
            </a:pPr>
            <a:r>
              <a:rPr lang="ru-RU" sz="3200" b="1" i="1" dirty="0">
                <a:solidFill>
                  <a:srgbClr val="333333"/>
                </a:solidFill>
                <a:latin typeface="Times New Roman"/>
                <a:cs typeface="Times New Roman"/>
              </a:rPr>
              <a:t>    </a:t>
            </a:r>
            <a:r>
              <a:rPr sz="3200" b="1" i="1" dirty="0">
                <a:solidFill>
                  <a:srgbClr val="333333"/>
                </a:solidFill>
                <a:latin typeface="Times New Roman"/>
                <a:cs typeface="Times New Roman"/>
              </a:rPr>
              <a:t>КАК</a:t>
            </a:r>
            <a:r>
              <a:rPr sz="3200" b="1" i="1" spc="-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b="1" i="1" spc="-35" dirty="0">
                <a:solidFill>
                  <a:srgbClr val="333333"/>
                </a:solidFill>
                <a:latin typeface="Times New Roman"/>
                <a:cs typeface="Times New Roman"/>
              </a:rPr>
              <a:t>ОКАЗАТЬ</a:t>
            </a:r>
            <a:r>
              <a:rPr sz="3200" b="1" i="1" spc="-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33333"/>
                </a:solidFill>
                <a:latin typeface="Times New Roman"/>
                <a:cs typeface="Times New Roman"/>
              </a:rPr>
              <a:t>ПОМОЩЬ</a:t>
            </a:r>
            <a:r>
              <a:rPr sz="3200" b="1" i="1" spc="-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b="1" i="1" spc="-40" dirty="0">
                <a:solidFill>
                  <a:srgbClr val="333333"/>
                </a:solidFill>
                <a:latin typeface="Times New Roman"/>
                <a:cs typeface="Times New Roman"/>
              </a:rPr>
              <a:t>РАНЕНОМУ</a:t>
            </a:r>
            <a:r>
              <a:rPr sz="3200" b="1" i="1" spc="-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33333"/>
                </a:solidFill>
                <a:latin typeface="Times New Roman"/>
                <a:cs typeface="Times New Roman"/>
              </a:rPr>
              <a:t>НА</a:t>
            </a:r>
            <a:r>
              <a:rPr sz="3200" b="1" i="1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33333"/>
                </a:solidFill>
                <a:latin typeface="Times New Roman"/>
                <a:cs typeface="Times New Roman"/>
              </a:rPr>
              <a:t>ПОЛЕ</a:t>
            </a:r>
            <a:r>
              <a:rPr sz="3200" b="1" i="1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b="1" i="1" spc="-20" dirty="0">
                <a:solidFill>
                  <a:srgbClr val="333333"/>
                </a:solidFill>
                <a:latin typeface="Times New Roman"/>
                <a:cs typeface="Times New Roman"/>
              </a:rPr>
              <a:t>БОЯ: </a:t>
            </a:r>
            <a:r>
              <a:rPr sz="3200" b="1" i="1" dirty="0">
                <a:solidFill>
                  <a:srgbClr val="333333"/>
                </a:solidFill>
                <a:latin typeface="Times New Roman"/>
                <a:cs typeface="Times New Roman"/>
              </a:rPr>
              <a:t>ПРОСТАЯ</a:t>
            </a:r>
            <a:r>
              <a:rPr sz="3200" b="1" i="1" spc="-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33333"/>
                </a:solidFill>
                <a:latin typeface="Times New Roman"/>
                <a:cs typeface="Times New Roman"/>
              </a:rPr>
              <a:t>ИНСТРУКЦИЯ</a:t>
            </a:r>
            <a:r>
              <a:rPr sz="3200" b="1" i="1" spc="-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33333"/>
                </a:solidFill>
                <a:latin typeface="Times New Roman"/>
                <a:cs typeface="Times New Roman"/>
              </a:rPr>
              <a:t>НА</a:t>
            </a:r>
            <a:r>
              <a:rPr sz="3200" b="1" i="1" spc="-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b="1" i="1" spc="-70" dirty="0">
                <a:solidFill>
                  <a:srgbClr val="333333"/>
                </a:solidFill>
                <a:latin typeface="Times New Roman"/>
                <a:cs typeface="Times New Roman"/>
              </a:rPr>
              <a:t>РАЗНЫЕ</a:t>
            </a:r>
            <a:r>
              <a:rPr sz="3200" b="1" i="1" spc="-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СЛУЧАИ</a:t>
            </a:r>
            <a:endParaRPr sz="3200" i="1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000"/>
              </a:lnSpc>
              <a:spcBef>
                <a:spcPts val="930"/>
              </a:spcBef>
              <a:buFont typeface="Arial"/>
              <a:buChar char="•"/>
              <a:tabLst>
                <a:tab pos="241300" algn="l"/>
              </a:tabLst>
            </a:pPr>
            <a:r>
              <a:rPr sz="3600" dirty="0" err="1">
                <a:solidFill>
                  <a:srgbClr val="333333"/>
                </a:solidFill>
                <a:latin typeface="Times New Roman"/>
                <a:cs typeface="Times New Roman"/>
              </a:rPr>
              <a:t>Военные</a:t>
            </a:r>
            <a:r>
              <a:rPr sz="3600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lang="ru-RU" sz="3600" spc="-20" dirty="0">
                <a:solidFill>
                  <a:srgbClr val="333333"/>
                </a:solidFill>
                <a:latin typeface="Times New Roman"/>
                <a:cs typeface="Times New Roman"/>
              </a:rPr>
              <a:t>действия</a:t>
            </a:r>
            <a:r>
              <a:rPr sz="3600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r>
              <a:rPr sz="36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сражения</a:t>
            </a:r>
            <a:r>
              <a:rPr sz="3600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всегда</a:t>
            </a:r>
            <a:r>
              <a:rPr sz="36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сопровождаются риском</a:t>
            </a:r>
            <a:r>
              <a:rPr sz="36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получения</a:t>
            </a:r>
            <a:r>
              <a:rPr sz="36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ранений,</a:t>
            </a:r>
            <a:r>
              <a:rPr sz="36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r>
              <a:rPr sz="36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оказание</a:t>
            </a:r>
            <a:r>
              <a:rPr sz="3600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помощи</a:t>
            </a:r>
            <a:r>
              <a:rPr sz="3600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раненым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на</a:t>
            </a:r>
            <a:r>
              <a:rPr sz="36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поле</a:t>
            </a:r>
            <a:r>
              <a:rPr sz="36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боя</a:t>
            </a:r>
            <a:r>
              <a:rPr sz="36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играет</a:t>
            </a:r>
            <a:r>
              <a:rPr sz="3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важную</a:t>
            </a:r>
            <a:r>
              <a:rPr sz="36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роль</a:t>
            </a:r>
            <a:r>
              <a:rPr sz="36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в</a:t>
            </a:r>
            <a:r>
              <a:rPr sz="3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спасении</a:t>
            </a:r>
            <a:r>
              <a:rPr sz="36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их</a:t>
            </a:r>
            <a:r>
              <a:rPr sz="36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жизни.</a:t>
            </a:r>
            <a:r>
              <a:rPr sz="36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333333"/>
                </a:solidFill>
                <a:latin typeface="Times New Roman"/>
                <a:cs typeface="Times New Roman"/>
              </a:rPr>
              <a:t>Этот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процесс</a:t>
            </a:r>
            <a:r>
              <a:rPr sz="3600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требует</a:t>
            </a:r>
            <a:r>
              <a:rPr sz="36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специальных</a:t>
            </a:r>
            <a:r>
              <a:rPr sz="36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знаний,</a:t>
            </a:r>
            <a:r>
              <a:rPr sz="36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навыков</a:t>
            </a:r>
            <a:r>
              <a:rPr sz="36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r>
              <a:rPr sz="36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мужества,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чтобы</a:t>
            </a:r>
            <a:r>
              <a:rPr sz="3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быстро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эффективно</a:t>
            </a:r>
            <a:r>
              <a:rPr sz="36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предоставить</a:t>
            </a:r>
            <a:r>
              <a:rPr sz="3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медицинскую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помощь</a:t>
            </a:r>
            <a:r>
              <a:rPr sz="36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пострадавшим.</a:t>
            </a:r>
            <a:r>
              <a:rPr sz="36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Также</a:t>
            </a:r>
            <a:r>
              <a:rPr sz="36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крайне</a:t>
            </a:r>
            <a:r>
              <a:rPr sz="36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важно</a:t>
            </a:r>
            <a:r>
              <a:rPr sz="36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всегда</a:t>
            </a:r>
            <a:r>
              <a:rPr sz="36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иметь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при</a:t>
            </a:r>
            <a:r>
              <a:rPr sz="3600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себе</a:t>
            </a:r>
            <a:r>
              <a:rPr sz="3600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333333"/>
                </a:solidFill>
                <a:latin typeface="Times New Roman"/>
                <a:cs typeface="Times New Roman"/>
              </a:rPr>
              <a:t>походный</a:t>
            </a:r>
            <a:r>
              <a:rPr sz="36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медицинский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рюкзак</a:t>
            </a:r>
            <a:r>
              <a:rPr sz="3600" spc="-4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со</a:t>
            </a:r>
            <a:r>
              <a:rPr sz="3600" spc="-5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всеми</a:t>
            </a:r>
            <a:endParaRPr sz="3600" dirty="0">
              <a:latin typeface="Times New Roman"/>
              <a:cs typeface="Times New Roman"/>
            </a:endParaRPr>
          </a:p>
          <a:p>
            <a:pPr marL="241300">
              <a:lnSpc>
                <a:spcPts val="3890"/>
              </a:lnSpc>
            </a:pPr>
            <a:r>
              <a:rPr sz="3600" spc="-20" dirty="0">
                <a:latin typeface="Times New Roman"/>
                <a:cs typeface="Times New Roman"/>
              </a:rPr>
              <a:t>необходимыми</a:t>
            </a:r>
            <a:r>
              <a:rPr sz="3600" spc="-17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принадлежностями.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60CBD8F-C1DD-4E4F-82EC-D3E5BB906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76" y="0"/>
            <a:ext cx="11884023" cy="10200800"/>
          </a:xfrm>
        </p:spPr>
        <p:txBody>
          <a:bodyPr/>
          <a:lstStyle/>
          <a:p>
            <a:pPr marR="40005" lvl="0" algn="ctr">
              <a:lnSpc>
                <a:spcPts val="4575"/>
              </a:lnSpc>
              <a:spcBef>
                <a:spcPts val="95"/>
              </a:spcBef>
            </a:pPr>
            <a:r>
              <a:rPr lang="ru-RU" sz="4000" spc="-30" dirty="0">
                <a:solidFill>
                  <a:srgbClr val="843B0C"/>
                </a:solidFill>
                <a:latin typeface="Calibri Light"/>
                <a:cs typeface="Calibri Light"/>
              </a:rPr>
              <a:t>Первая</a:t>
            </a:r>
            <a:r>
              <a:rPr lang="ru-RU" sz="4000" spc="-185" dirty="0">
                <a:solidFill>
                  <a:srgbClr val="843B0C"/>
                </a:solidFill>
                <a:latin typeface="Calibri Light"/>
                <a:cs typeface="Calibri Light"/>
              </a:rPr>
              <a:t> </a:t>
            </a:r>
            <a:r>
              <a:rPr lang="ru-RU" sz="4000" spc="-40" dirty="0">
                <a:solidFill>
                  <a:srgbClr val="843B0C"/>
                </a:solidFill>
                <a:latin typeface="Calibri Light"/>
                <a:cs typeface="Calibri Light"/>
              </a:rPr>
              <a:t>помощь</a:t>
            </a:r>
            <a:r>
              <a:rPr lang="ru-RU" sz="4000" spc="-185" dirty="0">
                <a:solidFill>
                  <a:srgbClr val="843B0C"/>
                </a:solidFill>
                <a:latin typeface="Calibri Light"/>
                <a:cs typeface="Calibri Light"/>
              </a:rPr>
              <a:t> </a:t>
            </a:r>
            <a:r>
              <a:rPr lang="ru-RU" sz="4000" dirty="0">
                <a:solidFill>
                  <a:srgbClr val="843B0C"/>
                </a:solidFill>
                <a:latin typeface="Calibri Light"/>
                <a:cs typeface="Calibri Light"/>
              </a:rPr>
              <a:t>на</a:t>
            </a:r>
            <a:r>
              <a:rPr lang="ru-RU" sz="4000" spc="-160" dirty="0">
                <a:solidFill>
                  <a:srgbClr val="843B0C"/>
                </a:solidFill>
                <a:latin typeface="Calibri Light"/>
                <a:cs typeface="Calibri Light"/>
              </a:rPr>
              <a:t> </a:t>
            </a:r>
            <a:r>
              <a:rPr lang="ru-RU" sz="4000" spc="-10" dirty="0">
                <a:solidFill>
                  <a:srgbClr val="843B0C"/>
                </a:solidFill>
                <a:latin typeface="Calibri Light"/>
                <a:cs typeface="Calibri Light"/>
              </a:rPr>
              <a:t>поле</a:t>
            </a:r>
            <a:r>
              <a:rPr lang="ru-RU" sz="4000" spc="-185" dirty="0">
                <a:solidFill>
                  <a:srgbClr val="843B0C"/>
                </a:solidFill>
                <a:latin typeface="Calibri Light"/>
                <a:cs typeface="Calibri Light"/>
              </a:rPr>
              <a:t> </a:t>
            </a:r>
            <a:r>
              <a:rPr lang="ru-RU" sz="4000" spc="-25" dirty="0">
                <a:solidFill>
                  <a:srgbClr val="843B0C"/>
                </a:solidFill>
                <a:latin typeface="Calibri Light"/>
                <a:cs typeface="Calibri Light"/>
              </a:rPr>
              <a:t>боя</a:t>
            </a:r>
            <a:endParaRPr lang="ru-RU" sz="400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  <a:p>
            <a:pPr marR="43180" lvl="0" algn="ctr">
              <a:lnSpc>
                <a:spcPts val="4575"/>
              </a:lnSpc>
            </a:pPr>
            <a:r>
              <a:rPr lang="ru-RU" sz="40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Цель</a:t>
            </a:r>
            <a:r>
              <a:rPr lang="ru-RU" sz="4000" spc="-9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400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урока:</a:t>
            </a:r>
            <a:endParaRPr lang="ru-RU" sz="400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0650" marR="114935" lvl="0" indent="0" algn="ctr" defTabSz="914400" eaLnBrk="1" fontAlgn="auto" latinLnBrk="0" hangingPunct="1">
              <a:lnSpc>
                <a:spcPct val="80000"/>
              </a:lnSpc>
              <a:spcBef>
                <a:spcPts val="3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Получить</a:t>
            </a:r>
            <a:r>
              <a:rPr lang="ru-RU" sz="3600" spc="-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первичные</a:t>
            </a:r>
            <a:r>
              <a:rPr lang="ru-RU" sz="3600" spc="-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навыки</a:t>
            </a:r>
            <a:r>
              <a:rPr lang="ru-RU" sz="3600" spc="-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оказания</a:t>
            </a:r>
            <a:r>
              <a:rPr lang="ru-RU" sz="3600" spc="-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первой</a:t>
            </a:r>
            <a:r>
              <a:rPr lang="ru-RU" sz="360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помощи</a:t>
            </a:r>
            <a:r>
              <a:rPr lang="ru-RU" sz="360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при </a:t>
            </a:r>
            <a:r>
              <a:rPr lang="ru-RU" sz="360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ранениях.</a:t>
            </a:r>
            <a:endParaRPr lang="ru-RU" sz="360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55244" marR="49530" lvl="0" indent="0" algn="ctr" defTabSz="914400" eaLnBrk="1" fontAlgn="auto" latinLnBrk="0" hangingPunct="1">
              <a:lnSpc>
                <a:spcPts val="3460"/>
              </a:lnSpc>
              <a:spcBef>
                <a:spcPts val="9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Продолжить</a:t>
            </a:r>
            <a:r>
              <a:rPr lang="ru-RU" sz="3600" spc="-10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контроль</a:t>
            </a:r>
            <a:r>
              <a:rPr lang="ru-RU" sz="3600" spc="-1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</a:t>
            </a:r>
            <a:r>
              <a:rPr lang="ru-RU" sz="3600" spc="-10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теме,</a:t>
            </a:r>
            <a:r>
              <a:rPr lang="ru-RU" sz="3600" spc="-10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используя</a:t>
            </a:r>
            <a:r>
              <a:rPr lang="ru-RU" sz="3600" spc="-1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сочетание</a:t>
            </a:r>
            <a:r>
              <a:rPr lang="ru-RU" sz="3600" spc="-9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разных </a:t>
            </a: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форм</a:t>
            </a:r>
            <a:r>
              <a:rPr lang="ru-RU" sz="3600" spc="-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проверки.</a:t>
            </a:r>
            <a:endParaRPr lang="ru-RU" sz="360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lvl="0" algn="ctr">
              <a:lnSpc>
                <a:spcPts val="3890"/>
              </a:lnSpc>
              <a:spcBef>
                <a:spcPts val="170"/>
              </a:spcBef>
            </a:pP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Продолжить</a:t>
            </a:r>
            <a:r>
              <a:rPr lang="ru-RU" sz="3600" spc="-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формирование</a:t>
            </a:r>
            <a:r>
              <a:rPr lang="ru-RU" sz="360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способности</a:t>
            </a:r>
            <a:r>
              <a:rPr lang="ru-RU" sz="360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рассматривать</a:t>
            </a:r>
            <a:endParaRPr lang="ru-RU" sz="360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065" marR="5080" lvl="0" indent="0" algn="ctr" defTabSz="914400" eaLnBrk="1" fontAlgn="auto" latinLnBrk="0" hangingPunct="1">
              <a:lnSpc>
                <a:spcPts val="346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события</a:t>
            </a:r>
            <a:r>
              <a:rPr lang="ru-RU" sz="360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r>
              <a:rPr lang="ru-RU" sz="360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явления</a:t>
            </a:r>
            <a:r>
              <a:rPr lang="ru-RU" sz="3600" spc="-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</a:t>
            </a:r>
            <a:r>
              <a:rPr lang="ru-RU" sz="360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точки</a:t>
            </a:r>
            <a:r>
              <a:rPr lang="ru-RU" sz="360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зрения</a:t>
            </a:r>
            <a:r>
              <a:rPr lang="ru-RU" sz="360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безопасности,</a:t>
            </a:r>
            <a:r>
              <a:rPr lang="ru-RU" sz="360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грамотно</a:t>
            </a:r>
            <a:r>
              <a:rPr lang="ru-RU" sz="360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и </a:t>
            </a: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адекватно</a:t>
            </a:r>
            <a:r>
              <a:rPr lang="ru-RU" sz="3600" spc="-1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оценивать</a:t>
            </a:r>
            <a:r>
              <a:rPr lang="ru-RU" sz="3600" spc="-1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сложившуюся</a:t>
            </a:r>
            <a:r>
              <a:rPr lang="ru-RU" sz="3600" spc="-1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обстановку.</a:t>
            </a:r>
            <a:endParaRPr lang="ru-RU" sz="360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231775" marR="227329" lvl="0" indent="0" algn="ctr" defTabSz="914400" eaLnBrk="1" fontAlgn="auto" latinLnBrk="0" hangingPunct="1">
              <a:lnSpc>
                <a:spcPct val="80000"/>
              </a:lnSpc>
              <a:spcBef>
                <a:spcPts val="10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Познакомить</a:t>
            </a:r>
            <a:r>
              <a:rPr lang="ru-RU" sz="3600" spc="-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учащихся</a:t>
            </a:r>
            <a:r>
              <a:rPr lang="ru-RU" sz="3600" spc="-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</a:t>
            </a:r>
            <a:r>
              <a:rPr lang="ru-RU" sz="360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общими</a:t>
            </a:r>
            <a:r>
              <a:rPr lang="ru-RU" sz="3600" spc="-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понятиями</a:t>
            </a:r>
            <a:r>
              <a:rPr lang="ru-RU" sz="3600" spc="-8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360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тактической медицины</a:t>
            </a:r>
            <a:endParaRPr lang="ru-RU" sz="360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07D5BA3-53D2-467A-93F0-74F0F9893B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6999" y="-128588"/>
            <a:ext cx="182562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dirty="0" err="1">
                <a:latin typeface="Calibri Light"/>
                <a:cs typeface="Calibri Light"/>
              </a:rPr>
              <a:t>урок</a:t>
            </a:r>
            <a:r>
              <a:rPr sz="4000" b="0" spc="-90" dirty="0">
                <a:latin typeface="Calibri Light"/>
                <a:cs typeface="Calibri Light"/>
              </a:rPr>
              <a:t> </a:t>
            </a:r>
            <a:r>
              <a:rPr sz="4000" b="0" spc="-25" dirty="0">
                <a:latin typeface="Calibri Light"/>
                <a:cs typeface="Calibri Light"/>
              </a:rPr>
              <a:t>1</a:t>
            </a:r>
            <a:r>
              <a:rPr lang="ru-RU" sz="4000" b="0" spc="-25" dirty="0">
                <a:latin typeface="Calibri Light"/>
                <a:cs typeface="Calibri Light"/>
              </a:rPr>
              <a:t>0</a:t>
            </a:r>
            <a:endParaRPr sz="40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72913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19599"/>
            <a:ext cx="11960225" cy="6771726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850900">
              <a:lnSpc>
                <a:spcPct val="100000"/>
              </a:lnSpc>
              <a:spcBef>
                <a:spcPts val="925"/>
              </a:spcBef>
            </a:pPr>
            <a:r>
              <a:rPr sz="2800" b="1" i="1" dirty="0">
                <a:solidFill>
                  <a:srgbClr val="333333"/>
                </a:solidFill>
                <a:latin typeface="Arial"/>
                <a:cs typeface="Arial"/>
              </a:rPr>
              <a:t>ПЕРВЫЕ</a:t>
            </a:r>
            <a:r>
              <a:rPr sz="2800" b="1" i="1" spc="-1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333333"/>
                </a:solidFill>
                <a:latin typeface="Arial"/>
                <a:cs typeface="Arial"/>
              </a:rPr>
              <a:t>ДЕЙСТВИЯ</a:t>
            </a:r>
            <a:r>
              <a:rPr sz="2800" b="1" i="1" spc="-10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333333"/>
                </a:solidFill>
                <a:latin typeface="Arial"/>
                <a:cs typeface="Arial"/>
              </a:rPr>
              <a:t>ПРИ</a:t>
            </a:r>
            <a:r>
              <a:rPr sz="2800" b="1" i="1" spc="-1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333333"/>
                </a:solidFill>
                <a:latin typeface="Arial"/>
                <a:cs typeface="Arial"/>
              </a:rPr>
              <a:t>ПОЛУЧЕНИИ</a:t>
            </a:r>
            <a:r>
              <a:rPr sz="2800" b="1" i="1" spc="-1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333333"/>
                </a:solidFill>
                <a:latin typeface="Arial"/>
                <a:cs typeface="Arial"/>
              </a:rPr>
              <a:t>ТРАВМЫ</a:t>
            </a:r>
            <a:endParaRPr sz="2800" i="1" dirty="0">
              <a:latin typeface="Arial"/>
              <a:cs typeface="Arial"/>
            </a:endParaRPr>
          </a:p>
          <a:p>
            <a:pPr marL="241300" marR="520700" indent="-228600">
              <a:lnSpc>
                <a:spcPts val="3890"/>
              </a:lnSpc>
              <a:spcBef>
                <a:spcPts val="1555"/>
              </a:spcBef>
              <a:buFont typeface="Arial"/>
              <a:buChar char="•"/>
              <a:tabLst>
                <a:tab pos="241300" algn="l"/>
              </a:tabLst>
            </a:pP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Прежде</a:t>
            </a:r>
            <a:r>
              <a:rPr sz="3600" spc="-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чем</a:t>
            </a:r>
            <a:r>
              <a:rPr sz="36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подойти</a:t>
            </a:r>
            <a:r>
              <a:rPr sz="36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к</a:t>
            </a:r>
            <a:r>
              <a:rPr sz="36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30" dirty="0">
                <a:solidFill>
                  <a:srgbClr val="333333"/>
                </a:solidFill>
                <a:latin typeface="Times New Roman"/>
                <a:cs typeface="Times New Roman"/>
              </a:rPr>
              <a:t>раненому,</a:t>
            </a:r>
            <a:r>
              <a:rPr sz="36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333333"/>
                </a:solidFill>
                <a:latin typeface="Times New Roman"/>
                <a:cs typeface="Times New Roman"/>
              </a:rPr>
              <a:t>необходимо</a:t>
            </a:r>
            <a:r>
              <a:rPr sz="36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обеспечить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безопасность</a:t>
            </a:r>
            <a:r>
              <a:rPr sz="36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свою</a:t>
            </a:r>
            <a:r>
              <a:rPr sz="36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r>
              <a:rPr sz="36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333333"/>
                </a:solidFill>
                <a:latin typeface="Times New Roman"/>
                <a:cs typeface="Times New Roman"/>
              </a:rPr>
              <a:t>его.</a:t>
            </a:r>
            <a:endParaRPr sz="36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Убедитесь,</a:t>
            </a:r>
            <a:r>
              <a:rPr sz="36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что</a:t>
            </a:r>
            <a:r>
              <a:rPr sz="36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опасность</a:t>
            </a:r>
            <a:r>
              <a:rPr sz="3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миновала</a:t>
            </a:r>
            <a:r>
              <a:rPr sz="3600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или</a:t>
            </a:r>
            <a:r>
              <a:rPr sz="36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минимизирована.</a:t>
            </a:r>
            <a:endParaRPr sz="3600" dirty="0">
              <a:latin typeface="Times New Roman"/>
              <a:cs typeface="Times New Roman"/>
            </a:endParaRPr>
          </a:p>
          <a:p>
            <a:pPr marL="241300" marR="1496695" indent="-228600">
              <a:lnSpc>
                <a:spcPts val="389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Если</a:t>
            </a:r>
            <a:r>
              <a:rPr sz="36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вам</a:t>
            </a:r>
            <a:r>
              <a:rPr sz="3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угрожает</a:t>
            </a:r>
            <a:r>
              <a:rPr sz="36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опасность,</a:t>
            </a:r>
            <a:r>
              <a:rPr sz="36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немедленно</a:t>
            </a:r>
            <a:r>
              <a:rPr sz="36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вызовите подкрепление.</a:t>
            </a:r>
            <a:endParaRPr sz="36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4105"/>
              </a:lnSpc>
              <a:spcBef>
                <a:spcPts val="515"/>
              </a:spcBef>
              <a:buFont typeface="Arial"/>
              <a:buChar char="•"/>
              <a:tabLst>
                <a:tab pos="241300" algn="l"/>
              </a:tabLst>
            </a:pP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Если</a:t>
            </a:r>
            <a:r>
              <a:rPr sz="36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раненый</a:t>
            </a:r>
            <a:r>
              <a:rPr sz="36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имеет</a:t>
            </a:r>
            <a:r>
              <a:rPr sz="36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подозрение</a:t>
            </a:r>
            <a:r>
              <a:rPr sz="36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на</a:t>
            </a:r>
            <a:r>
              <a:rPr sz="36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перелом</a:t>
            </a:r>
            <a:r>
              <a:rPr sz="36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333333"/>
                </a:solidFill>
                <a:latin typeface="Times New Roman"/>
                <a:cs typeface="Times New Roman"/>
              </a:rPr>
              <a:t>или</a:t>
            </a:r>
            <a:endParaRPr sz="3600" dirty="0">
              <a:latin typeface="Times New Roman"/>
              <a:cs typeface="Times New Roman"/>
            </a:endParaRPr>
          </a:p>
          <a:p>
            <a:pPr marL="241300" marR="382905">
              <a:lnSpc>
                <a:spcPts val="3890"/>
              </a:lnSpc>
              <a:spcBef>
                <a:spcPts val="275"/>
              </a:spcBef>
            </a:pP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повреждение</a:t>
            </a:r>
            <a:r>
              <a:rPr sz="3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позвоночника,</a:t>
            </a:r>
            <a:r>
              <a:rPr sz="36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не</a:t>
            </a:r>
            <a:r>
              <a:rPr sz="36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пытайтесь</a:t>
            </a:r>
            <a:r>
              <a:rPr sz="3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333333"/>
                </a:solidFill>
                <a:latin typeface="Times New Roman"/>
                <a:cs typeface="Times New Roman"/>
              </a:rPr>
              <a:t>переворачивать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его</a:t>
            </a:r>
            <a:r>
              <a:rPr sz="3600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или</a:t>
            </a:r>
            <a:r>
              <a:rPr sz="3600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двигать</a:t>
            </a:r>
            <a:r>
              <a:rPr sz="3600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без</a:t>
            </a:r>
            <a:r>
              <a:rPr sz="36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необходимости.</a:t>
            </a:r>
            <a:endParaRPr sz="36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89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</a:tabLst>
            </a:pP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Используйте</a:t>
            </a:r>
            <a:r>
              <a:rPr sz="36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импровизированные</a:t>
            </a:r>
            <a:r>
              <a:rPr sz="3600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средства,</a:t>
            </a:r>
            <a:r>
              <a:rPr sz="36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такие</a:t>
            </a:r>
            <a:r>
              <a:rPr sz="3600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как</a:t>
            </a:r>
            <a:r>
              <a:rPr sz="3600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палки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или</a:t>
            </a:r>
            <a:r>
              <a:rPr sz="3600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доски,</a:t>
            </a:r>
            <a:r>
              <a:rPr sz="3600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чтобы</a:t>
            </a:r>
            <a:r>
              <a:rPr sz="36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иммобилизовать</a:t>
            </a:r>
            <a:r>
              <a:rPr sz="3600" spc="-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конечности</a:t>
            </a:r>
            <a:r>
              <a:rPr sz="3600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r>
              <a:rPr sz="36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шейку позвоночника.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21" y="-69088"/>
            <a:ext cx="1194244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952875" marR="5080" indent="-3940810">
              <a:lnSpc>
                <a:spcPts val="3890"/>
              </a:lnSpc>
              <a:spcBef>
                <a:spcPts val="585"/>
              </a:spcBef>
            </a:pPr>
            <a:r>
              <a:rPr sz="3600" b="1" dirty="0">
                <a:solidFill>
                  <a:srgbClr val="333333"/>
                </a:solidFill>
                <a:latin typeface="Times New Roman"/>
                <a:cs typeface="Times New Roman"/>
              </a:rPr>
              <a:t>КАК</a:t>
            </a:r>
            <a:r>
              <a:rPr sz="3600" b="1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333333"/>
                </a:solidFill>
                <a:latin typeface="Times New Roman"/>
                <a:cs typeface="Times New Roman"/>
              </a:rPr>
              <a:t>ПОМОЧЬ</a:t>
            </a:r>
            <a:r>
              <a:rPr sz="3600" b="1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b="1" spc="10" dirty="0">
                <a:solidFill>
                  <a:srgbClr val="333333"/>
                </a:solidFill>
                <a:latin typeface="Times New Roman"/>
                <a:cs typeface="Times New Roman"/>
              </a:rPr>
              <a:t>П</a:t>
            </a:r>
            <a:r>
              <a:rPr sz="3600" b="1" spc="50" dirty="0">
                <a:solidFill>
                  <a:srgbClr val="333333"/>
                </a:solidFill>
                <a:latin typeface="Times New Roman"/>
                <a:cs typeface="Times New Roman"/>
              </a:rPr>
              <a:t>О</a:t>
            </a:r>
            <a:r>
              <a:rPr sz="3600" b="1" spc="5" dirty="0">
                <a:solidFill>
                  <a:srgbClr val="333333"/>
                </a:solidFill>
                <a:latin typeface="Times New Roman"/>
                <a:cs typeface="Times New Roman"/>
              </a:rPr>
              <a:t>СТ</a:t>
            </a:r>
            <a:r>
              <a:rPr sz="3600" b="1" spc="-450" dirty="0">
                <a:solidFill>
                  <a:srgbClr val="333333"/>
                </a:solidFill>
                <a:latin typeface="Times New Roman"/>
                <a:cs typeface="Times New Roman"/>
              </a:rPr>
              <a:t>Р</a:t>
            </a:r>
            <a:r>
              <a:rPr sz="3600" b="1" spc="5" dirty="0">
                <a:solidFill>
                  <a:srgbClr val="333333"/>
                </a:solidFill>
                <a:latin typeface="Times New Roman"/>
                <a:cs typeface="Times New Roman"/>
              </a:rPr>
              <a:t>АДАВШЕМ</a:t>
            </a:r>
            <a:r>
              <a:rPr sz="3600" b="1" spc="10" dirty="0">
                <a:solidFill>
                  <a:srgbClr val="333333"/>
                </a:solidFill>
                <a:latin typeface="Times New Roman"/>
                <a:cs typeface="Times New Roman"/>
              </a:rPr>
              <a:t>У</a:t>
            </a:r>
            <a:r>
              <a:rPr sz="3600" b="1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333333"/>
                </a:solidFill>
                <a:latin typeface="Times New Roman"/>
                <a:cs typeface="Times New Roman"/>
              </a:rPr>
              <a:t>ПРИ</a:t>
            </a:r>
            <a:r>
              <a:rPr sz="3600" b="1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b="1" spc="-80" dirty="0">
                <a:solidFill>
                  <a:srgbClr val="333333"/>
                </a:solidFill>
                <a:latin typeface="Times New Roman"/>
                <a:cs typeface="Times New Roman"/>
              </a:rPr>
              <a:t>РАЗЛИЧНЫХ </a:t>
            </a:r>
            <a:r>
              <a:rPr sz="36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ПОВРЕЖДЕНИЯХ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3988" y="914146"/>
            <a:ext cx="1021016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Char char="•"/>
              <a:tabLst>
                <a:tab pos="1349375" algn="l"/>
              </a:tabLst>
            </a:pP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Оказание</a:t>
            </a:r>
            <a:r>
              <a:rPr sz="2800" spc="-9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помощи</a:t>
            </a:r>
            <a:r>
              <a:rPr sz="2800" spc="-11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раненым</a:t>
            </a:r>
            <a:r>
              <a:rPr sz="2800" spc="-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на</a:t>
            </a:r>
            <a:r>
              <a:rPr sz="2800" spc="-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поле</a:t>
            </a:r>
            <a:r>
              <a:rPr sz="2800" spc="-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боя</a:t>
            </a:r>
            <a:r>
              <a:rPr sz="2800" spc="-11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333333"/>
                </a:solidFill>
                <a:latin typeface="Arial"/>
                <a:cs typeface="Arial"/>
              </a:rPr>
              <a:t>требует</a:t>
            </a:r>
            <a:r>
              <a:rPr sz="2800" spc="-9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быстрого</a:t>
            </a:r>
            <a:r>
              <a:rPr sz="2800" spc="-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333333"/>
                </a:solidFill>
                <a:latin typeface="Arial"/>
                <a:cs typeface="Arial"/>
              </a:rPr>
              <a:t>и 	</a:t>
            </a:r>
            <a:r>
              <a:rPr sz="2800" spc="-10" dirty="0">
                <a:solidFill>
                  <a:srgbClr val="333333"/>
                </a:solidFill>
                <a:latin typeface="Arial"/>
                <a:cs typeface="Arial"/>
              </a:rPr>
              <a:t>точного</a:t>
            </a:r>
            <a:r>
              <a:rPr sz="2800" spc="-1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Arial"/>
                <a:cs typeface="Arial"/>
              </a:rPr>
              <a:t>реагирования</a:t>
            </a:r>
            <a:r>
              <a:rPr sz="2800" spc="-1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на</a:t>
            </a:r>
            <a:r>
              <a:rPr sz="2800" spc="-1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33"/>
                </a:solidFill>
                <a:latin typeface="Arial"/>
                <a:cs typeface="Arial"/>
              </a:rPr>
              <a:t>различные</a:t>
            </a:r>
            <a:r>
              <a:rPr sz="2800" spc="-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Arial"/>
                <a:cs typeface="Arial"/>
              </a:rPr>
              <a:t>ситуации: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0102" y="1773935"/>
            <a:ext cx="8751698" cy="48798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03401"/>
            <a:ext cx="12027535" cy="41598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535"/>
              </a:spcBef>
              <a:buFont typeface="Arial"/>
              <a:buChar char="•"/>
              <a:tabLst>
                <a:tab pos="241300" algn="l"/>
              </a:tabLst>
            </a:pP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Приступ</a:t>
            </a:r>
            <a:r>
              <a:rPr sz="3600" spc="-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удушья</a:t>
            </a:r>
            <a:r>
              <a:rPr sz="36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от</a:t>
            </a:r>
            <a:r>
              <a:rPr sz="36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черепно-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мозговой</a:t>
            </a:r>
            <a:r>
              <a:rPr sz="3600" spc="-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травмы:</a:t>
            </a:r>
            <a:r>
              <a:rPr sz="36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необходимо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выполнить</a:t>
            </a:r>
            <a:r>
              <a:rPr sz="3600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«гражданский</a:t>
            </a:r>
            <a:r>
              <a:rPr sz="36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поворот»,</a:t>
            </a:r>
            <a:r>
              <a:rPr sz="3600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перевернув</a:t>
            </a:r>
            <a:r>
              <a:rPr sz="36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раненого</a:t>
            </a:r>
            <a:r>
              <a:rPr sz="3600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333333"/>
                </a:solidFill>
                <a:latin typeface="Times New Roman"/>
                <a:cs typeface="Times New Roman"/>
              </a:rPr>
              <a:t>на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живот</a:t>
            </a:r>
            <a:r>
              <a:rPr sz="3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через</a:t>
            </a:r>
            <a:r>
              <a:rPr sz="3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ось</a:t>
            </a:r>
            <a:r>
              <a:rPr sz="36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вытянутой</a:t>
            </a:r>
            <a:r>
              <a:rPr sz="3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руки,</a:t>
            </a:r>
            <a:r>
              <a:rPr sz="36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чтобы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 зафиксировать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шейный</a:t>
            </a:r>
            <a:r>
              <a:rPr sz="36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отдел</a:t>
            </a:r>
            <a:r>
              <a:rPr sz="3600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позвоночника.</a:t>
            </a:r>
            <a:endParaRPr sz="3600">
              <a:latin typeface="Times New Roman"/>
              <a:cs typeface="Times New Roman"/>
            </a:endParaRPr>
          </a:p>
          <a:p>
            <a:pPr marL="241300" marR="461009" indent="-228600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Рана</a:t>
            </a:r>
            <a:r>
              <a:rPr sz="36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с</a:t>
            </a:r>
            <a:r>
              <a:rPr sz="3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обильным</a:t>
            </a:r>
            <a:r>
              <a:rPr sz="36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кровотечением</a:t>
            </a:r>
            <a:r>
              <a:rPr sz="36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в</a:t>
            </a:r>
            <a:r>
              <a:rPr sz="36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мягких</a:t>
            </a:r>
            <a:r>
              <a:rPr sz="3600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тканях: </a:t>
            </a:r>
            <a:r>
              <a:rPr sz="3600" spc="-25" dirty="0">
                <a:solidFill>
                  <a:srgbClr val="333333"/>
                </a:solidFill>
                <a:latin typeface="Times New Roman"/>
                <a:cs typeface="Times New Roman"/>
              </a:rPr>
              <a:t>необходимо</a:t>
            </a:r>
            <a:r>
              <a:rPr sz="36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произвести</a:t>
            </a:r>
            <a:r>
              <a:rPr sz="36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тампонаду</a:t>
            </a:r>
            <a:r>
              <a:rPr sz="36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раны,</a:t>
            </a:r>
            <a:r>
              <a:rPr sz="36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используя</a:t>
            </a:r>
            <a:r>
              <a:rPr sz="36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кусок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материи</a:t>
            </a:r>
            <a:r>
              <a:rPr sz="3600" spc="-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или</a:t>
            </a:r>
            <a:r>
              <a:rPr sz="3600" spc="-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скатку</a:t>
            </a:r>
            <a:r>
              <a:rPr sz="3600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бинта.</a:t>
            </a:r>
            <a:r>
              <a:rPr sz="3600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Тампон</a:t>
            </a:r>
            <a:r>
              <a:rPr sz="3600" spc="-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следует</a:t>
            </a:r>
            <a:r>
              <a:rPr sz="36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зафиксировать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головным</a:t>
            </a:r>
            <a:r>
              <a:rPr sz="3600" spc="-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убором,</a:t>
            </a:r>
            <a:r>
              <a:rPr sz="3600" spc="-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скотчем</a:t>
            </a:r>
            <a:r>
              <a:rPr sz="3600" spc="-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или</a:t>
            </a:r>
            <a:r>
              <a:rPr sz="3600" spc="-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повязкой.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42570" y="583438"/>
            <a:ext cx="12129135" cy="514604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1300" marR="1029969" indent="-229235">
              <a:lnSpc>
                <a:spcPts val="3890"/>
              </a:lnSpc>
              <a:spcBef>
                <a:spcPts val="585"/>
              </a:spcBef>
              <a:buFont typeface="Arial"/>
              <a:buChar char="•"/>
              <a:tabLst>
                <a:tab pos="241935" algn="l"/>
              </a:tabLst>
            </a:pP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Артериальное</a:t>
            </a:r>
            <a:r>
              <a:rPr sz="3600" u="sng" spc="-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кровотечение</a:t>
            </a:r>
            <a:r>
              <a:rPr sz="3600" u="sng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конечностей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:</a:t>
            </a:r>
            <a:r>
              <a:rPr sz="3600" spc="-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если</a:t>
            </a:r>
            <a:r>
              <a:rPr sz="36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имеется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артериальное</a:t>
            </a:r>
            <a:r>
              <a:rPr sz="3600" spc="-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кровотечение,</a:t>
            </a:r>
            <a:r>
              <a:rPr sz="3600" spc="-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333333"/>
                </a:solidFill>
                <a:latin typeface="Times New Roman"/>
                <a:cs typeface="Times New Roman"/>
              </a:rPr>
              <a:t>необходимо</a:t>
            </a:r>
            <a:r>
              <a:rPr sz="3600" spc="-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пережать</a:t>
            </a:r>
            <a:endParaRPr sz="3600" dirty="0">
              <a:latin typeface="Times New Roman"/>
              <a:cs typeface="Times New Roman"/>
            </a:endParaRPr>
          </a:p>
          <a:p>
            <a:pPr marL="241300">
              <a:lnSpc>
                <a:spcPts val="3615"/>
              </a:lnSpc>
            </a:pP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поврежденный</a:t>
            </a:r>
            <a:r>
              <a:rPr sz="3600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сосуд</a:t>
            </a:r>
            <a:r>
              <a:rPr sz="36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выше</a:t>
            </a:r>
            <a:r>
              <a:rPr sz="3600" spc="-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раны</a:t>
            </a:r>
            <a:r>
              <a:rPr sz="36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40" dirty="0">
                <a:solidFill>
                  <a:srgbClr val="333333"/>
                </a:solidFill>
                <a:latin typeface="Times New Roman"/>
                <a:cs typeface="Times New Roman"/>
              </a:rPr>
              <a:t>кулаком,</a:t>
            </a:r>
            <a:r>
              <a:rPr sz="3600" spc="-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а</a:t>
            </a:r>
            <a:r>
              <a:rPr sz="36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затем</a:t>
            </a:r>
            <a:r>
              <a:rPr sz="36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наложить</a:t>
            </a:r>
            <a:endParaRPr sz="3600" dirty="0">
              <a:latin typeface="Times New Roman"/>
              <a:cs typeface="Times New Roman"/>
            </a:endParaRPr>
          </a:p>
          <a:p>
            <a:pPr marL="241300" marR="5080">
              <a:lnSpc>
                <a:spcPts val="3890"/>
              </a:lnSpc>
              <a:spcBef>
                <a:spcPts val="275"/>
              </a:spcBef>
            </a:pP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атравматичный</a:t>
            </a:r>
            <a:r>
              <a:rPr sz="36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кровоостанавливающий</a:t>
            </a:r>
            <a:r>
              <a:rPr sz="36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жгут</a:t>
            </a:r>
            <a:r>
              <a:rPr sz="36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в</a:t>
            </a:r>
            <a:r>
              <a:rPr sz="3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соответствии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со</a:t>
            </a:r>
            <a:r>
              <a:rPr sz="36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всеми</a:t>
            </a:r>
            <a:r>
              <a:rPr sz="36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правилами</a:t>
            </a:r>
            <a:r>
              <a:rPr sz="36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наложения</a:t>
            </a:r>
            <a:r>
              <a:rPr sz="36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жгута</a:t>
            </a:r>
            <a:r>
              <a:rPr sz="36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при</a:t>
            </a:r>
            <a:r>
              <a:rPr sz="36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артериальном</a:t>
            </a:r>
            <a:endParaRPr sz="3600" dirty="0">
              <a:latin typeface="Times New Roman"/>
              <a:cs typeface="Times New Roman"/>
            </a:endParaRPr>
          </a:p>
          <a:p>
            <a:pPr marL="241300">
              <a:lnSpc>
                <a:spcPts val="3829"/>
              </a:lnSpc>
            </a:pP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кровотечении.</a:t>
            </a:r>
            <a:endParaRPr sz="3600" dirty="0">
              <a:latin typeface="Times New Roman"/>
              <a:cs typeface="Times New Roman"/>
            </a:endParaRPr>
          </a:p>
          <a:p>
            <a:pPr marL="241300" marR="353695" indent="-229235" algn="just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3600" u="sng" spc="-10" dirty="0">
                <a:solidFill>
                  <a:srgbClr val="333333"/>
                </a:solidFill>
                <a:latin typeface="Times New Roman"/>
                <a:cs typeface="Times New Roman"/>
              </a:rPr>
              <a:t>Травматическая</a:t>
            </a:r>
            <a:r>
              <a:rPr sz="3600" u="sng" spc="-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ампутация</a:t>
            </a:r>
            <a:r>
              <a:rPr sz="3600" u="sng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фрагмента</a:t>
            </a:r>
            <a:r>
              <a:rPr sz="3600" u="sng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конечности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:</a:t>
            </a:r>
            <a:r>
              <a:rPr sz="36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следует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пережать</a:t>
            </a:r>
            <a:r>
              <a:rPr sz="3600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30" dirty="0">
                <a:solidFill>
                  <a:srgbClr val="333333"/>
                </a:solidFill>
                <a:latin typeface="Times New Roman"/>
                <a:cs typeface="Times New Roman"/>
              </a:rPr>
              <a:t>культю</a:t>
            </a:r>
            <a:r>
              <a:rPr sz="36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на</a:t>
            </a:r>
            <a:r>
              <a:rPr sz="3600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3-4</a:t>
            </a:r>
            <a:r>
              <a:rPr sz="3600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см</a:t>
            </a:r>
            <a:r>
              <a:rPr sz="3600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выше</a:t>
            </a:r>
            <a:r>
              <a:rPr sz="3600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ее</a:t>
            </a:r>
            <a:r>
              <a:rPr sz="3600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окончания</a:t>
            </a:r>
            <a:r>
              <a:rPr sz="36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r>
              <a:rPr sz="3600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наложить </a:t>
            </a:r>
            <a:r>
              <a:rPr sz="3600" spc="-20" dirty="0">
                <a:solidFill>
                  <a:srgbClr val="333333"/>
                </a:solidFill>
                <a:latin typeface="Times New Roman"/>
                <a:cs typeface="Times New Roman"/>
              </a:rPr>
              <a:t>жгут.</a:t>
            </a:r>
            <a:r>
              <a:rPr sz="3600" spc="-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При</a:t>
            </a:r>
            <a:r>
              <a:rPr sz="3600" spc="-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травматическом</a:t>
            </a:r>
            <a:r>
              <a:rPr sz="3600" spc="-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отрыве</a:t>
            </a:r>
            <a:r>
              <a:rPr sz="3600" spc="-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конечности</a:t>
            </a:r>
            <a:r>
              <a:rPr sz="3600" spc="-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необходимо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произвести тугую</a:t>
            </a:r>
            <a:r>
              <a:rPr sz="36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тампонаду</a:t>
            </a:r>
            <a:r>
              <a:rPr sz="36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раны.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37388"/>
            <a:ext cx="11924030" cy="633493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5080" indent="-228600" algn="just">
              <a:lnSpc>
                <a:spcPct val="90000"/>
              </a:lnSpc>
              <a:spcBef>
                <a:spcPts val="535"/>
              </a:spcBef>
              <a:buFont typeface="Arial"/>
              <a:buChar char="•"/>
              <a:tabLst>
                <a:tab pos="241300" algn="l"/>
              </a:tabLst>
            </a:pP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Рефлекторная</a:t>
            </a:r>
            <a:r>
              <a:rPr sz="3600" u="sng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остановка</a:t>
            </a:r>
            <a:r>
              <a:rPr sz="3600" u="sng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сердца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:</a:t>
            </a:r>
            <a:r>
              <a:rPr sz="3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в</a:t>
            </a:r>
            <a:r>
              <a:rPr sz="3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случае</a:t>
            </a:r>
            <a:r>
              <a:rPr sz="3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остановки</a:t>
            </a:r>
            <a:r>
              <a:rPr sz="3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сердца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следует</a:t>
            </a:r>
            <a:r>
              <a:rPr sz="3600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произвести</a:t>
            </a:r>
            <a:r>
              <a:rPr sz="3600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удар</a:t>
            </a:r>
            <a:r>
              <a:rPr sz="3600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40" dirty="0">
                <a:solidFill>
                  <a:srgbClr val="333333"/>
                </a:solidFill>
                <a:latin typeface="Times New Roman"/>
                <a:cs typeface="Times New Roman"/>
              </a:rPr>
              <a:t>кулаком</a:t>
            </a:r>
            <a:r>
              <a:rPr sz="3600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по</a:t>
            </a:r>
            <a:r>
              <a:rPr sz="3600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средней</a:t>
            </a:r>
            <a:r>
              <a:rPr sz="36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трети</a:t>
            </a:r>
            <a:r>
              <a:rPr sz="3600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40" dirty="0">
                <a:solidFill>
                  <a:srgbClr val="333333"/>
                </a:solidFill>
                <a:latin typeface="Times New Roman"/>
                <a:cs typeface="Times New Roman"/>
              </a:rPr>
              <a:t>грудины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для</a:t>
            </a:r>
            <a:r>
              <a:rPr sz="3600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возобновления</a:t>
            </a:r>
            <a:r>
              <a:rPr sz="3600" spc="-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сердечной</a:t>
            </a:r>
            <a:r>
              <a:rPr sz="3600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деятельности.</a:t>
            </a:r>
            <a:endParaRPr sz="3600" dirty="0">
              <a:latin typeface="Times New Roman"/>
              <a:cs typeface="Times New Roman"/>
            </a:endParaRPr>
          </a:p>
          <a:p>
            <a:pPr marL="241300" marR="62865" indent="-228600" algn="just">
              <a:lnSpc>
                <a:spcPts val="389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Кровотечение</a:t>
            </a:r>
            <a:r>
              <a:rPr sz="3600" u="sng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из</a:t>
            </a:r>
            <a:r>
              <a:rPr sz="3600" u="sng" spc="-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spc="-10" dirty="0">
                <a:solidFill>
                  <a:srgbClr val="333333"/>
                </a:solidFill>
                <a:latin typeface="Times New Roman"/>
                <a:cs typeface="Times New Roman"/>
              </a:rPr>
              <a:t>входных</a:t>
            </a:r>
            <a:r>
              <a:rPr sz="3600" u="sng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r>
              <a:rPr sz="3600" u="sng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spc="-10" dirty="0">
                <a:solidFill>
                  <a:srgbClr val="333333"/>
                </a:solidFill>
                <a:latin typeface="Times New Roman"/>
                <a:cs typeface="Times New Roman"/>
              </a:rPr>
              <a:t>выходных</a:t>
            </a:r>
            <a:r>
              <a:rPr sz="3600" u="sng" spc="-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отверстий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:</a:t>
            </a:r>
            <a:r>
              <a:rPr sz="36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если</a:t>
            </a:r>
            <a:r>
              <a:rPr sz="36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333333"/>
                </a:solidFill>
                <a:latin typeface="Times New Roman"/>
                <a:cs typeface="Times New Roman"/>
              </a:rPr>
              <a:t>есть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кровотечение</a:t>
            </a:r>
            <a:r>
              <a:rPr sz="3600" spc="-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из</a:t>
            </a:r>
            <a:r>
              <a:rPr sz="3600" spc="-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входных</a:t>
            </a:r>
            <a:r>
              <a:rPr sz="3600" spc="-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r>
              <a:rPr sz="3600" spc="-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выходных</a:t>
            </a:r>
            <a:r>
              <a:rPr sz="3600" spc="-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отверстий,</a:t>
            </a:r>
            <a:endParaRPr sz="3600" dirty="0">
              <a:latin typeface="Times New Roman"/>
              <a:cs typeface="Times New Roman"/>
            </a:endParaRPr>
          </a:p>
          <a:p>
            <a:pPr marL="241300" algn="just">
              <a:lnSpc>
                <a:spcPts val="3615"/>
              </a:lnSpc>
            </a:pPr>
            <a:r>
              <a:rPr sz="3600" spc="-25" dirty="0">
                <a:solidFill>
                  <a:srgbClr val="333333"/>
                </a:solidFill>
                <a:latin typeface="Times New Roman"/>
                <a:cs typeface="Times New Roman"/>
              </a:rPr>
              <a:t>необходимо</a:t>
            </a:r>
            <a:r>
              <a:rPr sz="3600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пережать</a:t>
            </a:r>
            <a:r>
              <a:rPr sz="36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их</a:t>
            </a:r>
            <a:r>
              <a:rPr sz="3600" spc="-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ладонями,</a:t>
            </a:r>
            <a:r>
              <a:rPr sz="36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а</a:t>
            </a:r>
            <a:r>
              <a:rPr sz="36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затем</a:t>
            </a:r>
            <a:r>
              <a:rPr sz="36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наложить</a:t>
            </a:r>
            <a:endParaRPr sz="3600" dirty="0">
              <a:latin typeface="Times New Roman"/>
              <a:cs typeface="Times New Roman"/>
            </a:endParaRPr>
          </a:p>
          <a:p>
            <a:pPr marL="241300" algn="just">
              <a:lnSpc>
                <a:spcPts val="4105"/>
              </a:lnSpc>
            </a:pP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индивидуальную</a:t>
            </a:r>
            <a:r>
              <a:rPr sz="3600" spc="-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или</a:t>
            </a:r>
            <a:r>
              <a:rPr sz="36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33333"/>
                </a:solidFill>
                <a:latin typeface="Times New Roman"/>
                <a:cs typeface="Times New Roman"/>
              </a:rPr>
              <a:t>герметизирующую</a:t>
            </a:r>
            <a:r>
              <a:rPr sz="3600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33333"/>
                </a:solidFill>
                <a:latin typeface="Times New Roman"/>
                <a:cs typeface="Times New Roman"/>
              </a:rPr>
              <a:t>повязки.</a:t>
            </a:r>
            <a:endParaRPr sz="3600" dirty="0">
              <a:latin typeface="Times New Roman"/>
              <a:cs typeface="Times New Roman"/>
            </a:endParaRPr>
          </a:p>
          <a:p>
            <a:pPr marL="241300" marR="12700" indent="-228600" algn="just">
              <a:lnSpc>
                <a:spcPts val="389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Важно</a:t>
            </a:r>
            <a:r>
              <a:rPr sz="3600" u="sng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помнить,</a:t>
            </a:r>
            <a:r>
              <a:rPr sz="3600" u="sng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что</a:t>
            </a:r>
            <a:r>
              <a:rPr sz="3600" u="sng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оказание</a:t>
            </a:r>
            <a:r>
              <a:rPr sz="3600" u="sng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помощи</a:t>
            </a:r>
            <a:r>
              <a:rPr sz="3600" u="sng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раненым</a:t>
            </a:r>
            <a:r>
              <a:rPr sz="3600" u="sng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на</a:t>
            </a:r>
            <a:r>
              <a:rPr sz="3600" u="sng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поле</a:t>
            </a:r>
            <a:r>
              <a:rPr sz="3600" u="sng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spc="-25" dirty="0">
                <a:solidFill>
                  <a:srgbClr val="333333"/>
                </a:solidFill>
                <a:latin typeface="Times New Roman"/>
                <a:cs typeface="Times New Roman"/>
              </a:rPr>
              <a:t>боя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требует</a:t>
            </a:r>
            <a:r>
              <a:rPr sz="3600" u="sng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хорошей</a:t>
            </a:r>
            <a:r>
              <a:rPr sz="3600" u="sng" spc="-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spc="-10" dirty="0">
                <a:solidFill>
                  <a:srgbClr val="333333"/>
                </a:solidFill>
                <a:latin typeface="Times New Roman"/>
                <a:cs typeface="Times New Roman"/>
              </a:rPr>
              <a:t>подготовки</a:t>
            </a:r>
            <a:r>
              <a:rPr sz="3600" u="sng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r>
              <a:rPr sz="3600" u="sng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опыта.</a:t>
            </a:r>
            <a:r>
              <a:rPr sz="3600" u="sng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При</a:t>
            </a:r>
            <a:r>
              <a:rPr sz="3600" u="sng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spc="-10" dirty="0">
                <a:solidFill>
                  <a:srgbClr val="333333"/>
                </a:solidFill>
                <a:latin typeface="Times New Roman"/>
                <a:cs typeface="Times New Roman"/>
              </a:rPr>
              <a:t>оказании</a:t>
            </a:r>
            <a:endParaRPr sz="3600" u="sng" dirty="0">
              <a:latin typeface="Times New Roman"/>
              <a:cs typeface="Times New Roman"/>
            </a:endParaRPr>
          </a:p>
          <a:p>
            <a:pPr marL="241300" marR="351155">
              <a:lnSpc>
                <a:spcPts val="3890"/>
              </a:lnSpc>
            </a:pP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помощи</a:t>
            </a:r>
            <a:r>
              <a:rPr sz="3600" u="sng" spc="-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раненым</a:t>
            </a:r>
            <a:r>
              <a:rPr sz="3600" u="sng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всегда</a:t>
            </a:r>
            <a:r>
              <a:rPr sz="3600" u="sng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следует</a:t>
            </a:r>
            <a:r>
              <a:rPr sz="3600" u="sng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помнить</a:t>
            </a:r>
            <a:r>
              <a:rPr sz="3600" u="sng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о</a:t>
            </a:r>
            <a:r>
              <a:rPr sz="3600" u="sng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spc="-10" dirty="0">
                <a:solidFill>
                  <a:srgbClr val="333333"/>
                </a:solidFill>
                <a:latin typeface="Times New Roman"/>
                <a:cs typeface="Times New Roman"/>
              </a:rPr>
              <a:t>своей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безопасности</a:t>
            </a:r>
            <a:r>
              <a:rPr sz="3600" u="sng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и вызвать</a:t>
            </a:r>
            <a:r>
              <a:rPr sz="3600" u="sng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профессиональную</a:t>
            </a:r>
            <a:r>
              <a:rPr sz="3600" u="sng" spc="-10" dirty="0">
                <a:solidFill>
                  <a:srgbClr val="333333"/>
                </a:solidFill>
                <a:latin typeface="Times New Roman"/>
                <a:cs typeface="Times New Roman"/>
              </a:rPr>
              <a:t> медицинскую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помощь</a:t>
            </a:r>
            <a:r>
              <a:rPr sz="3600" u="sng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как</a:t>
            </a:r>
            <a:r>
              <a:rPr sz="3600" u="sng" spc="-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dirty="0">
                <a:solidFill>
                  <a:srgbClr val="333333"/>
                </a:solidFill>
                <a:latin typeface="Times New Roman"/>
                <a:cs typeface="Times New Roman"/>
              </a:rPr>
              <a:t>можно</a:t>
            </a:r>
            <a:r>
              <a:rPr sz="3600" u="sng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u="sng" spc="-10" dirty="0">
                <a:solidFill>
                  <a:srgbClr val="333333"/>
                </a:solidFill>
                <a:latin typeface="Times New Roman"/>
                <a:cs typeface="Times New Roman"/>
              </a:rPr>
              <a:t>скорее.</a:t>
            </a:r>
            <a:endParaRPr sz="3600" u="sng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626440"/>
            <a:ext cx="11658600" cy="94929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br>
              <a:rPr lang="ru-RU" sz="8800" b="1" dirty="0">
                <a:latin typeface="Times New Roman"/>
                <a:cs typeface="Times New Roman"/>
              </a:rPr>
            </a:br>
            <a:r>
              <a:rPr lang="ru-RU" sz="8800" b="1" dirty="0">
                <a:latin typeface="Times New Roman"/>
                <a:cs typeface="Times New Roman"/>
              </a:rPr>
              <a:t> </a:t>
            </a:r>
            <a:r>
              <a:rPr sz="8800" b="1" dirty="0" err="1">
                <a:latin typeface="Times New Roman"/>
                <a:cs typeface="Times New Roman"/>
              </a:rPr>
              <a:t>Спасибо</a:t>
            </a:r>
            <a:r>
              <a:rPr sz="8800" b="1" spc="-80" dirty="0">
                <a:latin typeface="Times New Roman"/>
                <a:cs typeface="Times New Roman"/>
              </a:rPr>
              <a:t> </a:t>
            </a:r>
            <a:r>
              <a:rPr sz="8800" b="1" dirty="0" err="1">
                <a:latin typeface="Times New Roman"/>
                <a:cs typeface="Times New Roman"/>
              </a:rPr>
              <a:t>за</a:t>
            </a:r>
            <a:r>
              <a:rPr sz="8800" b="1" spc="-45" dirty="0">
                <a:latin typeface="Times New Roman"/>
                <a:cs typeface="Times New Roman"/>
              </a:rPr>
              <a:t> </a:t>
            </a:r>
            <a:r>
              <a:rPr sz="8800" b="1" spc="-10" dirty="0" err="1">
                <a:latin typeface="Times New Roman"/>
                <a:cs typeface="Times New Roman"/>
              </a:rPr>
              <a:t>внимание</a:t>
            </a:r>
            <a:br>
              <a:rPr lang="ru-RU" sz="4400" b="1" spc="-10">
                <a:latin typeface="Times New Roman"/>
                <a:cs typeface="Times New Roman"/>
              </a:rPr>
            </a:br>
            <a:r>
              <a:rPr lang="ru-RU" sz="4400">
                <a:latin typeface="Arial"/>
                <a:cs typeface="Arial"/>
              </a:rPr>
              <a:t>Ссылка</a:t>
            </a:r>
            <a:r>
              <a:rPr lang="ru-RU" sz="4400" spc="-15">
                <a:latin typeface="Arial"/>
                <a:cs typeface="Arial"/>
              </a:rPr>
              <a:t> </a:t>
            </a:r>
            <a:r>
              <a:rPr lang="ru-RU" sz="4400" dirty="0">
                <a:latin typeface="Arial"/>
                <a:cs typeface="Arial"/>
              </a:rPr>
              <a:t>на</a:t>
            </a:r>
            <a:r>
              <a:rPr lang="ru-RU" sz="4400" spc="-30" dirty="0">
                <a:latin typeface="Arial"/>
                <a:cs typeface="Arial"/>
              </a:rPr>
              <a:t> </a:t>
            </a:r>
            <a:r>
              <a:rPr lang="ru-RU" sz="4400" spc="-20" dirty="0">
                <a:latin typeface="Arial"/>
                <a:cs typeface="Arial"/>
              </a:rPr>
              <a:t>видео </a:t>
            </a:r>
            <a:r>
              <a:rPr lang="en-US" sz="4400" spc="-20" dirty="0">
                <a:latin typeface="Arial"/>
                <a:cs typeface="Arial"/>
                <a:hlinkClick r:id="rId3"/>
              </a:rPr>
              <a:t>https://www.youtube.com/playlist?list=PLy9KF2XQXAv2Dg9E5JrCVS1YXjAhJnIEB</a:t>
            </a:r>
            <a:br>
              <a:rPr lang="en-US" sz="4400" dirty="0">
                <a:latin typeface="Arial"/>
                <a:cs typeface="Arial"/>
              </a:rPr>
            </a:br>
            <a:br>
              <a:rPr lang="ru-RU" sz="4400" b="1" spc="-10" dirty="0">
                <a:latin typeface="Times New Roman"/>
                <a:cs typeface="Times New Roman"/>
              </a:rPr>
            </a:br>
            <a:br>
              <a:rPr lang="ru-RU" sz="4400" b="1" spc="-10" dirty="0">
                <a:latin typeface="Times New Roman"/>
                <a:cs typeface="Times New Roman"/>
              </a:rPr>
            </a:br>
            <a:br>
              <a:rPr lang="ru-RU" sz="4400" b="1" spc="-10" dirty="0">
                <a:latin typeface="Times New Roman"/>
                <a:cs typeface="Times New Roman"/>
              </a:rPr>
            </a:br>
            <a:br>
              <a:rPr lang="ru-RU" sz="4400" b="1" spc="-10" dirty="0">
                <a:latin typeface="Times New Roman"/>
                <a:cs typeface="Times New Roman"/>
              </a:rPr>
            </a:br>
            <a:br>
              <a:rPr lang="ru-RU" sz="4400" b="1" spc="-10" dirty="0">
                <a:latin typeface="Times New Roman"/>
                <a:cs typeface="Times New Roman"/>
              </a:rPr>
            </a:br>
            <a:br>
              <a:rPr lang="ru-RU" sz="4400" b="1" spc="-10" dirty="0">
                <a:latin typeface="Times New Roman"/>
                <a:cs typeface="Times New Roman"/>
              </a:rPr>
            </a:br>
            <a:endParaRPr sz="4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2954"/>
            <a:ext cx="1496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Задачи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551129"/>
            <a:ext cx="11529695" cy="623062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241300" marR="294005" indent="-228600">
              <a:lnSpc>
                <a:spcPct val="80000"/>
              </a:lnSpc>
              <a:spcBef>
                <a:spcPts val="8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Verdana"/>
                <a:cs typeface="Verdana"/>
              </a:rPr>
              <a:t>I.</a:t>
            </a:r>
            <a:r>
              <a:rPr sz="2800" spc="-85" dirty="0">
                <a:latin typeface="Verdana"/>
                <a:cs typeface="Verdana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Предметные: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познакомить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обучающихся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со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средствами </a:t>
            </a:r>
            <a:r>
              <a:rPr sz="3200" dirty="0">
                <a:latin typeface="Times New Roman"/>
                <a:cs typeface="Times New Roman"/>
              </a:rPr>
              <a:t>индивидуального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медицинского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оснащения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военнослужащего; </a:t>
            </a:r>
            <a:r>
              <a:rPr sz="3200" dirty="0">
                <a:latin typeface="Times New Roman"/>
                <a:cs typeface="Times New Roman"/>
              </a:rPr>
              <a:t>приёмами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оказания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первой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медицинской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помощи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на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поле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боя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и </a:t>
            </a:r>
            <a:r>
              <a:rPr sz="3200" dirty="0">
                <a:latin typeface="Times New Roman"/>
                <a:cs typeface="Times New Roman"/>
              </a:rPr>
              <a:t>тактикой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действий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зависимости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от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состояния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раненого.</a:t>
            </a:r>
            <a:endParaRPr sz="32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7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Times New Roman"/>
                <a:cs typeface="Times New Roman"/>
              </a:rPr>
              <a:t>II.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Метапредметные</a:t>
            </a:r>
            <a:r>
              <a:rPr sz="3200" dirty="0">
                <a:latin typeface="Times New Roman"/>
                <a:cs typeface="Times New Roman"/>
              </a:rPr>
              <a:t>: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развивать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интеллектуальные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качества обучающихся,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познавательный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интерес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компетенции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области </a:t>
            </a:r>
            <a:r>
              <a:rPr sz="3200" dirty="0">
                <a:latin typeface="Times New Roman"/>
                <a:cs typeface="Times New Roman"/>
              </a:rPr>
              <a:t>военной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подготовки;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развивать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волевые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качества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школьников,</a:t>
            </a:r>
            <a:endParaRPr sz="3200">
              <a:latin typeface="Times New Roman"/>
              <a:cs typeface="Times New Roman"/>
            </a:endParaRPr>
          </a:p>
          <a:p>
            <a:pPr marL="241300" marR="310515">
              <a:lnSpc>
                <a:spcPct val="80100"/>
              </a:lnSpc>
              <a:spcBef>
                <a:spcPts val="30"/>
              </a:spcBef>
            </a:pPr>
            <a:r>
              <a:rPr sz="3200" dirty="0">
                <a:latin typeface="Times New Roman"/>
                <a:cs typeface="Times New Roman"/>
              </a:rPr>
              <a:t>самостоятельность,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умение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преодолевать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трудности,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используя </a:t>
            </a:r>
            <a:r>
              <a:rPr sz="3200" dirty="0">
                <a:latin typeface="Times New Roman"/>
                <a:cs typeface="Times New Roman"/>
              </a:rPr>
              <a:t>для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этого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проблемные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ситуации,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дискуссии.</a:t>
            </a:r>
            <a:endParaRPr sz="3200">
              <a:latin typeface="Times New Roman"/>
              <a:cs typeface="Times New Roman"/>
            </a:endParaRPr>
          </a:p>
          <a:p>
            <a:pPr marL="241300" marR="53975" indent="-228600">
              <a:lnSpc>
                <a:spcPts val="307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Times New Roman"/>
                <a:cs typeface="Times New Roman"/>
              </a:rPr>
              <a:t>III.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Личностные</a:t>
            </a:r>
            <a:r>
              <a:rPr sz="3200" dirty="0">
                <a:latin typeface="Times New Roman"/>
                <a:cs typeface="Times New Roman"/>
              </a:rPr>
              <a:t>: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формировать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потребность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нести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людям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добро, </a:t>
            </a:r>
            <a:r>
              <a:rPr sz="3200" dirty="0">
                <a:latin typeface="Times New Roman"/>
                <a:cs typeface="Times New Roman"/>
              </a:rPr>
              <a:t>чуткость,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внимание,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предупредительность,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выполнения</a:t>
            </a:r>
            <a:endParaRPr sz="3200">
              <a:latin typeface="Times New Roman"/>
              <a:cs typeface="Times New Roman"/>
            </a:endParaRPr>
          </a:p>
          <a:p>
            <a:pPr marL="241300" marR="358775">
              <a:lnSpc>
                <a:spcPct val="80000"/>
              </a:lnSpc>
              <a:spcBef>
                <a:spcPts val="30"/>
              </a:spcBef>
            </a:pPr>
            <a:r>
              <a:rPr sz="3200" spc="-10" dirty="0">
                <a:latin typeface="Times New Roman"/>
                <a:cs typeface="Times New Roman"/>
              </a:rPr>
              <a:t>человеческого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долга,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систему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нравственных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качеств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мотивов </a:t>
            </a:r>
            <a:r>
              <a:rPr sz="3200" dirty="0">
                <a:latin typeface="Times New Roman"/>
                <a:cs typeface="Times New Roman"/>
              </a:rPr>
              <a:t>помощи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взаимопомощи,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сочувствия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сопереживания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по </a:t>
            </a:r>
            <a:r>
              <a:rPr sz="3200" dirty="0">
                <a:latin typeface="Times New Roman"/>
                <a:cs typeface="Times New Roman"/>
              </a:rPr>
              <a:t>отношению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ко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всем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людям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любых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ситуациях,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особенно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в</a:t>
            </a:r>
            <a:endParaRPr sz="3200">
              <a:latin typeface="Times New Roman"/>
              <a:cs typeface="Times New Roman"/>
            </a:endParaRPr>
          </a:p>
          <a:p>
            <a:pPr marL="241300">
              <a:lnSpc>
                <a:spcPts val="3070"/>
              </a:lnSpc>
            </a:pPr>
            <a:r>
              <a:rPr sz="3200" spc="-10" dirty="0">
                <a:latin typeface="Times New Roman"/>
                <a:cs typeface="Times New Roman"/>
              </a:rPr>
              <a:t>экстремальных.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57200" y="-129158"/>
            <a:ext cx="11810999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9335" algn="l">
              <a:lnSpc>
                <a:spcPts val="4105"/>
              </a:lnSpc>
              <a:spcBef>
                <a:spcPts val="100"/>
              </a:spcBef>
            </a:pPr>
            <a:r>
              <a:rPr sz="3600" dirty="0" err="1"/>
              <a:t>Первый</a:t>
            </a:r>
            <a:r>
              <a:rPr sz="3600" spc="-25" dirty="0"/>
              <a:t> </a:t>
            </a:r>
            <a:r>
              <a:rPr sz="3600" dirty="0" err="1"/>
              <a:t>учебный</a:t>
            </a:r>
            <a:r>
              <a:rPr sz="3600" spc="5" dirty="0"/>
              <a:t> </a:t>
            </a:r>
            <a:r>
              <a:rPr sz="3600" spc="-10" dirty="0" err="1"/>
              <a:t>вопрос</a:t>
            </a:r>
            <a:br>
              <a:rPr lang="ru-RU" sz="3600" spc="-10" dirty="0"/>
            </a:br>
            <a:r>
              <a:rPr lang="ru-RU" sz="3600" dirty="0"/>
              <a:t>Общее</a:t>
            </a:r>
            <a:r>
              <a:rPr lang="ru-RU" sz="3600" spc="-55" dirty="0"/>
              <a:t> </a:t>
            </a:r>
            <a:r>
              <a:rPr lang="ru-RU" sz="3600" dirty="0"/>
              <a:t>понятие</a:t>
            </a:r>
            <a:r>
              <a:rPr lang="ru-RU" sz="3600" spc="-65" dirty="0"/>
              <a:t> </a:t>
            </a:r>
            <a:r>
              <a:rPr lang="ru-RU" sz="3600" dirty="0"/>
              <a:t>тактической</a:t>
            </a:r>
            <a:r>
              <a:rPr lang="ru-RU" sz="3600" spc="-45" dirty="0"/>
              <a:t> </a:t>
            </a:r>
            <a:r>
              <a:rPr lang="ru-RU" sz="3600" spc="-10" dirty="0"/>
              <a:t>медицины  </a:t>
            </a:r>
            <a:endParaRPr lang="ru-RU" sz="3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F6AE42-D358-45C7-85F7-D318D47309BE}"/>
              </a:ext>
            </a:extLst>
          </p:cNvPr>
          <p:cNvSpPr/>
          <p:nvPr/>
        </p:nvSpPr>
        <p:spPr>
          <a:xfrm>
            <a:off x="66039" y="1305342"/>
            <a:ext cx="120472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«Тактическая медицина» – составная часть (раздел) «военно-медицинской подготовки», целью которого является обучение военнослужащих оказанию первой помощи раненым на поле боя.</a:t>
            </a:r>
          </a:p>
          <a:p>
            <a:r>
              <a:rPr lang="ru-RU" sz="2800" dirty="0"/>
              <a:t>Особенностью «тактической медицины» является принцип обеспечения приоритета выполнения подразделением боевой задачи.</a:t>
            </a:r>
          </a:p>
          <a:p>
            <a:r>
              <a:rPr lang="ru-RU" sz="2800" dirty="0"/>
              <a:t>Самопомощь   -   основной   способ   сохранения жизни при ранении в бою!</a:t>
            </a:r>
          </a:p>
          <a:p>
            <a:r>
              <a:rPr lang="ru-RU" sz="2800" dirty="0"/>
              <a:t>С целью снижения риска возникновения дополнительных потерь, выхода личного состава из строя и недопущения срыва выполнения боевой задачи оказывать первую помощь раненым следует исходя из степени опасности обстановки зоны боевого столкновения (три тактические зоны):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6956C-2A2A-4E3C-AE67-BDEFFC35A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" y="-129158"/>
            <a:ext cx="12047220" cy="6401753"/>
          </a:xfrm>
        </p:spPr>
        <p:txBody>
          <a:bodyPr/>
          <a:lstStyle/>
          <a:p>
            <a:br>
              <a:rPr lang="ru-RU" dirty="0"/>
            </a:br>
            <a:br>
              <a:rPr lang="ru-RU" dirty="0"/>
            </a:br>
            <a:r>
              <a:rPr lang="ru-RU" dirty="0"/>
              <a:t>«Красная зона» – опасная зона непосредственного огневого контакта: высокая вероятность возникновения дополнительных потерь и выхода из строя личного состава;</a:t>
            </a:r>
            <a:br>
              <a:rPr lang="ru-RU" dirty="0"/>
            </a:br>
            <a:br>
              <a:rPr lang="ru-RU" dirty="0"/>
            </a:br>
            <a:r>
              <a:rPr lang="ru-RU" dirty="0"/>
              <a:t>«Желтая зона» – зона относительной безопасности: временное укрытие (объекты техники, фортификационные сооружения, складки местности, строения и т.д.). Сохраняется риск поражения личного состава (вторичные ранящие снаряды, рикошеты и т.д.).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«Зеленая зона» – условно безопасная зона: риск поражения личного состава минимален.</a:t>
            </a:r>
          </a:p>
        </p:txBody>
      </p:sp>
    </p:spTree>
    <p:extLst>
      <p:ext uri="{BB962C8B-B14F-4D97-AF65-F5344CB8AC3E}">
        <p14:creationId xmlns:p14="http://schemas.microsoft.com/office/powerpoint/2010/main" val="3933491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95918" y="847801"/>
            <a:ext cx="2515235" cy="337883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1270" algn="ctr">
              <a:lnSpc>
                <a:spcPct val="90000"/>
              </a:lnSpc>
              <a:spcBef>
                <a:spcPts val="575"/>
              </a:spcBef>
            </a:pPr>
            <a:r>
              <a:rPr sz="4000" b="1" spc="-10" dirty="0">
                <a:latin typeface="Times New Roman"/>
                <a:cs typeface="Times New Roman"/>
              </a:rPr>
              <a:t>Алгоритм оказания первой помощи </a:t>
            </a:r>
            <a:r>
              <a:rPr sz="4000" b="1" dirty="0">
                <a:latin typeface="Times New Roman"/>
                <a:cs typeface="Times New Roman"/>
              </a:rPr>
              <a:t>раненым</a:t>
            </a:r>
            <a:r>
              <a:rPr sz="4000" b="1" spc="-190" dirty="0">
                <a:latin typeface="Times New Roman"/>
                <a:cs typeface="Times New Roman"/>
              </a:rPr>
              <a:t> </a:t>
            </a:r>
            <a:r>
              <a:rPr sz="4000" b="1" spc="-50" dirty="0">
                <a:latin typeface="Times New Roman"/>
                <a:cs typeface="Times New Roman"/>
              </a:rPr>
              <a:t>в </a:t>
            </a:r>
            <a:r>
              <a:rPr sz="4000" b="1" spc="-25" dirty="0">
                <a:latin typeface="Times New Roman"/>
                <a:cs typeface="Times New Roman"/>
              </a:rPr>
              <a:t>бою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6"/>
            <a:ext cx="8648700" cy="68578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283"/>
            <a:ext cx="10217785" cy="649224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41300" marR="171450" indent="-228600">
              <a:lnSpc>
                <a:spcPct val="97000"/>
              </a:lnSpc>
              <a:spcBef>
                <a:spcPts val="210"/>
              </a:spcBef>
              <a:buFont typeface="Arial"/>
              <a:buChar char="•"/>
              <a:tabLst>
                <a:tab pos="241300" algn="l"/>
              </a:tabLst>
            </a:pPr>
            <a:r>
              <a:rPr sz="3000" dirty="0">
                <a:latin typeface="Times New Roman"/>
                <a:cs typeface="Times New Roman"/>
              </a:rPr>
              <a:t>От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правильного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оказания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первой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помощи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зависит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судьба </a:t>
            </a:r>
            <a:r>
              <a:rPr sz="3000" dirty="0">
                <a:latin typeface="Times New Roman"/>
                <a:cs typeface="Times New Roman"/>
              </a:rPr>
              <a:t>раненого.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Помощь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должна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быть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оказана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настолько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быстро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spc="-50" dirty="0">
                <a:latin typeface="Times New Roman"/>
                <a:cs typeface="Times New Roman"/>
              </a:rPr>
              <a:t>и </a:t>
            </a:r>
            <a:r>
              <a:rPr sz="3000" dirty="0">
                <a:latin typeface="Times New Roman"/>
                <a:cs typeface="Times New Roman"/>
              </a:rPr>
              <a:t>качественно,</a:t>
            </a:r>
            <a:r>
              <a:rPr sz="3000" spc="-10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насколько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позволяют</a:t>
            </a:r>
            <a:r>
              <a:rPr sz="3000" spc="-1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условия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боевой</a:t>
            </a:r>
            <a:endParaRPr sz="3000">
              <a:latin typeface="Times New Roman"/>
              <a:cs typeface="Times New Roman"/>
            </a:endParaRPr>
          </a:p>
          <a:p>
            <a:pPr marL="241300" marR="5080">
              <a:lnSpc>
                <a:spcPts val="3500"/>
              </a:lnSpc>
              <a:spcBef>
                <a:spcPts val="90"/>
              </a:spcBef>
            </a:pPr>
            <a:r>
              <a:rPr sz="3000" dirty="0">
                <a:latin typeface="Times New Roman"/>
                <a:cs typeface="Times New Roman"/>
              </a:rPr>
              <a:t>обстановки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Около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20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%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смертельных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исходов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боевой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травмы </a:t>
            </a:r>
            <a:r>
              <a:rPr sz="3000" dirty="0">
                <a:latin typeface="Times New Roman"/>
                <a:cs typeface="Times New Roman"/>
              </a:rPr>
              <a:t>можно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предотвратить.</a:t>
            </a:r>
            <a:endParaRPr sz="3000">
              <a:latin typeface="Times New Roman"/>
              <a:cs typeface="Times New Roman"/>
            </a:endParaRPr>
          </a:p>
          <a:p>
            <a:pPr marL="241300" marR="676910" indent="-228600">
              <a:lnSpc>
                <a:spcPts val="3490"/>
              </a:lnSpc>
              <a:spcBef>
                <a:spcPts val="1795"/>
              </a:spcBef>
              <a:buFont typeface="Arial"/>
              <a:buChar char="•"/>
              <a:tabLst>
                <a:tab pos="241300" algn="l"/>
              </a:tabLst>
            </a:pPr>
            <a:r>
              <a:rPr sz="3000" dirty="0">
                <a:latin typeface="Times New Roman"/>
                <a:cs typeface="Times New Roman"/>
              </a:rPr>
              <a:t>Выделяют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3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предотвратимые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причины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смерти: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наружное </a:t>
            </a:r>
            <a:r>
              <a:rPr sz="3000" dirty="0">
                <a:latin typeface="Times New Roman"/>
                <a:cs typeface="Times New Roman"/>
              </a:rPr>
              <a:t>кровотечение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из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раны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конечности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(61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%);</a:t>
            </a:r>
            <a:endParaRPr sz="3000">
              <a:latin typeface="Times New Roman"/>
              <a:cs typeface="Times New Roman"/>
            </a:endParaRPr>
          </a:p>
          <a:p>
            <a:pPr marL="241300" marR="2275205" indent="-228600">
              <a:lnSpc>
                <a:spcPts val="3490"/>
              </a:lnSpc>
              <a:spcBef>
                <a:spcPts val="1805"/>
              </a:spcBef>
              <a:buFont typeface="Arial"/>
              <a:buChar char="•"/>
              <a:tabLst>
                <a:tab pos="241300" algn="l"/>
              </a:tabLst>
            </a:pPr>
            <a:r>
              <a:rPr sz="3000" dirty="0">
                <a:latin typeface="Times New Roman"/>
                <a:cs typeface="Times New Roman"/>
              </a:rPr>
              <a:t>напряженный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пневмоторакс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(33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%);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нарушение проходимости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дыхательных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путей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(6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%).</a:t>
            </a:r>
            <a:endParaRPr sz="3000">
              <a:latin typeface="Times New Roman"/>
              <a:cs typeface="Times New Roman"/>
            </a:endParaRPr>
          </a:p>
          <a:p>
            <a:pPr marL="241300" marR="567055" indent="-228600">
              <a:lnSpc>
                <a:spcPts val="3490"/>
              </a:lnSpc>
              <a:spcBef>
                <a:spcPts val="1810"/>
              </a:spcBef>
              <a:buFont typeface="Arial"/>
              <a:buChar char="•"/>
              <a:tabLst>
                <a:tab pos="241300" algn="l"/>
              </a:tabLst>
            </a:pPr>
            <a:r>
              <a:rPr sz="3000" dirty="0">
                <a:latin typeface="Times New Roman"/>
                <a:cs typeface="Times New Roman"/>
              </a:rPr>
              <a:t>Вывод: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наивысший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приоритет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в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оказании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первой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помощи </a:t>
            </a:r>
            <a:r>
              <a:rPr sz="3000" dirty="0">
                <a:latin typeface="Times New Roman"/>
                <a:cs typeface="Times New Roman"/>
              </a:rPr>
              <a:t>имеют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остановка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кровотечения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из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раны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конечности, </a:t>
            </a:r>
            <a:r>
              <a:rPr sz="3000" dirty="0">
                <a:latin typeface="Times New Roman"/>
                <a:cs typeface="Times New Roman"/>
              </a:rPr>
              <a:t>устранение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напряженного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пневмоторакса,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устранение</a:t>
            </a:r>
            <a:endParaRPr sz="3000">
              <a:latin typeface="Times New Roman"/>
              <a:cs typeface="Times New Roman"/>
            </a:endParaRPr>
          </a:p>
          <a:p>
            <a:pPr marL="241300">
              <a:lnSpc>
                <a:spcPts val="3400"/>
              </a:lnSpc>
            </a:pPr>
            <a:r>
              <a:rPr sz="3000" spc="-10" dirty="0">
                <a:latin typeface="Times New Roman"/>
                <a:cs typeface="Times New Roman"/>
              </a:rPr>
              <a:t>асфиксии.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640EEA70-BCFA-4270-80E6-4E17B1AE9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9718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7364" y="-4190"/>
            <a:ext cx="863663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4105"/>
              </a:lnSpc>
              <a:spcBef>
                <a:spcPts val="100"/>
              </a:spcBef>
            </a:pPr>
            <a:r>
              <a:rPr sz="3600" b="1" dirty="0">
                <a:latin typeface="Times New Roman"/>
                <a:cs typeface="Times New Roman"/>
              </a:rPr>
              <a:t>Второй</a:t>
            </a:r>
            <a:r>
              <a:rPr sz="3600" b="1" spc="-55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вопрос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ts val="4105"/>
              </a:lnSpc>
            </a:pPr>
            <a:r>
              <a:rPr sz="3600" b="1" dirty="0">
                <a:latin typeface="Times New Roman"/>
                <a:cs typeface="Times New Roman"/>
              </a:rPr>
              <a:t>Первая</a:t>
            </a:r>
            <a:r>
              <a:rPr sz="3600" b="1" spc="-7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медицинская</a:t>
            </a:r>
            <a:r>
              <a:rPr sz="3600" b="1" spc="-5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помощь</a:t>
            </a:r>
            <a:r>
              <a:rPr sz="3600" b="1" spc="-6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на</a:t>
            </a:r>
            <a:r>
              <a:rPr sz="3600" b="1" spc="-7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поле</a:t>
            </a:r>
            <a:r>
              <a:rPr sz="3600" b="1" spc="-65" dirty="0">
                <a:latin typeface="Times New Roman"/>
                <a:cs typeface="Times New Roman"/>
              </a:rPr>
              <a:t> </a:t>
            </a:r>
            <a:r>
              <a:rPr sz="3600" b="1" spc="-25" dirty="0">
                <a:latin typeface="Times New Roman"/>
                <a:cs typeface="Times New Roman"/>
              </a:rPr>
              <a:t>боя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772" y="1049782"/>
            <a:ext cx="6490970" cy="541210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40665" marR="5080" indent="-228600">
              <a:lnSpc>
                <a:spcPct val="87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Times New Roman"/>
                <a:cs typeface="Times New Roman"/>
              </a:rPr>
              <a:t>Первая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помощь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оказывается,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как </a:t>
            </a:r>
            <a:r>
              <a:rPr sz="3200" dirty="0">
                <a:latin typeface="Times New Roman"/>
                <a:cs typeface="Times New Roman"/>
              </a:rPr>
              <a:t>правило, на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месте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получения </a:t>
            </a:r>
            <a:r>
              <a:rPr sz="3200" dirty="0">
                <a:latin typeface="Times New Roman"/>
                <a:cs typeface="Times New Roman"/>
              </a:rPr>
              <a:t>ранения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(поражения)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или</a:t>
            </a:r>
            <a:r>
              <a:rPr sz="3200" spc="-10" dirty="0">
                <a:latin typeface="Times New Roman"/>
                <a:cs typeface="Times New Roman"/>
              </a:rPr>
              <a:t> развития </a:t>
            </a:r>
            <a:r>
              <a:rPr sz="3200" dirty="0">
                <a:latin typeface="Times New Roman"/>
                <a:cs typeface="Times New Roman"/>
              </a:rPr>
              <a:t>заболевания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порядке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самопомощи </a:t>
            </a:r>
            <a:r>
              <a:rPr sz="3200" dirty="0">
                <a:latin typeface="Times New Roman"/>
                <a:cs typeface="Times New Roman"/>
              </a:rPr>
              <a:t>(оказывает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сам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пострадавший)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и </a:t>
            </a:r>
            <a:r>
              <a:rPr sz="3200" dirty="0">
                <a:latin typeface="Times New Roman"/>
                <a:cs typeface="Times New Roman"/>
              </a:rPr>
              <a:t>взаимопомощи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(оказывает</a:t>
            </a:r>
            <a:endParaRPr sz="3200">
              <a:latin typeface="Times New Roman"/>
              <a:cs typeface="Times New Roman"/>
            </a:endParaRPr>
          </a:p>
          <a:p>
            <a:pPr marL="240665">
              <a:lnSpc>
                <a:spcPts val="3090"/>
              </a:lnSpc>
            </a:pPr>
            <a:r>
              <a:rPr sz="3200" dirty="0">
                <a:latin typeface="Times New Roman"/>
                <a:cs typeface="Times New Roman"/>
              </a:rPr>
              <a:t>товарищ),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санитарами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и</a:t>
            </a:r>
            <a:endParaRPr sz="3200">
              <a:latin typeface="Times New Roman"/>
              <a:cs typeface="Times New Roman"/>
            </a:endParaRPr>
          </a:p>
          <a:p>
            <a:pPr marL="240665" marR="780415">
              <a:lnSpc>
                <a:spcPts val="3340"/>
              </a:lnSpc>
              <a:spcBef>
                <a:spcPts val="285"/>
              </a:spcBef>
            </a:pPr>
            <a:r>
              <a:rPr sz="3200" dirty="0">
                <a:latin typeface="Times New Roman"/>
                <a:cs typeface="Times New Roman"/>
              </a:rPr>
              <a:t>санитарами-стрелками,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а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также </a:t>
            </a:r>
            <a:r>
              <a:rPr sz="3200" dirty="0">
                <a:latin typeface="Times New Roman"/>
                <a:cs typeface="Times New Roman"/>
              </a:rPr>
              <a:t>санитарными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инструкторами.</a:t>
            </a:r>
            <a:endParaRPr sz="3200">
              <a:latin typeface="Times New Roman"/>
              <a:cs typeface="Times New Roman"/>
            </a:endParaRPr>
          </a:p>
          <a:p>
            <a:pPr marL="240665" marR="67310" indent="-228600">
              <a:lnSpc>
                <a:spcPct val="87100"/>
              </a:lnSpc>
              <a:spcBef>
                <a:spcPts val="1775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Times New Roman"/>
                <a:cs typeface="Times New Roman"/>
              </a:rPr>
              <a:t>Для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ее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оказания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используются </a:t>
            </a:r>
            <a:r>
              <a:rPr sz="3200" dirty="0">
                <a:latin typeface="Times New Roman"/>
                <a:cs typeface="Times New Roman"/>
              </a:rPr>
              <a:t>преимущественно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индивидуальные </a:t>
            </a:r>
            <a:r>
              <a:rPr sz="3200" dirty="0">
                <a:latin typeface="Times New Roman"/>
                <a:cs typeface="Times New Roman"/>
              </a:rPr>
              <a:t>средства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медицинского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оснащения.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7247" y="1094232"/>
            <a:ext cx="5126736" cy="55824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1560</Words>
  <Application>Microsoft Office PowerPoint</Application>
  <PresentationFormat>Широкоэкранный</PresentationFormat>
  <Paragraphs>119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Verdana</vt:lpstr>
      <vt:lpstr>Office Theme</vt:lpstr>
      <vt:lpstr>Первая помощь на поле боя</vt:lpstr>
      <vt:lpstr>урок 10</vt:lpstr>
      <vt:lpstr>Задачи</vt:lpstr>
      <vt:lpstr>Первый учебный вопрос Общее понятие тактической медицины  </vt:lpstr>
      <vt:lpstr>  «Красная зона» – опасная зона непосредственного огневого контакта: высокая вероятность возникновения дополнительных потерь и выхода из строя личного состава;  «Желтая зона» – зона относительной безопасности: временное укрытие (объекты техники, фортификационные сооружения, складки местности, строения и т.д.). Сохраняется риск поражения личного состава (вторичные ранящие снаряды, рикошеты и т.д.).  «Зеленая зона» – условно безопасная зона: риск поражения личного состава минимален.</vt:lpstr>
      <vt:lpstr>Презентация PowerPoint</vt:lpstr>
      <vt:lpstr>Презентация PowerPoint</vt:lpstr>
      <vt:lpstr>Второй вопрос Первая медицинская помощь на поле боя</vt:lpstr>
      <vt:lpstr>Презентация PowerPoint</vt:lpstr>
      <vt:lpstr>Презентация PowerPoint</vt:lpstr>
      <vt:lpstr>Индивидуальный перевязочный пакет Практическая часть урока</vt:lpstr>
      <vt:lpstr>Правила наложения жгута</vt:lpstr>
      <vt:lpstr>Презентация PowerPoint</vt:lpstr>
      <vt:lpstr>Презентация PowerPoint</vt:lpstr>
      <vt:lpstr>Для этого надо прежде всего хорошо знать места возможного прижатия артерий.</vt:lpstr>
      <vt:lpstr>Презентация PowerPoint</vt:lpstr>
      <vt:lpstr>Презентация PowerPoint</vt:lpstr>
      <vt:lpstr>Решение ситуационной задачи</vt:lpstr>
      <vt:lpstr>Закрепление учебного материала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Спасибо за внимание Ссылка на видео https://www.youtube.com/playlist?list=PLy9KF2XQXAv2Dg9E5JrCVS1YXjAhJnIEB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практико-ориентированных интерактивных форм  организации учебных занятий с возможностью применения  тренажерных систем и виртуальных моделей»</dc:title>
  <dc:creator>hp1</dc:creator>
  <cp:lastModifiedBy>RePack by Diakov</cp:lastModifiedBy>
  <cp:revision>12</cp:revision>
  <dcterms:created xsi:type="dcterms:W3CDTF">2024-06-22T11:18:04Z</dcterms:created>
  <dcterms:modified xsi:type="dcterms:W3CDTF">2024-06-22T16:40:00Z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2024-06-22T00:00:00Z</vt:filetime>
  </property>
  <property fmtid="{D5CDD505-2E9C-101B-9397-08002B2CF9AE}" pid="5" name="Producer">
    <vt:lpwstr>Microsoft® PowerPoint® 2013</vt:lpwstr>
  </property>
</Properties>
</file>