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sldIdLst>
    <p:sldId id="256" r:id="rId2"/>
    <p:sldId id="266" r:id="rId3"/>
    <p:sldId id="268" r:id="rId4"/>
    <p:sldId id="282" r:id="rId5"/>
    <p:sldId id="284" r:id="rId6"/>
    <p:sldId id="286" r:id="rId7"/>
    <p:sldId id="290" r:id="rId8"/>
    <p:sldId id="283" r:id="rId9"/>
    <p:sldId id="287" r:id="rId10"/>
    <p:sldId id="288" r:id="rId11"/>
    <p:sldId id="289" r:id="rId12"/>
  </p:sldIdLst>
  <p:sldSz cx="12192000" cy="6858000"/>
  <p:notesSz cx="6858000" cy="9947275"/>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86">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Средний стиль 1 — акцент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Средний стиль 3 - акцент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3" d="100"/>
          <a:sy n="73" d="100"/>
        </p:scale>
        <p:origin x="600" y="72"/>
      </p:cViewPr>
      <p:guideLst>
        <p:guide orient="horz" pos="1986"/>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F3497DE-5B41-46AD-8507-F852BE4BEEA9}" type="datetimeFigureOut">
              <a:rPr lang="ru-RU" smtClean="0"/>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347435859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3497DE-5B41-46AD-8507-F852BE4BEEA9}" type="datetimeFigureOut">
              <a:rPr lang="ru-RU" smtClean="0"/>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1469324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3497DE-5B41-46AD-8507-F852BE4BEEA9}" type="datetimeFigureOut">
              <a:rPr lang="ru-RU" smtClean="0"/>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3725026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AE6C4A-727A-4563-BCC9-CEA64C7DACA0}"/>
              </a:ext>
            </a:extLst>
          </p:cNvPr>
          <p:cNvSpPr>
            <a:spLocks noGrp="1"/>
          </p:cNvSpPr>
          <p:nvPr>
            <p:ph type="ctrTitle"/>
          </p:nvPr>
        </p:nvSpPr>
        <p:spPr>
          <a:xfrm>
            <a:off x="5081285" y="1122363"/>
            <a:ext cx="6481823" cy="2387600"/>
          </a:xfrm>
        </p:spPr>
        <p:txBody>
          <a:bodyPr anchor="b"/>
          <a:lstStyle>
            <a:lvl1pPr algn="ctr">
              <a:defRPr sz="6000" b="1">
                <a:solidFill>
                  <a:schemeClr val="accent3">
                    <a:lumMod val="75000"/>
                  </a:schemeClr>
                </a:solidFill>
              </a:defRPr>
            </a:lvl1pPr>
          </a:lstStyle>
          <a:p>
            <a:r>
              <a:rPr lang="ru-RU" dirty="0"/>
              <a:t>Образец заголовка</a:t>
            </a:r>
          </a:p>
        </p:txBody>
      </p:sp>
      <p:sp>
        <p:nvSpPr>
          <p:cNvPr id="4" name="Дата 3">
            <a:extLst>
              <a:ext uri="{FF2B5EF4-FFF2-40B4-BE49-F238E27FC236}">
                <a16:creationId xmlns:a16="http://schemas.microsoft.com/office/drawing/2014/main" id="{69EC8C5C-04A0-48F9-A3F7-80EFFB8EB6D5}"/>
              </a:ext>
            </a:extLst>
          </p:cNvPr>
          <p:cNvSpPr>
            <a:spLocks noGrp="1"/>
          </p:cNvSpPr>
          <p:nvPr>
            <p:ph type="dt" sz="half" idx="10"/>
          </p:nvPr>
        </p:nvSpPr>
        <p:spPr/>
        <p:txBody>
          <a:bodyPr/>
          <a:lstStyle>
            <a:lvl1pPr>
              <a:defRPr>
                <a:solidFill>
                  <a:schemeClr val="accent3">
                    <a:lumMod val="75000"/>
                  </a:schemeClr>
                </a:solidFill>
              </a:defRPr>
            </a:lvl1pPr>
          </a:lstStyle>
          <a:p>
            <a:fld id="{EF3497DE-5B41-46AD-8507-F852BE4BEEA9}" type="datetimeFigureOut">
              <a:rPr lang="ru-RU" smtClean="0"/>
              <a:pPr/>
              <a:t>29.11.2023</a:t>
            </a:fld>
            <a:endParaRPr lang="ru-RU"/>
          </a:p>
        </p:txBody>
      </p:sp>
      <p:sp>
        <p:nvSpPr>
          <p:cNvPr id="5" name="Нижний колонтитул 4">
            <a:extLst>
              <a:ext uri="{FF2B5EF4-FFF2-40B4-BE49-F238E27FC236}">
                <a16:creationId xmlns:a16="http://schemas.microsoft.com/office/drawing/2014/main" id="{5592F4D7-7A2D-4B51-8D4D-EBE8C188F83D}"/>
              </a:ext>
            </a:extLst>
          </p:cNvPr>
          <p:cNvSpPr>
            <a:spLocks noGrp="1"/>
          </p:cNvSpPr>
          <p:nvPr>
            <p:ph type="ftr" sz="quarter" idx="11"/>
          </p:nvPr>
        </p:nvSpPr>
        <p:spPr/>
        <p:txBody>
          <a:bodyPr/>
          <a:lstStyle>
            <a:lvl1pPr>
              <a:defRPr>
                <a:solidFill>
                  <a:schemeClr val="accent3">
                    <a:lumMod val="75000"/>
                  </a:schemeClr>
                </a:solidFill>
              </a:defRPr>
            </a:lvl1pPr>
          </a:lstStyle>
          <a:p>
            <a:endParaRPr lang="ru-RU"/>
          </a:p>
        </p:txBody>
      </p:sp>
      <p:sp>
        <p:nvSpPr>
          <p:cNvPr id="6" name="Номер слайда 5">
            <a:extLst>
              <a:ext uri="{FF2B5EF4-FFF2-40B4-BE49-F238E27FC236}">
                <a16:creationId xmlns:a16="http://schemas.microsoft.com/office/drawing/2014/main" id="{073FCFE8-6A34-452F-AC4F-F65E9B21B025}"/>
              </a:ext>
            </a:extLst>
          </p:cNvPr>
          <p:cNvSpPr>
            <a:spLocks noGrp="1"/>
          </p:cNvSpPr>
          <p:nvPr>
            <p:ph type="sldNum" sz="quarter" idx="12"/>
          </p:nvPr>
        </p:nvSpPr>
        <p:spPr/>
        <p:txBody>
          <a:bodyPr/>
          <a:lstStyle>
            <a:lvl1pPr>
              <a:defRPr>
                <a:solidFill>
                  <a:schemeClr val="accent3">
                    <a:lumMod val="75000"/>
                  </a:schemeClr>
                </a:solidFill>
              </a:defRPr>
            </a:lvl1pPr>
          </a:lstStyle>
          <a:p>
            <a:fld id="{2F1DD401-E045-48F5-BF01-5EF48C8F6973}" type="slidenum">
              <a:rPr lang="ru-RU" smtClean="0"/>
              <a:pPr/>
              <a:t>‹#›</a:t>
            </a:fld>
            <a:endParaRPr lang="ru-RU"/>
          </a:p>
        </p:txBody>
      </p:sp>
      <p:sp>
        <p:nvSpPr>
          <p:cNvPr id="8" name="Рисунок 7">
            <a:extLst>
              <a:ext uri="{FF2B5EF4-FFF2-40B4-BE49-F238E27FC236}">
                <a16:creationId xmlns:a16="http://schemas.microsoft.com/office/drawing/2014/main" id="{763DEFE3-AC90-4A91-98DF-F60191B12BBE}"/>
              </a:ext>
            </a:extLst>
          </p:cNvPr>
          <p:cNvSpPr>
            <a:spLocks noGrp="1"/>
          </p:cNvSpPr>
          <p:nvPr>
            <p:ph type="pic" sz="quarter" idx="13"/>
          </p:nvPr>
        </p:nvSpPr>
        <p:spPr>
          <a:xfrm>
            <a:off x="0" y="0"/>
            <a:ext cx="4965700" cy="6858000"/>
          </a:xfrm>
        </p:spPr>
        <p:txBody>
          <a:bodyPr/>
          <a:lstStyle>
            <a:lvl1pPr>
              <a:defRPr>
                <a:solidFill>
                  <a:schemeClr val="accent3">
                    <a:lumMod val="75000"/>
                  </a:schemeClr>
                </a:solidFill>
              </a:defRPr>
            </a:lvl1pPr>
          </a:lstStyle>
          <a:p>
            <a:endParaRPr lang="ru-RU"/>
          </a:p>
        </p:txBody>
      </p:sp>
      <p:sp>
        <p:nvSpPr>
          <p:cNvPr id="3" name="Подзаголовок 2">
            <a:extLst>
              <a:ext uri="{FF2B5EF4-FFF2-40B4-BE49-F238E27FC236}">
                <a16:creationId xmlns:a16="http://schemas.microsoft.com/office/drawing/2014/main" id="{9B5A77C4-ACBF-493A-9796-D990264C9054}"/>
              </a:ext>
            </a:extLst>
          </p:cNvPr>
          <p:cNvSpPr>
            <a:spLocks noGrp="1"/>
          </p:cNvSpPr>
          <p:nvPr>
            <p:ph type="subTitle" idx="1"/>
          </p:nvPr>
        </p:nvSpPr>
        <p:spPr>
          <a:xfrm>
            <a:off x="5081285" y="3602038"/>
            <a:ext cx="6481823" cy="1655762"/>
          </a:xfrm>
        </p:spPr>
        <p:txBody>
          <a:bodyPr/>
          <a:lstStyle>
            <a:lvl1pPr marL="0" indent="0" algn="ctr">
              <a:buNone/>
              <a:defRPr sz="2400">
                <a:solidFill>
                  <a:schemeClr val="accent3">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dirty="0"/>
              <a:t>Образец подзаголовка</a:t>
            </a:r>
          </a:p>
        </p:txBody>
      </p:sp>
    </p:spTree>
    <p:extLst>
      <p:ext uri="{BB962C8B-B14F-4D97-AF65-F5344CB8AC3E}">
        <p14:creationId xmlns:p14="http://schemas.microsoft.com/office/powerpoint/2010/main" val="3625647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Заголовок и объект">
    <p:spTree>
      <p:nvGrpSpPr>
        <p:cNvPr id="1" name=""/>
        <p:cNvGrpSpPr/>
        <p:nvPr/>
      </p:nvGrpSpPr>
      <p:grpSpPr>
        <a:xfrm>
          <a:off x="0" y="0"/>
          <a:ext cx="0" cy="0"/>
          <a:chOff x="0" y="0"/>
          <a:chExt cx="0" cy="0"/>
        </a:xfrm>
      </p:grpSpPr>
      <p:sp>
        <p:nvSpPr>
          <p:cNvPr id="11" name="Прямоугольник 10">
            <a:extLst>
              <a:ext uri="{FF2B5EF4-FFF2-40B4-BE49-F238E27FC236}">
                <a16:creationId xmlns:a16="http://schemas.microsoft.com/office/drawing/2014/main" id="{5E287ED3-2DE1-4440-9BAE-C8EE7413422A}"/>
              </a:ext>
            </a:extLst>
          </p:cNvPr>
          <p:cNvSpPr/>
          <p:nvPr userDrawn="1"/>
        </p:nvSpPr>
        <p:spPr>
          <a:xfrm>
            <a:off x="0" y="2974694"/>
            <a:ext cx="12192000" cy="388330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a:extLst>
              <a:ext uri="{FF2B5EF4-FFF2-40B4-BE49-F238E27FC236}">
                <a16:creationId xmlns:a16="http://schemas.microsoft.com/office/drawing/2014/main" id="{90D726B7-0BEE-4121-86DF-96B9529D87CA}"/>
              </a:ext>
            </a:extLst>
          </p:cNvPr>
          <p:cNvSpPr>
            <a:spLocks noGrp="1"/>
          </p:cNvSpPr>
          <p:nvPr>
            <p:ph type="title"/>
          </p:nvPr>
        </p:nvSpPr>
        <p:spPr>
          <a:xfrm>
            <a:off x="6096000" y="365125"/>
            <a:ext cx="5257800" cy="1325563"/>
          </a:xfrm>
        </p:spPr>
        <p:txBody>
          <a:bodyPr/>
          <a:lstStyle/>
          <a:p>
            <a:r>
              <a:rPr lang="ru-RU"/>
              <a:t>Образец заголовка</a:t>
            </a:r>
          </a:p>
        </p:txBody>
      </p:sp>
      <p:sp>
        <p:nvSpPr>
          <p:cNvPr id="8" name="Рисунок 7">
            <a:extLst>
              <a:ext uri="{FF2B5EF4-FFF2-40B4-BE49-F238E27FC236}">
                <a16:creationId xmlns:a16="http://schemas.microsoft.com/office/drawing/2014/main" id="{CA6A3313-0005-4834-8566-7A21A2EC5839}"/>
              </a:ext>
            </a:extLst>
          </p:cNvPr>
          <p:cNvSpPr>
            <a:spLocks noGrp="1"/>
          </p:cNvSpPr>
          <p:nvPr>
            <p:ph type="pic" sz="quarter" idx="10"/>
          </p:nvPr>
        </p:nvSpPr>
        <p:spPr>
          <a:xfrm>
            <a:off x="405114" y="365124"/>
            <a:ext cx="4849511" cy="6174571"/>
          </a:xfrm>
        </p:spPr>
        <p:txBody>
          <a:bodyPr/>
          <a:lstStyle/>
          <a:p>
            <a:endParaRPr lang="ru-RU"/>
          </a:p>
        </p:txBody>
      </p:sp>
      <p:sp>
        <p:nvSpPr>
          <p:cNvPr id="10" name="Текст 9">
            <a:extLst>
              <a:ext uri="{FF2B5EF4-FFF2-40B4-BE49-F238E27FC236}">
                <a16:creationId xmlns:a16="http://schemas.microsoft.com/office/drawing/2014/main" id="{A9E456F4-DBB4-415C-AD65-9A75F2AF27A3}"/>
              </a:ext>
            </a:extLst>
          </p:cNvPr>
          <p:cNvSpPr>
            <a:spLocks noGrp="1"/>
          </p:cNvSpPr>
          <p:nvPr>
            <p:ph type="body" sz="quarter" idx="11"/>
          </p:nvPr>
        </p:nvSpPr>
        <p:spPr>
          <a:xfrm>
            <a:off x="6096000" y="3183037"/>
            <a:ext cx="5257800" cy="3355875"/>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ru-RU" dirty="0"/>
              <a:t>Образец текста</a:t>
            </a:r>
          </a:p>
          <a:p>
            <a:pPr lvl="1"/>
            <a:r>
              <a:rPr lang="ru-RU" dirty="0"/>
              <a:t>Второй уровень</a:t>
            </a:r>
          </a:p>
          <a:p>
            <a:pPr lvl="2"/>
            <a:r>
              <a:rPr lang="ru-RU" dirty="0"/>
              <a:t>Третий уровень</a:t>
            </a:r>
          </a:p>
          <a:p>
            <a:pPr lvl="3"/>
            <a:r>
              <a:rPr lang="ru-RU" dirty="0"/>
              <a:t>Четвертый уровень</a:t>
            </a:r>
          </a:p>
          <a:p>
            <a:pPr lvl="4"/>
            <a:r>
              <a:rPr lang="ru-RU" dirty="0"/>
              <a:t>Пятый уровень</a:t>
            </a:r>
          </a:p>
        </p:txBody>
      </p:sp>
    </p:spTree>
    <p:extLst>
      <p:ext uri="{BB962C8B-B14F-4D97-AF65-F5344CB8AC3E}">
        <p14:creationId xmlns:p14="http://schemas.microsoft.com/office/powerpoint/2010/main" val="585775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Заголовок и объект">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14B447CB-72A5-4213-8DEA-D1F59BCA46AE}"/>
              </a:ext>
            </a:extLst>
          </p:cNvPr>
          <p:cNvSpPr/>
          <p:nvPr userDrawn="1"/>
        </p:nvSpPr>
        <p:spPr>
          <a:xfrm>
            <a:off x="7662441" y="0"/>
            <a:ext cx="4529560" cy="7048982"/>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Рисунок 7">
            <a:extLst>
              <a:ext uri="{FF2B5EF4-FFF2-40B4-BE49-F238E27FC236}">
                <a16:creationId xmlns:a16="http://schemas.microsoft.com/office/drawing/2014/main" id="{CA6A3313-0005-4834-8566-7A21A2EC5839}"/>
              </a:ext>
            </a:extLst>
          </p:cNvPr>
          <p:cNvSpPr>
            <a:spLocks noGrp="1"/>
          </p:cNvSpPr>
          <p:nvPr>
            <p:ph type="pic" sz="quarter" idx="10"/>
          </p:nvPr>
        </p:nvSpPr>
        <p:spPr>
          <a:xfrm>
            <a:off x="838198" y="3429000"/>
            <a:ext cx="10515601" cy="2751882"/>
          </a:xfrm>
        </p:spPr>
        <p:txBody>
          <a:bodyPr/>
          <a:lstStyle/>
          <a:p>
            <a:endParaRPr lang="ru-RU"/>
          </a:p>
        </p:txBody>
      </p:sp>
      <p:sp>
        <p:nvSpPr>
          <p:cNvPr id="3" name="Заголовок 2">
            <a:extLst>
              <a:ext uri="{FF2B5EF4-FFF2-40B4-BE49-F238E27FC236}">
                <a16:creationId xmlns:a16="http://schemas.microsoft.com/office/drawing/2014/main" id="{1563F5CE-457E-4C7E-871F-9A4FE29FF5D0}"/>
              </a:ext>
            </a:extLst>
          </p:cNvPr>
          <p:cNvSpPr>
            <a:spLocks noGrp="1"/>
          </p:cNvSpPr>
          <p:nvPr>
            <p:ph type="title"/>
          </p:nvPr>
        </p:nvSpPr>
        <p:spPr>
          <a:xfrm>
            <a:off x="838200" y="365125"/>
            <a:ext cx="6824241" cy="1325563"/>
          </a:xfrm>
        </p:spPr>
        <p:txBody>
          <a:bodyPr/>
          <a:lstStyle/>
          <a:p>
            <a:r>
              <a:rPr lang="ru-RU"/>
              <a:t>Образец заголовка</a:t>
            </a:r>
          </a:p>
        </p:txBody>
      </p:sp>
      <p:sp>
        <p:nvSpPr>
          <p:cNvPr id="9" name="Текст 8">
            <a:extLst>
              <a:ext uri="{FF2B5EF4-FFF2-40B4-BE49-F238E27FC236}">
                <a16:creationId xmlns:a16="http://schemas.microsoft.com/office/drawing/2014/main" id="{E1D4CC8E-85DC-49A9-AEE0-B931325B0A67}"/>
              </a:ext>
            </a:extLst>
          </p:cNvPr>
          <p:cNvSpPr>
            <a:spLocks noGrp="1"/>
          </p:cNvSpPr>
          <p:nvPr>
            <p:ph type="body" sz="quarter" idx="11"/>
          </p:nvPr>
        </p:nvSpPr>
        <p:spPr>
          <a:xfrm>
            <a:off x="838200" y="1944688"/>
            <a:ext cx="10515600" cy="132556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Tree>
    <p:extLst>
      <p:ext uri="{BB962C8B-B14F-4D97-AF65-F5344CB8AC3E}">
        <p14:creationId xmlns:p14="http://schemas.microsoft.com/office/powerpoint/2010/main" val="44233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F3497DE-5B41-46AD-8507-F852BE4BEEA9}" type="datetimeFigureOut">
              <a:rPr lang="ru-RU" smtClean="0"/>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616139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F3497DE-5B41-46AD-8507-F852BE4BEEA9}" type="datetimeFigureOut">
              <a:rPr lang="ru-RU" smtClean="0"/>
              <a:t>29.11.2023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3621908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F3497DE-5B41-46AD-8507-F852BE4BEEA9}" type="datetimeFigureOut">
              <a:rPr lang="ru-RU" smtClean="0"/>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2276215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F3497DE-5B41-46AD-8507-F852BE4BEEA9}" type="datetimeFigureOut">
              <a:rPr lang="ru-RU" smtClean="0"/>
              <a:t>29.11.2023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2338523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F3497DE-5B41-46AD-8507-F852BE4BEEA9}" type="datetimeFigureOut">
              <a:rPr lang="ru-RU" smtClean="0"/>
              <a:t>29.11.2023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13529193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F3497DE-5B41-46AD-8507-F852BE4BEEA9}" type="datetimeFigureOut">
              <a:rPr lang="ru-RU" smtClean="0"/>
              <a:t>29.11.2023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1856579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F3497DE-5B41-46AD-8507-F852BE4BEEA9}" type="datetimeFigureOut">
              <a:rPr lang="ru-RU" smtClean="0"/>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360713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F3497DE-5B41-46AD-8507-F852BE4BEEA9}" type="datetimeFigureOut">
              <a:rPr lang="ru-RU" smtClean="0"/>
              <a:t>29.11.2023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F1DD401-E045-48F5-BF01-5EF48C8F6973}" type="slidenum">
              <a:rPr lang="ru-RU" smtClean="0"/>
              <a:t>‹#›</a:t>
            </a:fld>
            <a:endParaRPr lang="ru-RU"/>
          </a:p>
        </p:txBody>
      </p:sp>
    </p:spTree>
    <p:extLst>
      <p:ext uri="{BB962C8B-B14F-4D97-AF65-F5344CB8AC3E}">
        <p14:creationId xmlns:p14="http://schemas.microsoft.com/office/powerpoint/2010/main" val="1682732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hyperlink" Target="https://presentation-creation.ru/"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500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3497DE-5B41-46AD-8507-F852BE4BEEA9}" type="datetimeFigureOut">
              <a:rPr lang="ru-RU" smtClean="0"/>
              <a:t>29.11.2023</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1DD401-E045-48F5-BF01-5EF48C8F6973}" type="slidenum">
              <a:rPr lang="ru-RU" smtClean="0"/>
              <a:t>‹#›</a:t>
            </a:fld>
            <a:endParaRPr lang="ru-RU"/>
          </a:p>
        </p:txBody>
      </p:sp>
      <p:pic>
        <p:nvPicPr>
          <p:cNvPr id="7" name="Рисунок 6">
            <a:hlinkClick r:id="rId16"/>
            <a:extLst>
              <a:ext uri="{FF2B5EF4-FFF2-40B4-BE49-F238E27FC236}">
                <a16:creationId xmlns:a16="http://schemas.microsoft.com/office/drawing/2014/main" id="{F402B95D-1496-4CE2-9690-F5812D03F93D}"/>
              </a:ext>
            </a:extLst>
          </p:cNvPr>
          <p:cNvPicPr>
            <a:picLocks noChangeAspect="1"/>
          </p:cNvPicPr>
          <p:nvPr userDrawn="1"/>
        </p:nvPicPr>
        <p:blipFill>
          <a:blip r:embed="rId17">
            <a:extLst>
              <a:ext uri="{28A0092B-C50C-407E-A947-70E740481C1C}">
                <a14:useLocalDpi xmlns:a14="http://schemas.microsoft.com/office/drawing/2010/main"/>
              </a:ext>
            </a:extLst>
          </a:blip>
          <a:stretch>
            <a:fillRect/>
          </a:stretch>
        </p:blipFill>
        <p:spPr>
          <a:xfrm>
            <a:off x="-1194000" y="367393"/>
            <a:ext cx="757762" cy="757762"/>
          </a:xfrm>
          <a:prstGeom prst="rect">
            <a:avLst/>
          </a:prstGeom>
        </p:spPr>
      </p:pic>
    </p:spTree>
    <p:extLst>
      <p:ext uri="{BB962C8B-B14F-4D97-AF65-F5344CB8AC3E}">
        <p14:creationId xmlns:p14="http://schemas.microsoft.com/office/powerpoint/2010/main" val="113024147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60" r:id="rId13"/>
    <p:sldLayoutId id="2147483661"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a:extLst>
              <a:ext uri="{FF2B5EF4-FFF2-40B4-BE49-F238E27FC236}">
                <a16:creationId xmlns:a16="http://schemas.microsoft.com/office/drawing/2014/main" id="{8220BF94-BEB7-48AD-8FA3-D3556FF82119}"/>
              </a:ext>
            </a:extLst>
          </p:cNvPr>
          <p:cNvSpPr>
            <a:spLocks noGrp="1"/>
          </p:cNvSpPr>
          <p:nvPr>
            <p:ph type="ctrTitle"/>
          </p:nvPr>
        </p:nvSpPr>
        <p:spPr>
          <a:xfrm>
            <a:off x="4108538" y="1481560"/>
            <a:ext cx="8067342" cy="3115492"/>
          </a:xfrm>
        </p:spPr>
        <p:txBody>
          <a:bodyPr>
            <a:normAutofit/>
          </a:bodyPr>
          <a:lstStyle/>
          <a:p>
            <a:r>
              <a:rPr lang="ru-RU" sz="4800" dirty="0" smtClean="0">
                <a:effectLst>
                  <a:outerShdw blurRad="38100" dist="38100" dir="2700000" algn="tl">
                    <a:srgbClr val="000000">
                      <a:alpha val="43137"/>
                    </a:srgbClr>
                  </a:outerShdw>
                </a:effectLst>
              </a:rPr>
              <a:t>Образовательный  результат и </a:t>
            </a:r>
            <a:r>
              <a:rPr lang="ru-RU" sz="4800" dirty="0" smtClean="0">
                <a:effectLst>
                  <a:outerShdw blurRad="38100" dist="38100" dir="2700000" algn="tl">
                    <a:srgbClr val="000000">
                      <a:alpha val="43137"/>
                    </a:srgbClr>
                  </a:outerShdw>
                </a:effectLst>
              </a:rPr>
              <a:t> критерии  оценивание на </a:t>
            </a:r>
            <a:r>
              <a:rPr lang="ru-RU" sz="4800" dirty="0" smtClean="0">
                <a:effectLst>
                  <a:outerShdw blurRad="38100" dist="38100" dir="2700000" algn="tl">
                    <a:srgbClr val="000000">
                      <a:alpha val="43137"/>
                    </a:srgbClr>
                  </a:outerShdw>
                </a:effectLst>
              </a:rPr>
              <a:t>уроках географии</a:t>
            </a:r>
            <a:endParaRPr lang="ru-RU" sz="4800" dirty="0">
              <a:effectLst>
                <a:outerShdw blurRad="38100" dist="38100" dir="2700000" algn="tl">
                  <a:srgbClr val="000000">
                    <a:alpha val="43137"/>
                  </a:srgbClr>
                </a:outerShdw>
              </a:effectLst>
            </a:endParaRPr>
          </a:p>
        </p:txBody>
      </p:sp>
      <p:pic>
        <p:nvPicPr>
          <p:cNvPr id="8" name="Рисунок 7" descr="Изображение выглядит как внутренний&#10;&#10;Автоматически созданное описание">
            <a:extLst>
              <a:ext uri="{FF2B5EF4-FFF2-40B4-BE49-F238E27FC236}">
                <a16:creationId xmlns:a16="http://schemas.microsoft.com/office/drawing/2014/main" id="{8EE5463A-8C35-4193-894B-F4D958DDCC96}"/>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t="4079" b="4079"/>
          <a:stretch>
            <a:fillRect/>
          </a:stretch>
        </p:blipFill>
        <p:spPr>
          <a:xfrm>
            <a:off x="0" y="0"/>
            <a:ext cx="4083485" cy="6858000"/>
          </a:xfrm>
        </p:spPr>
      </p:pic>
      <p:sp>
        <p:nvSpPr>
          <p:cNvPr id="5" name="Подзаголовок 4">
            <a:extLst>
              <a:ext uri="{FF2B5EF4-FFF2-40B4-BE49-F238E27FC236}">
                <a16:creationId xmlns:a16="http://schemas.microsoft.com/office/drawing/2014/main" id="{4895809B-2F6F-4A42-8734-C1292267E31F}"/>
              </a:ext>
            </a:extLst>
          </p:cNvPr>
          <p:cNvSpPr>
            <a:spLocks noGrp="1"/>
          </p:cNvSpPr>
          <p:nvPr>
            <p:ph type="subTitle" idx="1"/>
          </p:nvPr>
        </p:nvSpPr>
        <p:spPr>
          <a:xfrm>
            <a:off x="5381909" y="5080109"/>
            <a:ext cx="6481823" cy="1655762"/>
          </a:xfrm>
        </p:spPr>
        <p:txBody>
          <a:bodyPr/>
          <a:lstStyle/>
          <a:p>
            <a:pPr algn="r"/>
            <a:r>
              <a:rPr lang="ru-RU" b="1" dirty="0" smtClean="0"/>
              <a:t>УЧИТЕЛЬ ГЕОГРАФИИ </a:t>
            </a:r>
          </a:p>
          <a:p>
            <a:pPr algn="r"/>
            <a:r>
              <a:rPr lang="ru-RU" b="1" dirty="0" smtClean="0"/>
              <a:t>ГБО СОШ №2 ОЦ с. Борское</a:t>
            </a:r>
          </a:p>
          <a:p>
            <a:pPr algn="r"/>
            <a:r>
              <a:rPr lang="ru-RU" b="1" dirty="0" smtClean="0"/>
              <a:t>Котова Л.В.</a:t>
            </a:r>
          </a:p>
        </p:txBody>
      </p:sp>
      <p:cxnSp>
        <p:nvCxnSpPr>
          <p:cNvPr id="10" name="Прямая соединительная линия 9">
            <a:extLst>
              <a:ext uri="{FF2B5EF4-FFF2-40B4-BE49-F238E27FC236}">
                <a16:creationId xmlns:a16="http://schemas.microsoft.com/office/drawing/2014/main" id="{E0820499-B68A-4838-BD6A-FE2469A6B89B}"/>
              </a:ext>
            </a:extLst>
          </p:cNvPr>
          <p:cNvCxnSpPr/>
          <p:nvPr/>
        </p:nvCxnSpPr>
        <p:spPr>
          <a:xfrm>
            <a:off x="5968678" y="1481559"/>
            <a:ext cx="5015696" cy="0"/>
          </a:xfrm>
          <a:prstGeom prst="line">
            <a:avLst/>
          </a:prstGeom>
          <a:ln w="635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6" name="Прямая соединительная линия 5">
            <a:extLst>
              <a:ext uri="{FF2B5EF4-FFF2-40B4-BE49-F238E27FC236}">
                <a16:creationId xmlns:a16="http://schemas.microsoft.com/office/drawing/2014/main" id="{E0820499-B68A-4838-BD6A-FE2469A6B89B}"/>
              </a:ext>
            </a:extLst>
          </p:cNvPr>
          <p:cNvCxnSpPr/>
          <p:nvPr/>
        </p:nvCxnSpPr>
        <p:spPr>
          <a:xfrm>
            <a:off x="5968678" y="4725800"/>
            <a:ext cx="5015696" cy="0"/>
          </a:xfrm>
          <a:prstGeom prst="line">
            <a:avLst/>
          </a:prstGeom>
          <a:ln w="635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51404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2744" y="365126"/>
            <a:ext cx="8091055" cy="1151948"/>
          </a:xfrm>
        </p:spPr>
        <p:txBody>
          <a:bodyPr/>
          <a:lstStyle/>
          <a:p>
            <a:r>
              <a:rPr lang="ru-RU" dirty="0" smtClean="0"/>
              <a:t>Заключение</a:t>
            </a:r>
            <a:endParaRPr lang="ru-RU" dirty="0"/>
          </a:p>
        </p:txBody>
      </p:sp>
      <p:sp>
        <p:nvSpPr>
          <p:cNvPr id="3" name="Прямоугольник 2"/>
          <p:cNvSpPr/>
          <p:nvPr/>
        </p:nvSpPr>
        <p:spPr>
          <a:xfrm>
            <a:off x="3047999" y="1226127"/>
            <a:ext cx="6490855" cy="3046988"/>
          </a:xfrm>
          <a:prstGeom prst="rect">
            <a:avLst/>
          </a:prstGeom>
        </p:spPr>
        <p:txBody>
          <a:bodyPr wrap="square">
            <a:spAutoFit/>
          </a:bodyPr>
          <a:lstStyle/>
          <a:p>
            <a:pPr algn="just">
              <a:spcAft>
                <a:spcPts val="0"/>
              </a:spcAft>
            </a:pPr>
            <a:endParaRPr lang="ru-RU" sz="1200" dirty="0">
              <a:latin typeface="Calibri" panose="020F0502020204030204" pitchFamily="34" charset="0"/>
              <a:ea typeface="Calibri" panose="020F0502020204030204" pitchFamily="34" charset="0"/>
              <a:cs typeface="Times New Roman" panose="02020603050405020304" pitchFamily="18" charset="0"/>
            </a:endParaRPr>
          </a:p>
          <a:p>
            <a:r>
              <a:rPr lang="ru-RU" dirty="0">
                <a:latin typeface="Times New Roman" panose="02020603050405020304" pitchFamily="18" charset="0"/>
                <a:ea typeface="Calibri" panose="020F0502020204030204" pitchFamily="34" charset="0"/>
              </a:rPr>
              <a:t>     Повышение качества образовательного процесса тесным образом связано с повышением качества знаний и успеваемости учащихся, без формирования положительной мотивации учащихся это решить невозможно. </a:t>
            </a:r>
            <a:r>
              <a:rPr lang="ru-RU" dirty="0" err="1">
                <a:latin typeface="Times New Roman" panose="02020603050405020304" pitchFamily="18" charset="0"/>
                <a:ea typeface="Calibri" panose="020F0502020204030204" pitchFamily="34" charset="0"/>
              </a:rPr>
              <a:t>Критериальное</a:t>
            </a:r>
            <a:r>
              <a:rPr lang="ru-RU" dirty="0">
                <a:latin typeface="Times New Roman" panose="02020603050405020304" pitchFamily="18" charset="0"/>
                <a:ea typeface="Calibri" panose="020F0502020204030204" pitchFamily="34" charset="0"/>
              </a:rPr>
              <a:t> оценивание способствует снижению тревожности ученика, формированию положительной мотивации.  Учитель превращается из сурового судьи в заинтересованного помощника и консультанта. Между учителем и учеником исчезает зона конфликта, оценивание превращается в совместную работу по критериям принятым обеими сторонами. </a:t>
            </a:r>
            <a:endParaRPr lang="ru-RU" dirty="0"/>
          </a:p>
        </p:txBody>
      </p:sp>
    </p:spTree>
    <p:extLst>
      <p:ext uri="{BB962C8B-B14F-4D97-AF65-F5344CB8AC3E}">
        <p14:creationId xmlns:p14="http://schemas.microsoft.com/office/powerpoint/2010/main" val="796488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47108" y="763732"/>
            <a:ext cx="7696200" cy="5772150"/>
          </a:xfrm>
          <a:prstGeom prst="rect">
            <a:avLst/>
          </a:prstGeom>
        </p:spPr>
      </p:pic>
    </p:spTree>
    <p:extLst>
      <p:ext uri="{BB962C8B-B14F-4D97-AF65-F5344CB8AC3E}">
        <p14:creationId xmlns:p14="http://schemas.microsoft.com/office/powerpoint/2010/main" val="2444023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5030" y="573066"/>
            <a:ext cx="11761940" cy="5711867"/>
          </a:xfrm>
        </p:spPr>
        <p:txBody>
          <a:bodyPr>
            <a:noAutofit/>
          </a:bodyPr>
          <a:lstStyle/>
          <a:p>
            <a:r>
              <a:rPr lang="ru-RU" dirty="0"/>
              <a:t> </a:t>
            </a:r>
            <a:r>
              <a:rPr lang="ru-RU" sz="3600" dirty="0">
                <a:latin typeface="Times New Roman" panose="02020603050405020304" pitchFamily="18" charset="0"/>
                <a:cs typeface="Times New Roman" panose="02020603050405020304" pitchFamily="18" charset="0"/>
              </a:rPr>
              <a:t>«Одной из основных задач, которые стоят перед системой отечественного образования, является переориентация на подготовку человека, способного самостоятельно принимать решения и точно, эффективно, разумно действовать в современном меняющемся мире. Без изменения подходов к системе оценивания в нынешних условиях развития образования невозможно достичь поставленных образовательных целей.»  </a:t>
            </a:r>
            <a:r>
              <a:rPr lang="ru-RU" sz="3200" b="1" u="sng" dirty="0">
                <a:effectLst>
                  <a:outerShdw blurRad="38100" dist="38100" dir="2700000" algn="tl">
                    <a:srgbClr val="000000">
                      <a:alpha val="43137"/>
                    </a:srgbClr>
                  </a:outerShdw>
                </a:effectLst>
              </a:rPr>
              <a:t/>
            </a:r>
            <a:br>
              <a:rPr lang="ru-RU" sz="3200" b="1" u="sng" dirty="0">
                <a:effectLst>
                  <a:outerShdw blurRad="38100" dist="38100" dir="2700000" algn="tl">
                    <a:srgbClr val="000000">
                      <a:alpha val="43137"/>
                    </a:srgbClr>
                  </a:outerShdw>
                </a:effectLst>
              </a:rPr>
            </a:br>
            <a:endParaRPr lang="ru-RU" sz="3200" b="1" u="sng"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729326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911214" cy="5872837"/>
          </a:xfrm>
        </p:spPr>
        <p:txBody>
          <a:bodyPr>
            <a:normAutofit/>
          </a:bodyPr>
          <a:lstStyle/>
          <a:p>
            <a:r>
              <a:rPr lang="ru-RU" sz="4000" dirty="0" smtClean="0">
                <a:solidFill>
                  <a:srgbClr val="333333"/>
                </a:solidFill>
                <a:latin typeface="Times New Roman" panose="02020603050405020304" pitchFamily="18" charset="0"/>
                <a:cs typeface="Times New Roman" panose="02020603050405020304" pitchFamily="18" charset="0"/>
              </a:rPr>
              <a:t>Актуальные </a:t>
            </a:r>
            <a:r>
              <a:rPr lang="ru-RU" sz="4000" dirty="0">
                <a:solidFill>
                  <a:srgbClr val="333333"/>
                </a:solidFill>
                <a:latin typeface="Times New Roman" panose="02020603050405020304" pitchFamily="18" charset="0"/>
                <a:cs typeface="Times New Roman" panose="02020603050405020304" pitchFamily="18" charset="0"/>
              </a:rPr>
              <a:t>ФГОС фокусируются на практических навыках детей: </a:t>
            </a:r>
            <a:r>
              <a:rPr lang="ru-RU" sz="4000" dirty="0" smtClean="0">
                <a:solidFill>
                  <a:srgbClr val="333333"/>
                </a:solidFill>
                <a:latin typeface="Times New Roman" panose="02020603050405020304" pitchFamily="18" charset="0"/>
                <a:cs typeface="Times New Roman" panose="02020603050405020304" pitchFamily="18" charset="0"/>
              </a:rPr>
              <a:t/>
            </a:r>
            <a:br>
              <a:rPr lang="ru-RU" sz="4000" dirty="0" smtClean="0">
                <a:solidFill>
                  <a:srgbClr val="333333"/>
                </a:solidFill>
                <a:latin typeface="Times New Roman" panose="02020603050405020304" pitchFamily="18" charset="0"/>
                <a:cs typeface="Times New Roman" panose="02020603050405020304" pitchFamily="18" charset="0"/>
              </a:rPr>
            </a:br>
            <a:r>
              <a:rPr lang="ru-RU" sz="4000" dirty="0">
                <a:solidFill>
                  <a:srgbClr val="333333"/>
                </a:solidFill>
                <a:latin typeface="Times New Roman" panose="02020603050405020304" pitchFamily="18" charset="0"/>
                <a:cs typeface="Times New Roman" panose="02020603050405020304" pitchFamily="18" charset="0"/>
              </a:rPr>
              <a:t/>
            </a:r>
            <a:br>
              <a:rPr lang="ru-RU" sz="4000" dirty="0">
                <a:solidFill>
                  <a:srgbClr val="333333"/>
                </a:solidFill>
                <a:latin typeface="Times New Roman" panose="02020603050405020304" pitchFamily="18" charset="0"/>
                <a:cs typeface="Times New Roman" panose="02020603050405020304" pitchFamily="18" charset="0"/>
              </a:rPr>
            </a:br>
            <a:r>
              <a:rPr lang="ru-RU" sz="4000" dirty="0" smtClean="0">
                <a:solidFill>
                  <a:srgbClr val="333333"/>
                </a:solidFill>
                <a:latin typeface="Times New Roman" panose="02020603050405020304" pitchFamily="18" charset="0"/>
                <a:cs typeface="Times New Roman" panose="02020603050405020304" pitchFamily="18" charset="0"/>
              </a:rPr>
              <a:t>они </a:t>
            </a:r>
            <a:r>
              <a:rPr lang="ru-RU" sz="4000" dirty="0">
                <a:solidFill>
                  <a:srgbClr val="333333"/>
                </a:solidFill>
                <a:latin typeface="Times New Roman" panose="02020603050405020304" pitchFamily="18" charset="0"/>
                <a:cs typeface="Times New Roman" panose="02020603050405020304" pitchFamily="18" charset="0"/>
              </a:rPr>
              <a:t>должны понимать, как связаны предметы и как помогают в реальной жизни. </a:t>
            </a:r>
            <a:r>
              <a:rPr lang="ru-RU" sz="4000" dirty="0" smtClean="0">
                <a:solidFill>
                  <a:srgbClr val="333333"/>
                </a:solidFill>
                <a:latin typeface="Times New Roman" panose="02020603050405020304" pitchFamily="18" charset="0"/>
                <a:cs typeface="Times New Roman" panose="02020603050405020304" pitchFamily="18" charset="0"/>
              </a:rPr>
              <a:t/>
            </a:r>
            <a:br>
              <a:rPr lang="ru-RU" sz="4000" dirty="0" smtClean="0">
                <a:solidFill>
                  <a:srgbClr val="333333"/>
                </a:solidFill>
                <a:latin typeface="Times New Roman" panose="02020603050405020304" pitchFamily="18" charset="0"/>
                <a:cs typeface="Times New Roman" panose="02020603050405020304" pitchFamily="18" charset="0"/>
              </a:rPr>
            </a:br>
            <a:r>
              <a:rPr lang="ru-RU" sz="4000" dirty="0">
                <a:solidFill>
                  <a:srgbClr val="333333"/>
                </a:solidFill>
                <a:latin typeface="Times New Roman" panose="02020603050405020304" pitchFamily="18" charset="0"/>
                <a:cs typeface="Times New Roman" panose="02020603050405020304" pitchFamily="18" charset="0"/>
              </a:rPr>
              <a:t/>
            </a:r>
            <a:br>
              <a:rPr lang="ru-RU" sz="4000" dirty="0">
                <a:solidFill>
                  <a:srgbClr val="333333"/>
                </a:solidFill>
                <a:latin typeface="Times New Roman" panose="02020603050405020304" pitchFamily="18" charset="0"/>
                <a:cs typeface="Times New Roman" panose="02020603050405020304" pitchFamily="18" charset="0"/>
              </a:rPr>
            </a:br>
            <a:r>
              <a:rPr lang="ru-RU" sz="4000" dirty="0" smtClean="0">
                <a:solidFill>
                  <a:srgbClr val="333333"/>
                </a:solidFill>
                <a:latin typeface="Times New Roman" panose="02020603050405020304" pitchFamily="18" charset="0"/>
                <a:cs typeface="Times New Roman" panose="02020603050405020304" pitchFamily="18" charset="0"/>
              </a:rPr>
              <a:t>Среди </a:t>
            </a:r>
            <a:r>
              <a:rPr lang="ru-RU" sz="4000" dirty="0">
                <a:solidFill>
                  <a:srgbClr val="333333"/>
                </a:solidFill>
                <a:latin typeface="Times New Roman" panose="02020603050405020304" pitchFamily="18" charset="0"/>
                <a:cs typeface="Times New Roman" panose="02020603050405020304" pitchFamily="18" charset="0"/>
              </a:rPr>
              <a:t>новшеств выделяются: вариативность, функциональная грамотность, единство воспитания и </a:t>
            </a:r>
            <a:r>
              <a:rPr lang="ru-RU" sz="4000" dirty="0" smtClean="0">
                <a:solidFill>
                  <a:srgbClr val="333333"/>
                </a:solidFill>
                <a:latin typeface="Times New Roman" panose="02020603050405020304" pitchFamily="18" charset="0"/>
                <a:cs typeface="Times New Roman" panose="02020603050405020304" pitchFamily="18" charset="0"/>
              </a:rPr>
              <a:t>обучения…</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2143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effectLst>
                  <a:outerShdw blurRad="38100" dist="38100" dir="2700000" algn="tl">
                    <a:srgbClr val="000000">
                      <a:alpha val="43137"/>
                    </a:srgbClr>
                  </a:outerShdw>
                </a:effectLst>
              </a:rPr>
              <a:t>КРИТЕРИАЛЬНОЕ ОЦЕНИВАНИЕ</a:t>
            </a:r>
            <a:endParaRPr lang="ru-RU" dirty="0">
              <a:effectLst>
                <a:outerShdw blurRad="38100" dist="38100" dir="2700000" algn="tl">
                  <a:srgbClr val="000000">
                    <a:alpha val="43137"/>
                  </a:srgbClr>
                </a:outerShdw>
              </a:effectLst>
            </a:endParaRPr>
          </a:p>
        </p:txBody>
      </p:sp>
      <p:sp>
        <p:nvSpPr>
          <p:cNvPr id="3" name="Объект 2"/>
          <p:cNvSpPr>
            <a:spLocks noGrp="1"/>
          </p:cNvSpPr>
          <p:nvPr>
            <p:ph idx="1"/>
          </p:nvPr>
        </p:nvSpPr>
        <p:spPr/>
        <p:txBody>
          <a:bodyPr>
            <a:normAutofit/>
          </a:bodyPr>
          <a:lstStyle/>
          <a:p>
            <a:r>
              <a:rPr lang="ru-RU" sz="3600" dirty="0" err="1"/>
              <a:t>Критериальное</a:t>
            </a:r>
            <a:r>
              <a:rPr lang="ru-RU" sz="3600" dirty="0"/>
              <a:t> оценивание – способ оценивания того или иного параметра (знаний, умений, компетенций) на основе критериев, т.е. объективных показателей выраженности данного параметра, которые могут быть выявлены путем наблюдения за ходом выполнения задания или путем анализа представленного результата. </a:t>
            </a:r>
          </a:p>
        </p:txBody>
      </p:sp>
    </p:spTree>
    <p:extLst>
      <p:ext uri="{BB962C8B-B14F-4D97-AF65-F5344CB8AC3E}">
        <p14:creationId xmlns:p14="http://schemas.microsoft.com/office/powerpoint/2010/main" val="3236371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Особенности </a:t>
            </a:r>
            <a:r>
              <a:rPr lang="ru-RU" dirty="0" err="1" smtClean="0"/>
              <a:t>критериального</a:t>
            </a:r>
            <a:r>
              <a:rPr lang="ru-RU" dirty="0" smtClean="0"/>
              <a:t> подхода:</a:t>
            </a:r>
            <a:endParaRPr lang="ru-RU" dirty="0"/>
          </a:p>
        </p:txBody>
      </p:sp>
      <p:sp>
        <p:nvSpPr>
          <p:cNvPr id="3" name="Объект 2"/>
          <p:cNvSpPr>
            <a:spLocks noGrp="1"/>
          </p:cNvSpPr>
          <p:nvPr>
            <p:ph idx="1"/>
          </p:nvPr>
        </p:nvSpPr>
        <p:spPr/>
        <p:txBody>
          <a:bodyPr>
            <a:normAutofit lnSpcReduction="10000"/>
          </a:bodyPr>
          <a:lstStyle/>
          <a:p>
            <a:r>
              <a:rPr lang="ru-RU" dirty="0">
                <a:latin typeface="Times New Roman" panose="02020603050405020304" pitchFamily="18" charset="0"/>
                <a:cs typeface="Times New Roman" panose="02020603050405020304" pitchFamily="18" charset="0"/>
              </a:rPr>
              <a:t>- Оценка образовательных достижений учащихся становится открытой, более объективной, прозрачной; </a:t>
            </a:r>
          </a:p>
          <a:p>
            <a:r>
              <a:rPr lang="ru-RU" dirty="0">
                <a:latin typeface="Times New Roman" panose="02020603050405020304" pitchFamily="18" charset="0"/>
                <a:cs typeface="Times New Roman" panose="02020603050405020304" pitchFamily="18" charset="0"/>
              </a:rPr>
              <a:t>- Способствует установлению доброжелательных отношений между участниками образовательного процесса; </a:t>
            </a:r>
          </a:p>
          <a:p>
            <a:r>
              <a:rPr lang="ru-RU" dirty="0">
                <a:latin typeface="Times New Roman" panose="02020603050405020304" pitchFamily="18" charset="0"/>
                <a:cs typeface="Times New Roman" panose="02020603050405020304" pitchFamily="18" charset="0"/>
              </a:rPr>
              <a:t>- Появляется возможность рефлексии деятельности ученика; </a:t>
            </a:r>
          </a:p>
          <a:p>
            <a:r>
              <a:rPr lang="ru-RU" dirty="0">
                <a:latin typeface="Times New Roman" panose="02020603050405020304" pitchFamily="18" charset="0"/>
                <a:cs typeface="Times New Roman" panose="02020603050405020304" pitchFamily="18" charset="0"/>
              </a:rPr>
              <a:t>- Ученик осмысливает результаты своей деятельности; </a:t>
            </a:r>
          </a:p>
          <a:p>
            <a:r>
              <a:rPr lang="ru-RU" dirty="0">
                <a:latin typeface="Times New Roman" panose="02020603050405020304" pitchFamily="18" charset="0"/>
                <a:cs typeface="Times New Roman" panose="02020603050405020304" pitchFamily="18" charset="0"/>
              </a:rPr>
              <a:t>- Позволяет выделить отдельные элементы работы и оценивать их поэлементно. </a:t>
            </a:r>
          </a:p>
          <a:p>
            <a:r>
              <a:rPr lang="ru-RU" dirty="0">
                <a:latin typeface="Times New Roman" panose="02020603050405020304" pitchFamily="18" charset="0"/>
                <a:cs typeface="Times New Roman" panose="02020603050405020304" pitchFamily="18" charset="0"/>
              </a:rPr>
              <a:t>- Позволяет повысить уровень </a:t>
            </a:r>
            <a:r>
              <a:rPr lang="ru-RU" dirty="0" err="1">
                <a:latin typeface="Times New Roman" panose="02020603050405020304" pitchFamily="18" charset="0"/>
                <a:cs typeface="Times New Roman" panose="02020603050405020304" pitchFamily="18" charset="0"/>
              </a:rPr>
              <a:t>обученности</a:t>
            </a:r>
            <a:r>
              <a:rPr lang="ru-RU" dirty="0">
                <a:latin typeface="Times New Roman" panose="02020603050405020304" pitchFamily="18" charset="0"/>
                <a:cs typeface="Times New Roman" panose="02020603050405020304" pitchFamily="18" charset="0"/>
              </a:rPr>
              <a:t> и качество знаний учащихся. </a:t>
            </a:r>
          </a:p>
          <a:p>
            <a:endParaRPr lang="ru-RU" dirty="0"/>
          </a:p>
        </p:txBody>
      </p:sp>
    </p:spTree>
    <p:extLst>
      <p:ext uri="{BB962C8B-B14F-4D97-AF65-F5344CB8AC3E}">
        <p14:creationId xmlns:p14="http://schemas.microsoft.com/office/powerpoint/2010/main" val="4229210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55963" y="955964"/>
            <a:ext cx="9663546" cy="7417415"/>
          </a:xfrm>
          <a:prstGeom prst="rect">
            <a:avLst/>
          </a:prstGeom>
        </p:spPr>
        <p:txBody>
          <a:bodyPr wrap="square">
            <a:spAutoFit/>
          </a:bodyPr>
          <a:lstStyle/>
          <a:p>
            <a:pPr algn="just">
              <a:spcAft>
                <a:spcPts val="0"/>
              </a:spcAft>
            </a:pPr>
            <a:r>
              <a:rPr lang="ru-RU" sz="2800" b="1" dirty="0">
                <a:latin typeface="Times New Roman" panose="02020603050405020304" pitchFamily="18" charset="0"/>
                <a:ea typeface="Calibri" panose="020F0502020204030204" pitchFamily="34" charset="0"/>
                <a:cs typeface="Times New Roman" panose="02020603050405020304" pitchFamily="18" charset="0"/>
              </a:rPr>
              <a:t>Пример критериев к уроку географии, на тему: «Географическое положение материка Евразия»:</a:t>
            </a:r>
            <a:endParaRPr lang="ru-RU" sz="28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0"/>
              </a:spcAft>
              <a:tabLst>
                <a:tab pos="457200" algn="l"/>
              </a:tabLs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Я умею определять ГП материка и нулевой меридиан. </a:t>
            </a:r>
          </a:p>
          <a:p>
            <a:pPr marL="457200">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Я умею определять географические координаты .</a:t>
            </a:r>
          </a:p>
          <a:p>
            <a:pPr>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            Я знаю виды карт.</a:t>
            </a:r>
          </a:p>
          <a:p>
            <a:pPr marL="342900" lvl="0" indent="-342900">
              <a:spcAft>
                <a:spcPts val="0"/>
              </a:spcAft>
              <a:buFont typeface="+mj-lt"/>
              <a:buAutoNum type="arabicPeriod" startAt="2"/>
              <a:tabLst>
                <a:tab pos="457200" algn="l"/>
              </a:tabLs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Я умею сопоставлять материал учебника с картой. </a:t>
            </a:r>
          </a:p>
          <a:p>
            <a:pPr marL="457200">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Умею определять расстояние между крайними точками материка.</a:t>
            </a:r>
          </a:p>
          <a:p>
            <a:pPr marL="457200">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Могу выделить общие черты у материков Северного полушария!</a:t>
            </a:r>
          </a:p>
          <a:p>
            <a:pPr marL="342900" lvl="0" indent="-342900">
              <a:spcAft>
                <a:spcPts val="0"/>
              </a:spcAft>
              <a:buFont typeface="+mj-lt"/>
              <a:buAutoNum type="arabicPeriod" startAt="3"/>
              <a:tabLst>
                <a:tab pos="457200" algn="l"/>
              </a:tabLs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Могу назвать причины, по которым материк считают самым выгодным в своем расположении.</a:t>
            </a:r>
          </a:p>
          <a:p>
            <a:pPr marL="457200">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Могу объяснить, с чем связано плотное заселение материка. </a:t>
            </a:r>
          </a:p>
          <a:p>
            <a:pPr marL="457200">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Могу оценить ГП материка Евразия.</a:t>
            </a:r>
          </a:p>
          <a:p>
            <a:pPr marL="457200">
              <a:spcAft>
                <a:spcPts val="0"/>
              </a:spcAft>
            </a:pPr>
            <a:r>
              <a:rPr lang="ru-RU" sz="2800" dirty="0">
                <a:latin typeface="Times New Roman" panose="02020603050405020304" pitchFamily="18" charset="0"/>
                <a:ea typeface="Times New Roman" panose="02020603050405020304" pitchFamily="18" charset="0"/>
                <a:cs typeface="Times New Roman" panose="02020603050405020304" pitchFamily="18" charset="0"/>
              </a:rPr>
              <a:t>Умею составлять критерии оценивания для изученного материала. </a:t>
            </a:r>
            <a:endParaRPr lang="ru-RU" sz="280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997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7527" y="38072"/>
            <a:ext cx="8146473" cy="6788846"/>
          </a:xfrm>
          <a:prstGeom prst="rect">
            <a:avLst/>
          </a:prstGeom>
        </p:spPr>
        <p:txBody>
          <a:bodyPr wrap="square">
            <a:spAutoFit/>
          </a:bodyPr>
          <a:lstStyle/>
          <a:p>
            <a:pPr algn="just">
              <a:lnSpc>
                <a:spcPct val="115000"/>
              </a:lnSpc>
              <a:spcAft>
                <a:spcPts val="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Пример задания. Тема «Африка», 7 класс</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dirty="0">
                <a:latin typeface="Times New Roman" panose="02020603050405020304" pitchFamily="18" charset="0"/>
                <a:ea typeface="Calibri" panose="020F0502020204030204" pitchFamily="34" charset="0"/>
                <a:cs typeface="Times New Roman" panose="02020603050405020304" pitchFamily="18" charset="0"/>
              </a:rPr>
              <a:t>Надпишите объекты, которые имеют следующие характеристики:</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Крайняя южная точка материка</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Пересыхающее озеро в северной части Африки</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Река, которая дважды пересекает экватор</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Горная система в северо-западной части материка</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Самое большое озеро на материке</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Самое глубокое озеро материка</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Море, которое омывает материк на северо-востоке</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Перешеек, который соединяет Африку и Евразию</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Самая высокая точка материка</a:t>
            </a:r>
          </a:p>
          <a:p>
            <a:pPr marL="342900" lvl="0" indent="-342900" algn="just">
              <a:lnSpc>
                <a:spcPct val="115000"/>
              </a:lnSpc>
              <a:spcAft>
                <a:spcPts val="0"/>
              </a:spcAft>
              <a:buFont typeface="Arial" panose="020B0604020202020204" pitchFamily="34" charset="0"/>
              <a:buChar char="•"/>
            </a:pPr>
            <a:r>
              <a:rPr lang="ru-RU" sz="2000" dirty="0">
                <a:latin typeface="Times New Roman" panose="02020603050405020304" pitchFamily="18" charset="0"/>
                <a:ea typeface="Calibri" panose="020F0502020204030204" pitchFamily="34" charset="0"/>
                <a:cs typeface="Times New Roman" panose="02020603050405020304" pitchFamily="18" charset="0"/>
              </a:rPr>
              <a:t>Водопад открытый Д. Ливингстоном</a:t>
            </a:r>
          </a:p>
          <a:p>
            <a:pPr algn="just">
              <a:lnSpc>
                <a:spcPct val="115000"/>
              </a:lnSpc>
              <a:spcAft>
                <a:spcPts val="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r>
              <a:rPr lang="ru-RU" sz="2000" b="1" dirty="0">
                <a:latin typeface="Times New Roman" panose="02020603050405020304" pitchFamily="18" charset="0"/>
                <a:ea typeface="Calibri" panose="020F0502020204030204" pitchFamily="34" charset="0"/>
                <a:cs typeface="Times New Roman" panose="02020603050405020304" pitchFamily="18" charset="0"/>
              </a:rPr>
              <a:t>Критерии оценивания работы </a:t>
            </a:r>
            <a:endParaRPr lang="ru-RU" sz="20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Font typeface="+mj-lt"/>
              <a:buAutoNum type="arabicPeriod"/>
            </a:pPr>
            <a:r>
              <a:rPr lang="ru-RU" sz="2000" dirty="0">
                <a:latin typeface="Times New Roman" panose="02020603050405020304" pitchFamily="18" charset="0"/>
                <a:ea typeface="Calibri" panose="020F0502020204030204" pitchFamily="34" charset="0"/>
                <a:cs typeface="Times New Roman" panose="02020603050405020304" pitchFamily="18" charset="0"/>
              </a:rPr>
              <a:t>Знание особенностей объектов</a:t>
            </a:r>
          </a:p>
          <a:p>
            <a:pPr marL="342900" lvl="0" indent="-342900" algn="just">
              <a:lnSpc>
                <a:spcPct val="115000"/>
              </a:lnSpc>
              <a:spcAft>
                <a:spcPts val="0"/>
              </a:spcAft>
              <a:buFont typeface="+mj-lt"/>
              <a:buAutoNum type="arabicPeriod"/>
            </a:pPr>
            <a:r>
              <a:rPr lang="ru-RU" sz="2000" dirty="0">
                <a:latin typeface="Times New Roman" panose="02020603050405020304" pitchFamily="18" charset="0"/>
                <a:ea typeface="Calibri" panose="020F0502020204030204" pitchFamily="34" charset="0"/>
                <a:cs typeface="Times New Roman" panose="02020603050405020304" pitchFamily="18" charset="0"/>
              </a:rPr>
              <a:t>Знание местоположения объектов</a:t>
            </a:r>
          </a:p>
          <a:p>
            <a:pPr marL="342900" lvl="0" indent="-342900" algn="just">
              <a:lnSpc>
                <a:spcPct val="115000"/>
              </a:lnSpc>
              <a:spcAft>
                <a:spcPts val="0"/>
              </a:spcAft>
              <a:buFont typeface="+mj-lt"/>
              <a:buAutoNum type="arabicPeriod"/>
            </a:pPr>
            <a:r>
              <a:rPr lang="ru-RU" sz="2000" dirty="0">
                <a:latin typeface="Times New Roman" panose="02020603050405020304" pitchFamily="18" charset="0"/>
                <a:ea typeface="Calibri" panose="020F0502020204030204" pitchFamily="34" charset="0"/>
                <a:cs typeface="Times New Roman" panose="02020603050405020304" pitchFamily="18" charset="0"/>
              </a:rPr>
              <a:t>Умение </a:t>
            </a:r>
            <a:r>
              <a:rPr lang="ru-RU" sz="2000" dirty="0" err="1">
                <a:latin typeface="Times New Roman" panose="02020603050405020304" pitchFamily="18" charset="0"/>
                <a:ea typeface="Calibri" panose="020F0502020204030204" pitchFamily="34" charset="0"/>
                <a:cs typeface="Times New Roman" panose="02020603050405020304" pitchFamily="18" charset="0"/>
              </a:rPr>
              <a:t>картографически</a:t>
            </a:r>
            <a:r>
              <a:rPr lang="ru-RU" sz="2000" dirty="0">
                <a:latin typeface="Times New Roman" panose="02020603050405020304" pitchFamily="18" charset="0"/>
                <a:ea typeface="Calibri" panose="020F0502020204030204" pitchFamily="34" charset="0"/>
                <a:cs typeface="Times New Roman" panose="02020603050405020304" pitchFamily="18" charset="0"/>
              </a:rPr>
              <a:t> грамотно надписывать объекты</a:t>
            </a:r>
          </a:p>
          <a:p>
            <a:pPr marL="342900" lvl="0" indent="-342900" algn="just">
              <a:lnSpc>
                <a:spcPct val="115000"/>
              </a:lnSpc>
              <a:spcAft>
                <a:spcPts val="0"/>
              </a:spcAft>
              <a:buFont typeface="+mj-lt"/>
              <a:buAutoNum type="arabicPeriod"/>
            </a:pPr>
            <a:r>
              <a:rPr lang="ru-RU" sz="2000" dirty="0">
                <a:latin typeface="Times New Roman" panose="02020603050405020304" pitchFamily="18" charset="0"/>
                <a:ea typeface="Calibri" panose="020F0502020204030204" pitchFamily="34" charset="0"/>
                <a:cs typeface="Times New Roman" panose="02020603050405020304" pitchFamily="18" charset="0"/>
              </a:rPr>
              <a:t>Грамотность и аккуратность</a:t>
            </a:r>
          </a:p>
          <a:p>
            <a:pPr marL="342900" lvl="0" indent="-342900" algn="just">
              <a:lnSpc>
                <a:spcPct val="115000"/>
              </a:lnSpc>
              <a:spcAft>
                <a:spcPts val="0"/>
              </a:spcAft>
              <a:buFont typeface="+mj-lt"/>
              <a:buAutoNum type="arabicPeriod"/>
            </a:pPr>
            <a:r>
              <a:rPr lang="ru-RU" sz="2000" dirty="0">
                <a:latin typeface="Times New Roman" panose="02020603050405020304" pitchFamily="18" charset="0"/>
                <a:ea typeface="Calibri" panose="020F0502020204030204" pitchFamily="34" charset="0"/>
                <a:cs typeface="Times New Roman" panose="02020603050405020304" pitchFamily="18" charset="0"/>
              </a:rPr>
              <a:t>Оформление работы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3812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a:t>Критерии оценивания работы с контурной картой</a:t>
            </a:r>
            <a:endParaRPr lang="ru-RU" dirty="0"/>
          </a:p>
        </p:txBody>
      </p:sp>
      <p:sp>
        <p:nvSpPr>
          <p:cNvPr id="3" name="Прямоугольник 2"/>
          <p:cNvSpPr/>
          <p:nvPr/>
        </p:nvSpPr>
        <p:spPr>
          <a:xfrm>
            <a:off x="3048000" y="2427188"/>
            <a:ext cx="6096000" cy="3521220"/>
          </a:xfrm>
          <a:prstGeom prst="rect">
            <a:avLst/>
          </a:prstGeom>
        </p:spPr>
        <p:txBody>
          <a:bodyPr>
            <a:spAutoFit/>
          </a:bodyPr>
          <a:lstStyle/>
          <a:p>
            <a:pPr marL="342900" lvl="0" indent="-342900" algn="just">
              <a:lnSpc>
                <a:spcPct val="115000"/>
              </a:lnSpc>
              <a:spcAft>
                <a:spcPts val="0"/>
              </a:spcAft>
              <a:buFont typeface="+mj-lt"/>
              <a:buAutoNum type="arabicPeriod"/>
            </a:pPr>
            <a:r>
              <a:rPr lang="ru-RU" sz="2800" dirty="0">
                <a:latin typeface="Times New Roman" panose="02020603050405020304" pitchFamily="18" charset="0"/>
                <a:ea typeface="Calibri" panose="020F0502020204030204" pitchFamily="34" charset="0"/>
                <a:cs typeface="Times New Roman" panose="02020603050405020304" pitchFamily="18" charset="0"/>
              </a:rPr>
              <a:t>Умение правильно определить место объекта</a:t>
            </a:r>
          </a:p>
          <a:p>
            <a:pPr marL="342900" lvl="0" indent="-342900" algn="just">
              <a:lnSpc>
                <a:spcPct val="115000"/>
              </a:lnSpc>
              <a:spcAft>
                <a:spcPts val="0"/>
              </a:spcAft>
              <a:buFont typeface="+mj-lt"/>
              <a:buAutoNum type="arabicPeriod"/>
            </a:pPr>
            <a:r>
              <a:rPr lang="ru-RU" sz="2800" dirty="0">
                <a:latin typeface="Times New Roman" panose="02020603050405020304" pitchFamily="18" charset="0"/>
                <a:ea typeface="Calibri" panose="020F0502020204030204" pitchFamily="34" charset="0"/>
                <a:cs typeface="Times New Roman" panose="02020603050405020304" pitchFamily="18" charset="0"/>
              </a:rPr>
              <a:t>Графические умения</a:t>
            </a:r>
          </a:p>
          <a:p>
            <a:pPr marL="342900" lvl="0" indent="-342900" algn="just">
              <a:lnSpc>
                <a:spcPct val="115000"/>
              </a:lnSpc>
              <a:spcAft>
                <a:spcPts val="0"/>
              </a:spcAft>
              <a:buFont typeface="+mj-lt"/>
              <a:buAutoNum type="arabicPeriod"/>
            </a:pPr>
            <a:r>
              <a:rPr lang="ru-RU" sz="2800" dirty="0">
                <a:latin typeface="Times New Roman" panose="02020603050405020304" pitchFamily="18" charset="0"/>
                <a:ea typeface="Calibri" panose="020F0502020204030204" pitchFamily="34" charset="0"/>
                <a:cs typeface="Times New Roman" panose="02020603050405020304" pitchFamily="18" charset="0"/>
              </a:rPr>
              <a:t>Грамотность, аккуратность</a:t>
            </a:r>
          </a:p>
          <a:p>
            <a:pPr marL="342900" lvl="0" indent="-342900" algn="just">
              <a:lnSpc>
                <a:spcPct val="115000"/>
              </a:lnSpc>
              <a:spcAft>
                <a:spcPts val="0"/>
              </a:spcAft>
              <a:buFont typeface="+mj-lt"/>
              <a:buAutoNum type="arabicPeriod"/>
            </a:pPr>
            <a:r>
              <a:rPr lang="ru-RU" sz="2800" dirty="0">
                <a:latin typeface="Times New Roman" panose="02020603050405020304" pitchFamily="18" charset="0"/>
                <a:ea typeface="Calibri" panose="020F0502020204030204" pitchFamily="34" charset="0"/>
                <a:cs typeface="Times New Roman" panose="02020603050405020304" pitchFamily="18" charset="0"/>
              </a:rPr>
              <a:t>Количество обозначенных объектов</a:t>
            </a:r>
          </a:p>
          <a:p>
            <a:pPr marL="342900" lvl="0" indent="-342900" algn="just">
              <a:lnSpc>
                <a:spcPct val="115000"/>
              </a:lnSpc>
              <a:spcAft>
                <a:spcPts val="0"/>
              </a:spcAft>
              <a:buFont typeface="+mj-lt"/>
              <a:buAutoNum type="arabicPeriod"/>
            </a:pPr>
            <a:r>
              <a:rPr lang="ru-RU" sz="2800" dirty="0">
                <a:latin typeface="Times New Roman" panose="02020603050405020304" pitchFamily="18" charset="0"/>
                <a:ea typeface="Calibri" panose="020F0502020204030204" pitchFamily="34" charset="0"/>
                <a:cs typeface="Times New Roman" panose="02020603050405020304" pitchFamily="18" charset="0"/>
              </a:rPr>
              <a:t>Оформление работы (наличие названия работы, условных знаков)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9966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КРИТЕРИИ ОЦЕНИВАНИЯ УСТНОГО ОТВЕТА</a:t>
            </a:r>
            <a:endParaRPr lang="ru-RU" dirty="0"/>
          </a:p>
        </p:txBody>
      </p:sp>
      <p:sp>
        <p:nvSpPr>
          <p:cNvPr id="3" name="Прямоугольник 2"/>
          <p:cNvSpPr/>
          <p:nvPr/>
        </p:nvSpPr>
        <p:spPr>
          <a:xfrm>
            <a:off x="3048000" y="1859340"/>
            <a:ext cx="6096000" cy="4893647"/>
          </a:xfrm>
          <a:prstGeom prst="rect">
            <a:avLst/>
          </a:prstGeom>
        </p:spPr>
        <p:txBody>
          <a:bodyPr>
            <a:spAutoFit/>
          </a:bodyPr>
          <a:lstStyle/>
          <a:p>
            <a:pPr>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Логика при изложении содержания ответа на вопрос, выявленные знания соответствуют объему и глубине их раскрытия в учебнике; </a:t>
            </a:r>
          </a:p>
          <a:p>
            <a:pPr>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-Использование научной терминологии в контексте ответа; </a:t>
            </a:r>
          </a:p>
          <a:p>
            <a:pPr>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-Объяснение причинно-следственных и функциональных связей; </a:t>
            </a:r>
          </a:p>
          <a:p>
            <a:pPr>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-Умение оценивать действия субъектов социальной жизни, формулировать собственные суждения и аргументы по определенным проблемам; </a:t>
            </a:r>
          </a:p>
          <a:p>
            <a:pPr>
              <a:spcAft>
                <a:spcPts val="0"/>
              </a:spcAft>
            </a:pPr>
            <a:r>
              <a:rPr lang="ru-RU" sz="2400" dirty="0">
                <a:latin typeface="Times New Roman" panose="02020603050405020304" pitchFamily="18" charset="0"/>
                <a:ea typeface="Calibri" panose="020F0502020204030204" pitchFamily="34" charset="0"/>
                <a:cs typeface="Times New Roman" panose="02020603050405020304" pitchFamily="18" charset="0"/>
              </a:rPr>
              <a:t>-Эмоциональное богатство речи, образное и яркое выражение мыслей. </a:t>
            </a:r>
            <a:endParaRPr lang="ru-RU"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644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Теплый синий">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811</TotalTime>
  <Words>595</Words>
  <Application>Microsoft Office PowerPoint</Application>
  <PresentationFormat>Широкоэкранный</PresentationFormat>
  <Paragraphs>60</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Times New Roman</vt:lpstr>
      <vt:lpstr>Тема Office</vt:lpstr>
      <vt:lpstr>Образовательный  результат и  критерии  оценивание на уроках географии</vt:lpstr>
      <vt:lpstr> «Одной из основных задач, которые стоят перед системой отечественного образования, является переориентация на подготовку человека, способного самостоятельно принимать решения и точно, эффективно, разумно действовать в современном меняющемся мире. Без изменения подходов к системе оценивания в нынешних условиях развития образования невозможно достичь поставленных образовательных целей.»   </vt:lpstr>
      <vt:lpstr>Актуальные ФГОС фокусируются на практических навыках детей:   они должны понимать, как связаны предметы и как помогают в реальной жизни.   Среди новшеств выделяются: вариативность, функциональная грамотность, единство воспитания и обучения…</vt:lpstr>
      <vt:lpstr>КРИТЕРИАЛЬНОЕ ОЦЕНИВАНИЕ</vt:lpstr>
      <vt:lpstr>Особенности критериального подхода:</vt:lpstr>
      <vt:lpstr>Презентация PowerPoint</vt:lpstr>
      <vt:lpstr>Презентация PowerPoint</vt:lpstr>
      <vt:lpstr>Критерии оценивания работы с контурной картой</vt:lpstr>
      <vt:lpstr>КРИТЕРИИ ОЦЕНИВАНИЯ УСТНОГО ОТВЕТА</vt:lpstr>
      <vt:lpstr>Заключение</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 Obstinate</dc:creator>
  <cp:lastModifiedBy>Пользователь</cp:lastModifiedBy>
  <cp:revision>40</cp:revision>
  <cp:lastPrinted>2023-02-27T01:03:47Z</cp:lastPrinted>
  <dcterms:created xsi:type="dcterms:W3CDTF">2021-12-05T12:50:35Z</dcterms:created>
  <dcterms:modified xsi:type="dcterms:W3CDTF">2023-11-29T16:31:12Z</dcterms:modified>
</cp:coreProperties>
</file>