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7" r:id="rId4"/>
    <p:sldId id="258" r:id="rId5"/>
    <p:sldId id="263" r:id="rId6"/>
    <p:sldId id="309" r:id="rId7"/>
    <p:sldId id="313" r:id="rId8"/>
    <p:sldId id="312" r:id="rId9"/>
    <p:sldId id="280" r:id="rId10"/>
    <p:sldId id="286" r:id="rId11"/>
    <p:sldId id="310" r:id="rId12"/>
    <p:sldId id="294" r:id="rId13"/>
    <p:sldId id="314" r:id="rId14"/>
    <p:sldId id="305" r:id="rId15"/>
    <p:sldId id="311" r:id="rId16"/>
    <p:sldId id="315" r:id="rId17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1143" autoAdjust="0"/>
  </p:normalViewPr>
  <p:slideViewPr>
    <p:cSldViewPr snapToGrid="0">
      <p:cViewPr varScale="1">
        <p:scale>
          <a:sx n="47" d="100"/>
          <a:sy n="47" d="100"/>
        </p:scale>
        <p:origin x="2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D8560-59E2-493D-A5E1-768AB0A169ED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DE9C7-AFBC-4EA1-9C0A-4562092AE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DE9C7-AFBC-4EA1-9C0A-4562092AEC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2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6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5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2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A5C6-015E-4288-BD01-87B6D42A4B8F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B85C-8ABF-4F11-A1C5-BE8045CAE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290" y="1947865"/>
            <a:ext cx="10299310" cy="137159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19" y="1322070"/>
            <a:ext cx="11189473" cy="3089950"/>
          </a:xfrm>
        </p:spPr>
        <p:txBody>
          <a:bodyPr>
            <a:normAutofit lnSpcReduction="10000"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Arial Black" panose="020B0A04020102020204" pitchFamily="34" charset="0"/>
              </a:rPr>
              <a:t>Развитие образного мышления и мотивации на уроках изобразительного искусства посредством изучения сказок и </a:t>
            </a:r>
            <a:r>
              <a:rPr lang="ru-RU" sz="2800" dirty="0" err="1" smtClean="0">
                <a:latin typeface="Arial Black" panose="020B0A04020102020204" pitchFamily="34" charset="0"/>
              </a:rPr>
              <a:t>потешек</a:t>
            </a:r>
            <a:r>
              <a:rPr lang="ru-RU" sz="3600" dirty="0" smtClean="0"/>
              <a:t>»</a:t>
            </a:r>
          </a:p>
          <a:p>
            <a:endParaRPr lang="ru-RU" sz="3600" dirty="0"/>
          </a:p>
          <a:p>
            <a:r>
              <a:rPr lang="ru-RU" sz="3600" dirty="0"/>
              <a:t> </a:t>
            </a:r>
          </a:p>
          <a:p>
            <a:pPr algn="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Симонова Т.Н.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310" y="100929"/>
            <a:ext cx="8802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села Самовольно- Ивановка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0" y="2867045"/>
            <a:ext cx="4869180" cy="39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967" y="310101"/>
            <a:ext cx="7592832" cy="89849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«Разнообразие фона»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10" y="1208598"/>
            <a:ext cx="2965252" cy="46278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598"/>
            <a:ext cx="3470910" cy="4627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9" y="1208598"/>
            <a:ext cx="3750112" cy="47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  Тепло  глиняной посуды»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9" y="2506662"/>
            <a:ext cx="3263503" cy="435133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16" y="2506662"/>
            <a:ext cx="3123367" cy="4351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07" y="2506662"/>
            <a:ext cx="3363218" cy="44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0" y="1"/>
            <a:ext cx="9163050" cy="11811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узоры»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8" y="855662"/>
            <a:ext cx="5956102" cy="6062663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855662"/>
            <a:ext cx="5074919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Тематический рисунок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90688"/>
            <a:ext cx="6103620" cy="43900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90688"/>
            <a:ext cx="5463539" cy="43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425" y="0"/>
            <a:ext cx="7953374" cy="1690688"/>
          </a:xfrm>
        </p:spPr>
        <p:txBody>
          <a:bodyPr/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94" y="1428749"/>
            <a:ext cx="10781305" cy="511517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мотивации (в том числе у ранее равнодушных к этим занятиям учеников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изобразительному искусству;</a:t>
            </a:r>
          </a:p>
          <a:p>
            <a:pPr lvl="0"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способности; </a:t>
            </a:r>
          </a:p>
          <a:p>
            <a:pPr lvl="0"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увеличивается; 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уровень эстетического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341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7775"/>
            <a:ext cx="10896600" cy="492918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92" t="5471" r="16432"/>
          <a:stretch/>
        </p:blipFill>
        <p:spPr>
          <a:xfrm>
            <a:off x="2130920" y="1247775"/>
            <a:ext cx="7549160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9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534" y="1272209"/>
            <a:ext cx="9970936" cy="490475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замыслы, все поиски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превращаются в прах,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у ученика нет желания учиться.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В.А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918" y="349857"/>
            <a:ext cx="7584882" cy="1200647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20" y="1143000"/>
            <a:ext cx="11632758" cy="5033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ребёнка: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Клиповое мышление → неумение удерживать образ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мотивация рисовать «через голову»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Шаблонные рисунки (танк, принцесса, сердечко)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Как вернуть фантазию и интерес?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20" y="3111236"/>
            <a:ext cx="11449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162">
            <a:off x="831705" y="3710457"/>
            <a:ext cx="2553469" cy="2647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789">
            <a:off x="8280431" y="3834454"/>
            <a:ext cx="2418778" cy="2424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58" y="3588289"/>
            <a:ext cx="2315364" cy="30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058" y="1317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фольклор?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4" y="1457325"/>
            <a:ext cx="10467975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— готовый тренажёр образного мышления: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Сказка не даёт точной картинки → ребёнок её достраивает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задаёт эмоцию и игру → рисунок обретает смысл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Старые образы снимают страх «чистого листа»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24" y="279400"/>
            <a:ext cx="7800975" cy="138747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1781175"/>
            <a:ext cx="11239498" cy="4395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образного мышления через фольклорные сюжеты и повышение учебной мотивации.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видеть характер в форме, цвете, линии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игрового тонуса урока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создавать «фантастический гибрид»</a:t>
            </a:r>
          </a:p>
        </p:txBody>
      </p:sp>
    </p:spTree>
    <p:extLst>
      <p:ext uri="{BB962C8B-B14F-4D97-AF65-F5344CB8AC3E}">
        <p14:creationId xmlns:p14="http://schemas.microsoft.com/office/powerpoint/2010/main" val="28006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314325"/>
            <a:ext cx="8801100" cy="13763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урока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4"/>
            <a:ext cx="11259048" cy="446068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Погружение (2–3 мин): чтение, вопросы «Какой запах? Звук?»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Мозговой штурм (3 мин): рисуем пальцем в воздухе форму, мимику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Практика (20–25 мин): рисование своего образа (не копирование)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Рефлексия (5 мин): объясни, почему твой колобок синий?</a:t>
            </a:r>
          </a:p>
          <a:p>
            <a:pPr marL="0" indent="0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314325"/>
            <a:ext cx="9565088" cy="13763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047" y="1273871"/>
            <a:ext cx="11243146" cy="372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5332" y="166977"/>
            <a:ext cx="10320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трудностей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0142"/>
            <a:ext cx="113246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Возражение: «Дети не знают сказок!»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используйте короткие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отрывки (1–2 предложения), читайте на уроке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Возражение: «Уходит время на технику»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образное мышление идёт параллельно с техникой, мотивация растёт → дети аккуратнее выполняют работу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314325"/>
            <a:ext cx="9565088" cy="13763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325" y="2282024"/>
            <a:ext cx="11243146" cy="372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5332" y="166977"/>
            <a:ext cx="103207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18" y="2226365"/>
            <a:ext cx="116248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ограничивают — они дают опору для полёта фантазии»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 учим детей видеть душу предмета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рождается из смысла и игры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на следующем уроке: «Нарисуйте плакучую иву из сказки о мёртвой царевне»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469" y="194209"/>
            <a:ext cx="9290331" cy="111670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Графика 5 класс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328"/>
            <a:ext cx="4411980" cy="4497555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48" y="1535329"/>
            <a:ext cx="4199692" cy="4351338"/>
          </a:xfrm>
        </p:spPr>
      </p:pic>
    </p:spTree>
    <p:extLst>
      <p:ext uri="{BB962C8B-B14F-4D97-AF65-F5344CB8AC3E}">
        <p14:creationId xmlns:p14="http://schemas.microsoft.com/office/powerpoint/2010/main" val="6337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390</Words>
  <Application>Microsoft Office PowerPoint</Application>
  <PresentationFormat>Широкоэкранный</PresentationFormat>
  <Paragraphs>69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   </vt:lpstr>
      <vt:lpstr>Презентация PowerPoint</vt:lpstr>
      <vt:lpstr>Актуальность</vt:lpstr>
      <vt:lpstr>Почему фольклор?</vt:lpstr>
      <vt:lpstr>Цель и задачи</vt:lpstr>
      <vt:lpstr> Алгоритм урока</vt:lpstr>
      <vt:lpstr> </vt:lpstr>
      <vt:lpstr> </vt:lpstr>
      <vt:lpstr>                  Графика 5 класс</vt:lpstr>
      <vt:lpstr>«Разнообразие фона»</vt:lpstr>
      <vt:lpstr>                 «  Тепло  глиняной посуды»</vt:lpstr>
      <vt:lpstr>«Народные узоры»</vt:lpstr>
      <vt:lpstr>Тематический рисунок</vt:lpstr>
      <vt:lpstr>Результаты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  по изобразительному искусству для 5 класса      на тему:</dc:title>
  <dc:creator>Work-PC</dc:creator>
  <cp:lastModifiedBy>Школа</cp:lastModifiedBy>
  <cp:revision>252</cp:revision>
  <cp:lastPrinted>2026-04-28T09:29:49Z</cp:lastPrinted>
  <dcterms:created xsi:type="dcterms:W3CDTF">2021-01-24T06:09:50Z</dcterms:created>
  <dcterms:modified xsi:type="dcterms:W3CDTF">2026-05-04T09:14:42Z</dcterms:modified>
</cp:coreProperties>
</file>