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9" r:id="rId5"/>
    <p:sldId id="260" r:id="rId6"/>
    <p:sldId id="259" r:id="rId7"/>
    <p:sldId id="261" r:id="rId8"/>
    <p:sldId id="286" r:id="rId9"/>
    <p:sldId id="281" r:id="rId10"/>
    <p:sldId id="282" r:id="rId11"/>
    <p:sldId id="262" r:id="rId12"/>
    <p:sldId id="263" r:id="rId13"/>
    <p:sldId id="283" r:id="rId14"/>
    <p:sldId id="287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3F924-7469-4811-A907-75EF9F2BBBC8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00B48-48CB-4669-A599-36ADFB9AA1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00B48-48CB-4669-A599-36ADFB9AA16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00B48-48CB-4669-A599-36ADFB9AA16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CD3C6-A5BD-4AF4-9073-6AA1B0B6294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0C0A8-3CE7-45F7-B75B-B199B5CDC8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571744"/>
            <a:ext cx="7772400" cy="207170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Анализ результатов 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ВПР по русскому языку в 5-6 классах 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(2025-2026 учебный год)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2428868"/>
            <a:ext cx="2285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 ВПР: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071670" y="2071678"/>
            <a:ext cx="707233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Осуществление мониторинга уровня и качества подготовки обучающихся в соответствии с федеральными государственными образовательными стандартами и федеральными основными общеобразовательными программами.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4071942"/>
            <a:ext cx="246574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Даты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проведения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мероприятий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85984" y="4214818"/>
            <a:ext cx="68580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Сроки проведения ВПР в каждой образовательной организации устанавливались индивидуально в рамках установленного временного промежутка с 20 апреля по 20 мая 2026 года (весенний период).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243012" y="3459004"/>
          <a:ext cx="6657975" cy="808355"/>
        </p:xfrm>
        <a:graphic>
          <a:graphicData uri="http://schemas.openxmlformats.org/drawingml/2006/table">
            <a:tbl>
              <a:tblPr/>
              <a:tblGrid>
                <a:gridCol w="3432443"/>
                <a:gridCol w="906348"/>
                <a:gridCol w="894289"/>
                <a:gridCol w="842243"/>
                <a:gridCol w="582652"/>
              </a:tblGrid>
              <a:tr h="309245">
                <a:tc>
                  <a:txBody>
                    <a:bodyPr/>
                    <a:lstStyle/>
                    <a:p>
                      <a:pPr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Показатель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6380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2023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7655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05">
                <a:tc>
                  <a:txBody>
                    <a:bodyPr/>
                    <a:lstStyle/>
                    <a:p>
                      <a:pPr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Кол-во</a:t>
                      </a:r>
                      <a:r>
                        <a:rPr lang="ru-RU" sz="1100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ОО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3558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315"/>
                        </a:spcBef>
                        <a:spcAft>
                          <a:spcPts val="0"/>
                        </a:spcAft>
                        <a:tabLst>
                          <a:tab pos="420370" algn="ct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315"/>
                        </a:spcBef>
                        <a:spcAft>
                          <a:spcPts val="0"/>
                        </a:spcAft>
                        <a:tabLst>
                          <a:tab pos="420370" algn="ct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Количество</a:t>
                      </a:r>
                      <a:r>
                        <a:rPr lang="ru-RU" sz="1100" spc="-1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участников,</a:t>
                      </a:r>
                      <a:r>
                        <a:rPr lang="ru-RU" sz="1100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9555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541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536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562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РЕЗУЛЬТАТЫ ВЫПОЛНЕНИЯ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ВПР ПО РУССКОМУ ЯЗЫКУ В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 КЛАССЕ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2" y="4357694"/>
          <a:ext cx="8786874" cy="714380"/>
        </p:xfrm>
        <a:graphic>
          <a:graphicData uri="http://schemas.openxmlformats.org/drawingml/2006/table">
            <a:tbl>
              <a:tblPr/>
              <a:tblGrid>
                <a:gridCol w="4129320"/>
                <a:gridCol w="1279272"/>
                <a:gridCol w="1118667"/>
                <a:gridCol w="1116810"/>
                <a:gridCol w="1142805"/>
              </a:tblGrid>
              <a:tr h="306565">
                <a:tc>
                  <a:txBody>
                    <a:bodyPr/>
                    <a:lstStyle/>
                    <a:p>
                      <a:pPr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Отметка</a:t>
                      </a:r>
                      <a:r>
                        <a:rPr lang="ru-RU" sz="2000" b="1" spc="-1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по</a:t>
                      </a:r>
                      <a:r>
                        <a:rPr lang="ru-RU" sz="2000" b="1" spc="-1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пятибалльной</a:t>
                      </a:r>
                      <a:r>
                        <a:rPr lang="ru-RU" sz="2000" b="1" spc="-1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шкале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«2»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60985" algn="r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«3»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9080" algn="r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«4»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7810" algn="ctr"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«5»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15">
                <a:tc>
                  <a:txBody>
                    <a:bodyPr/>
                    <a:lstStyle/>
                    <a:p>
                      <a:pPr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Первичные</a:t>
                      </a:r>
                      <a:r>
                        <a:rPr lang="ru-RU" sz="2000" b="1" spc="-2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баллы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0–11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12–15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   16–19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20–24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3214686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Перевод первичных баллов по русскому языку в отметки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пятибалльной шкале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243012" y="3459004"/>
          <a:ext cx="6657975" cy="808355"/>
        </p:xfrm>
        <a:graphic>
          <a:graphicData uri="http://schemas.openxmlformats.org/drawingml/2006/table">
            <a:tbl>
              <a:tblPr/>
              <a:tblGrid>
                <a:gridCol w="3432443"/>
                <a:gridCol w="906348"/>
                <a:gridCol w="894289"/>
                <a:gridCol w="842243"/>
                <a:gridCol w="582652"/>
              </a:tblGrid>
              <a:tr h="309245">
                <a:tc>
                  <a:txBody>
                    <a:bodyPr/>
                    <a:lstStyle/>
                    <a:p>
                      <a:pPr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Показатель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6380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2023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7655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05">
                <a:tc>
                  <a:txBody>
                    <a:bodyPr/>
                    <a:lstStyle/>
                    <a:p>
                      <a:pPr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Кол-во</a:t>
                      </a:r>
                      <a:r>
                        <a:rPr lang="ru-RU" sz="1100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ОО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3558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315"/>
                        </a:spcBef>
                        <a:spcAft>
                          <a:spcPts val="0"/>
                        </a:spcAft>
                        <a:tabLst>
                          <a:tab pos="420370" algn="ct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315"/>
                        </a:spcBef>
                        <a:spcAft>
                          <a:spcPts val="0"/>
                        </a:spcAft>
                        <a:tabLst>
                          <a:tab pos="420370" algn="ct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Количество</a:t>
                      </a:r>
                      <a:r>
                        <a:rPr lang="ru-RU" sz="1100" spc="-1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участников,</a:t>
                      </a:r>
                      <a:r>
                        <a:rPr lang="ru-RU" sz="1100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9555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541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536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562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85786" y="3643314"/>
          <a:ext cx="7858180" cy="1920240"/>
        </p:xfrm>
        <a:graphic>
          <a:graphicData uri="http://schemas.openxmlformats.org/drawingml/2006/table">
            <a:tbl>
              <a:tblPr/>
              <a:tblGrid>
                <a:gridCol w="2508947"/>
                <a:gridCol w="1274186"/>
                <a:gridCol w="1223856"/>
                <a:gridCol w="1071189"/>
                <a:gridCol w="949558"/>
                <a:gridCol w="830444"/>
              </a:tblGrid>
              <a:tr h="387985">
                <a:tc rowSpan="2">
                  <a:txBody>
                    <a:bodyPr/>
                    <a:lstStyle/>
                    <a:p>
                      <a:pPr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marR="3594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Территориальное</a:t>
                      </a:r>
                      <a:r>
                        <a:rPr lang="ru-RU" sz="1800" spc="-28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управление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marR="7683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Количество</a:t>
                      </a:r>
                      <a:r>
                        <a:rPr lang="ru-RU" sz="1800" spc="-29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участников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R="12954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Распределение</a:t>
                      </a:r>
                      <a:r>
                        <a:rPr lang="ru-RU" sz="1800" spc="-2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участников</a:t>
                      </a:r>
                      <a:r>
                        <a:rPr lang="ru-RU" sz="1800" spc="-3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по</a:t>
                      </a:r>
                      <a:r>
                        <a:rPr lang="ru-RU" sz="1800" spc="-2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полученным</a:t>
                      </a:r>
                      <a:r>
                        <a:rPr lang="ru-RU" sz="1800" spc="-28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spc="-285" dirty="0" smtClean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баллам</a:t>
                      </a:r>
                      <a:r>
                        <a:rPr lang="ru-RU" sz="1800" spc="-15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(%)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5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4645" algn="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«2»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764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«3»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2560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«4»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«5»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Юго-Восточное</a:t>
                      </a:r>
                      <a:r>
                        <a:rPr lang="ru-RU" sz="1800" b="1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1">
                          <a:latin typeface="Times New Roman"/>
                          <a:ea typeface="Times New Roman"/>
                        </a:rPr>
                        <a:t>ТУ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562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8,4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38,1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38,6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14,9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20345">
                <a:tc>
                  <a:txBody>
                    <a:bodyPr/>
                    <a:lstStyle/>
                    <a:p>
                      <a:pPr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Нефтегорский</a:t>
                      </a:r>
                      <a:r>
                        <a:rPr lang="ru-RU" sz="1800" spc="-2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>
                          <a:latin typeface="Times New Roman"/>
                          <a:ea typeface="Times New Roman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279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7,17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36,56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38,35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17,92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Борский</a:t>
                      </a:r>
                      <a:r>
                        <a:rPr lang="ru-RU" sz="1800" spc="-1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>
                          <a:latin typeface="Times New Roman"/>
                          <a:ea typeface="Times New Roman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7,69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42,31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36,06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13,94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Алексеевский</a:t>
                      </a:r>
                      <a:r>
                        <a:rPr lang="ru-RU" sz="1800" spc="-2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>
                          <a:latin typeface="Times New Roman"/>
                          <a:ea typeface="Times New Roman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75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14,66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32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46,67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6,67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1857364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Распределение групп баллов по ТУ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Юго-Восточного округа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085783" y="1546310"/>
          <a:ext cx="2972433" cy="4633743"/>
        </p:xfrm>
        <a:graphic>
          <a:graphicData uri="http://schemas.openxmlformats.org/drawingml/2006/table">
            <a:tbl>
              <a:tblPr/>
              <a:tblGrid>
                <a:gridCol w="497541"/>
                <a:gridCol w="208013"/>
                <a:gridCol w="225734"/>
                <a:gridCol w="279986"/>
                <a:gridCol w="224643"/>
                <a:gridCol w="224643"/>
                <a:gridCol w="220009"/>
                <a:gridCol w="208831"/>
                <a:gridCol w="208013"/>
                <a:gridCol w="193018"/>
                <a:gridCol w="241001"/>
                <a:gridCol w="241001"/>
              </a:tblGrid>
              <a:tr h="218767">
                <a:tc grid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ВПР-2026</a:t>
                      </a:r>
                      <a:b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Русский язык 5 класс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141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 Наименование ОО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ср.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балл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ср.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отметка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latin typeface="Times New Roman"/>
                          <a:ea typeface="Times New Roman"/>
                        </a:rPr>
                        <a:t>Распределение по баллам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"2"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"3"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latin typeface="Times New Roman"/>
                          <a:ea typeface="Times New Roman"/>
                        </a:rPr>
                        <a:t>"4"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latin typeface="Times New Roman"/>
                          <a:ea typeface="Times New Roman"/>
                        </a:rPr>
                        <a:t>"5"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7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чел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чел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с.Алексеевка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31,58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40,35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8,77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с.Герасимовка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с.Летниково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с.Патровка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с.С-Ивановка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пос.Ильичевский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с.Борское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39,75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38,46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с.Борское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5,49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39,56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34,07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20,88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с.Коноваловка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пос.Новый Кутулук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с.Петровка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с.Заплавное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85,71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с.Гвардейцы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г.Нефтегорска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34,62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34,62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20,51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г.Нефтегорска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51,02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34,69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№3 г.Нефтегорска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5,63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29,58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49,3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15,49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с.Утевка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с.Покровка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с.Богдановка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42,86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28,57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28,57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с.Дмитриевка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85,71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с.Зуевка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46,15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38,46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15,39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3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округ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562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Алексеевский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14,66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46,67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6,67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Борский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42,31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36,06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13,94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Нефтегорский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7,17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36,56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38,35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17,92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34029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6,54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12996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38,19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13305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5503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16,17</a:t>
                      </a:r>
                      <a:endParaRPr lang="ru-RU" sz="500" dirty="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-5"/>
          <a:ext cx="9143999" cy="6879823"/>
        </p:xfrm>
        <a:graphic>
          <a:graphicData uri="http://schemas.openxmlformats.org/drawingml/2006/table">
            <a:tbl>
              <a:tblPr/>
              <a:tblGrid>
                <a:gridCol w="1530569"/>
                <a:gridCol w="639903"/>
                <a:gridCol w="694417"/>
                <a:gridCol w="861312"/>
                <a:gridCol w="691062"/>
                <a:gridCol w="691062"/>
                <a:gridCol w="676804"/>
                <a:gridCol w="642422"/>
                <a:gridCol w="639903"/>
                <a:gridCol w="593777"/>
                <a:gridCol w="741384"/>
                <a:gridCol w="741384"/>
              </a:tblGrid>
              <a:tr h="165564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 Наименование ОО</a:t>
                      </a: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ср.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балл</a:t>
                      </a: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ср.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отметка</a:t>
                      </a: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Распределение по баллам</a:t>
                      </a: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7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"2"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"3"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"4"</a:t>
                      </a: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"5"</a:t>
                      </a: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0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чел</a:t>
                      </a: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чел</a:t>
                      </a: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27199" marR="271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с.Алексеевка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19,3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31,58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40,35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8,77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с.Герасимовка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</a:t>
                      </a:r>
                      <a:r>
                        <a:rPr lang="ru-RU" sz="11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с.Летниково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с.Патровка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с.С-Ивановка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пос.Ильичевский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с.Борское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14,4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14,1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39,75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38,46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с.Борское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5,49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39,56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34,07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20,88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с.Коноваловка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пос.Новый Кутулук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с.Петровка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с.Заплавное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85,71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с.Гвардейцы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г.Нефтегорска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10,25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34,62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34,62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20,51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г.Нефтегорска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51,02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34,69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№3 г.Нефтегорска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5,63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29,58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49,3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15,49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с.Утевка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с.Покровка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с.Богдановка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42,86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28,57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28,57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с.Дмитриевка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85,71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с.Зуевка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46,15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38,46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15,39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округ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562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84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Алексеевский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14,66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46,67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6,67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Борский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42,31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36,06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13,94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Нефтегорский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7,17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36,56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38,35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17,92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34029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2225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6,54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12996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38,19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13305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39,1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5503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16,17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27199" marR="271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00033" y="-2"/>
          <a:ext cx="7858180" cy="6180055"/>
        </p:xfrm>
        <a:graphic>
          <a:graphicData uri="http://schemas.openxmlformats.org/drawingml/2006/table">
            <a:tbl>
              <a:tblPr/>
              <a:tblGrid>
                <a:gridCol w="1315342"/>
                <a:gridCol w="549922"/>
                <a:gridCol w="596769"/>
                <a:gridCol w="740196"/>
                <a:gridCol w="593885"/>
                <a:gridCol w="593885"/>
                <a:gridCol w="581635"/>
                <a:gridCol w="552083"/>
                <a:gridCol w="549922"/>
                <a:gridCol w="510279"/>
                <a:gridCol w="637131"/>
                <a:gridCol w="637131"/>
              </a:tblGrid>
              <a:tr h="291771">
                <a:tc grid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ВПР-2026</a:t>
                      </a:r>
                      <a:b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Русский язык 5 класс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219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 Наименование ОО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ср.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балл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ср.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отметка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latin typeface="Times New Roman"/>
                          <a:ea typeface="Times New Roman"/>
                        </a:rPr>
                        <a:t>Распределение по баллам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41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"2"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"3"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latin typeface="Times New Roman"/>
                          <a:ea typeface="Times New Roman"/>
                        </a:rPr>
                        <a:t>"4"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latin typeface="Times New Roman"/>
                          <a:ea typeface="Times New Roman"/>
                        </a:rPr>
                        <a:t>"5"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чел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чел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0291" marR="302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с.Алексеевка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31,58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40,35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8,77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с.Герасимовка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с.Летниково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с.Патровка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с.С-Ивановка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пос.Ильичевский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с.Борское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39,75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38,46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с.Борское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5,49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39,56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34,07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20,88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с.Коноваловка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пос.Новый Кутулук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с.Петровка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с.Заплавное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85,71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с.Гвардейцы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г.Нефтегорска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34,62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34,62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20,51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г.Нефтегорска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51,02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34,69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№3 г.Нефтегорска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5,63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29,58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49,3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15,49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с.Утевка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с.Покровка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с.Богдановка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42,86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28,57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28,57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с.Дмитриевка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85,71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с.Зуевка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46,15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38,46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15,39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округ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562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Алексеевский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14,66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46,67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6,67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Борский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42,31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36,06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13,94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Нефтегорский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15,8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7,17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36,56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107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38,35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17,92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34029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2225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6,54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12996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38,19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13305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39,1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5503</a:t>
                      </a:r>
                      <a:endParaRPr lang="ru-RU" sz="50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16,17</a:t>
                      </a:r>
                      <a:endParaRPr lang="ru-RU" sz="500" dirty="0">
                        <a:latin typeface="Times New Roman"/>
                        <a:ea typeface="Times New Roman"/>
                      </a:endParaRPr>
                    </a:p>
                  </a:txBody>
                  <a:tcPr marL="30291" marR="302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0" y="285728"/>
          <a:ext cx="9144000" cy="6572271"/>
        </p:xfrm>
        <a:graphic>
          <a:graphicData uri="http://schemas.openxmlformats.org/drawingml/2006/table">
            <a:tbl>
              <a:tblPr/>
              <a:tblGrid>
                <a:gridCol w="3288996"/>
                <a:gridCol w="999529"/>
                <a:gridCol w="999529"/>
                <a:gridCol w="905038"/>
                <a:gridCol w="905038"/>
                <a:gridCol w="1022935"/>
                <a:gridCol w="1022935"/>
              </a:tblGrid>
              <a:tr h="55890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Наименование ОО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Понизили</a:t>
                      </a:r>
                      <a:b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 Отм.&lt; Отм.по журналу)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Подтвердили</a:t>
                      </a:r>
                      <a:br>
                        <a:rPr lang="ru-RU" sz="1200" b="1">
                          <a:latin typeface="Times New Roman"/>
                          <a:ea typeface="Times New Roman"/>
                        </a:rPr>
                      </a:br>
                      <a:r>
                        <a:rPr lang="ru-RU" sz="1200" b="1">
                          <a:latin typeface="Times New Roman"/>
                          <a:ea typeface="Times New Roman"/>
                        </a:rPr>
                        <a:t>(Отм.=Отм.по журналу)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Повысили</a:t>
                      </a:r>
                      <a:br>
                        <a:rPr lang="ru-RU" sz="1200" b="1">
                          <a:latin typeface="Times New Roman"/>
                          <a:ea typeface="Times New Roman"/>
                        </a:rPr>
                      </a:br>
                      <a:r>
                        <a:rPr lang="ru-RU" sz="1200" b="1">
                          <a:latin typeface="Times New Roman"/>
                          <a:ea typeface="Times New Roman"/>
                        </a:rPr>
                        <a:t> (Отм.&gt; Отм.по журналу)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Кол-во уч.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Кол-во уч.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Кол-во уч.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с.Алексеевка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21,05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75,44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с.Герасимовка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с.Летниково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с.Патровка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с.С-Ивановка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пос.Ильичевский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с.Борское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16,67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82,05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1,28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с.Борское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13,19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78,02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8,79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с.Коноваловка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пос.Новый Кутулук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с.Петровка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с.Заплавное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57,14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28,57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с.Гвардейцы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г.Нефтегорска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10,25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78,21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11,54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г.Нефтегорска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2,04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85,71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12,25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№3 г.Нефтегорска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9,86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80,28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9,86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с.Утевка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с.Покровка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с.Богдановка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с.Дмитриевка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85,71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с.Зуевка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округ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457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81,4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9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Алексеевский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81,33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2,67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Борский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12,98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81,25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5,77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3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Нефтегорский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9,68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81,36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8,96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3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СО</a:t>
                      </a:r>
                    </a:p>
                  </a:txBody>
                  <a:tcPr marL="40135" marR="401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4560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13,4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27412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80,55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2057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6,05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0135" marR="401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Соответствие отметок ВПР по русскому языку 5 классов и отметок по журналу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1263015" y="2511584"/>
          <a:ext cx="6617969" cy="2703195"/>
        </p:xfrm>
        <a:graphic>
          <a:graphicData uri="http://schemas.openxmlformats.org/drawingml/2006/table">
            <a:tbl>
              <a:tblPr/>
              <a:tblGrid>
                <a:gridCol w="3222371"/>
                <a:gridCol w="1131866"/>
                <a:gridCol w="1131866"/>
                <a:gridCol w="1131866"/>
              </a:tblGrid>
              <a:tr h="12319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Результаты оценки освоения программы 5 класса по русскому языку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2024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2025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2026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Максимальный установленный балл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28,1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17,5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Средний балл по пятибалльной шкале (отметка)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3,60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3,50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3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Количество учащихся, не преодолевших минимальную границу, чел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Доля учащихся, не преодолевших минимальную границу, %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5,5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8,76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8,4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Количество участников, получивших максимальный балл, чел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Доля участников, получивших максимальный балл от общего числа участников ВПР, %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14,0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13,0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14,9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00174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ВЫВОДЫ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ИТОГАМ ПРОВЕДЕНИЯ ВПР-2026 ПО РУССКОМУ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ЯЗЫКУ В 5 КЛАССАХ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57159" y="3071810"/>
          <a:ext cx="8572560" cy="3713822"/>
        </p:xfrm>
        <a:graphic>
          <a:graphicData uri="http://schemas.openxmlformats.org/drawingml/2006/table">
            <a:tbl>
              <a:tblPr/>
              <a:tblGrid>
                <a:gridCol w="4174086"/>
                <a:gridCol w="1466158"/>
                <a:gridCol w="1466158"/>
                <a:gridCol w="1466158"/>
              </a:tblGrid>
              <a:tr h="47978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Результаты оценки освоения программы 5 класса по русскому языку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4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2024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2025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2026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Максимальный установленный балл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28,1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15,2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17,5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Средний балл по пятибалльной шкале (отметка)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3,60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3,50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3,60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Количество учащихся, не преодолевших минимальную границу, чел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47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47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Доля учащихся, не преодолевших минимальную границу, %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5,5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8,76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8,4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Количество участников, получивших максимальный балл, чел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76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84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Доля участников, получивших максимальный балл от общего числа участников ВПР, %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14,0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13,0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14,9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50017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ОСНОВНЫЕ ЗАТРУДНЕНИЯ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143372" y="2571744"/>
            <a:ext cx="464347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умение соблюдать на письме нормы современного русского литературного языка, в том числе во время списывания текста объемом 90–100 слов; 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проводить морфологический анализ имен существительных, частичный морфологический анализ имен прилагательных, глаголов (в рамках изученного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786058"/>
            <a:ext cx="3071802" cy="3071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243012" y="3459004"/>
          <a:ext cx="6657975" cy="808355"/>
        </p:xfrm>
        <a:graphic>
          <a:graphicData uri="http://schemas.openxmlformats.org/drawingml/2006/table">
            <a:tbl>
              <a:tblPr/>
              <a:tblGrid>
                <a:gridCol w="3432443"/>
                <a:gridCol w="906348"/>
                <a:gridCol w="894289"/>
                <a:gridCol w="842243"/>
                <a:gridCol w="582652"/>
              </a:tblGrid>
              <a:tr h="309245">
                <a:tc>
                  <a:txBody>
                    <a:bodyPr/>
                    <a:lstStyle/>
                    <a:p>
                      <a:pPr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Показатель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6380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2023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7655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05">
                <a:tc>
                  <a:txBody>
                    <a:bodyPr/>
                    <a:lstStyle/>
                    <a:p>
                      <a:pPr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Кол-во</a:t>
                      </a:r>
                      <a:r>
                        <a:rPr lang="ru-RU" sz="1100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ОО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3558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315"/>
                        </a:spcBef>
                        <a:spcAft>
                          <a:spcPts val="0"/>
                        </a:spcAft>
                        <a:tabLst>
                          <a:tab pos="420370" algn="ct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315"/>
                        </a:spcBef>
                        <a:spcAft>
                          <a:spcPts val="0"/>
                        </a:spcAft>
                        <a:tabLst>
                          <a:tab pos="420370" algn="ct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Количество</a:t>
                      </a:r>
                      <a:r>
                        <a:rPr lang="ru-RU" sz="1100" spc="-1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участников,</a:t>
                      </a:r>
                      <a:r>
                        <a:rPr lang="ru-RU" sz="1100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9555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541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536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562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РЕЗУЛЬТАТЫ ВЫПОЛНЕНИЯ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ВПР ПО РУССКОМУ ЯЗЫКУ В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6 КЛАССЕ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2" y="4357694"/>
          <a:ext cx="8786874" cy="714380"/>
        </p:xfrm>
        <a:graphic>
          <a:graphicData uri="http://schemas.openxmlformats.org/drawingml/2006/table">
            <a:tbl>
              <a:tblPr/>
              <a:tblGrid>
                <a:gridCol w="4129320"/>
                <a:gridCol w="1279272"/>
                <a:gridCol w="1118667"/>
                <a:gridCol w="1116810"/>
                <a:gridCol w="1142805"/>
              </a:tblGrid>
              <a:tr h="306565">
                <a:tc>
                  <a:txBody>
                    <a:bodyPr/>
                    <a:lstStyle/>
                    <a:p>
                      <a:pPr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Отметка</a:t>
                      </a:r>
                      <a:r>
                        <a:rPr lang="ru-RU" sz="2000" b="1" spc="-1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по</a:t>
                      </a:r>
                      <a:r>
                        <a:rPr lang="ru-RU" sz="2000" b="1" spc="-1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пятибалльной</a:t>
                      </a:r>
                      <a:r>
                        <a:rPr lang="ru-RU" sz="2000" b="1" spc="-1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шкале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4785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«2»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5420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«3»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3990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«4»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00" algn="ctr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«5»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15">
                <a:tc>
                  <a:txBody>
                    <a:bodyPr/>
                    <a:lstStyle/>
                    <a:p>
                      <a:pPr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Первичные</a:t>
                      </a:r>
                      <a:r>
                        <a:rPr lang="ru-RU" sz="2000" b="1" spc="-2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баллы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7960" algn="ctr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0-12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8595" algn="ctr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13-16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77165" algn="ctr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17-20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00" algn="ctr">
                        <a:spcBef>
                          <a:spcPts val="72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21-25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3214686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Перевод первичных баллов по русскому языку в отметки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пятибалльной шкале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243012" y="3459004"/>
          <a:ext cx="6657975" cy="808355"/>
        </p:xfrm>
        <a:graphic>
          <a:graphicData uri="http://schemas.openxmlformats.org/drawingml/2006/table">
            <a:tbl>
              <a:tblPr/>
              <a:tblGrid>
                <a:gridCol w="3432443"/>
                <a:gridCol w="906348"/>
                <a:gridCol w="894289"/>
                <a:gridCol w="842243"/>
                <a:gridCol w="582652"/>
              </a:tblGrid>
              <a:tr h="309245">
                <a:tc>
                  <a:txBody>
                    <a:bodyPr/>
                    <a:lstStyle/>
                    <a:p>
                      <a:pPr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Показатель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6380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2023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87655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2026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05">
                <a:tc>
                  <a:txBody>
                    <a:bodyPr/>
                    <a:lstStyle/>
                    <a:p>
                      <a:pPr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Кол-во</a:t>
                      </a:r>
                      <a:r>
                        <a:rPr lang="ru-RU" sz="1100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ОО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3558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315"/>
                        </a:spcBef>
                        <a:spcAft>
                          <a:spcPts val="0"/>
                        </a:spcAft>
                        <a:tabLst>
                          <a:tab pos="420370" algn="ct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315"/>
                        </a:spcBef>
                        <a:spcAft>
                          <a:spcPts val="0"/>
                        </a:spcAft>
                        <a:tabLst>
                          <a:tab pos="420370" algn="ct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905">
                <a:tc>
                  <a:txBody>
                    <a:bodyPr/>
                    <a:lstStyle/>
                    <a:p>
                      <a:pPr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Количество</a:t>
                      </a:r>
                      <a:r>
                        <a:rPr lang="ru-RU" sz="1100" spc="-1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участников,</a:t>
                      </a:r>
                      <a:r>
                        <a:rPr lang="ru-RU" sz="1100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1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49555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541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536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562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" y="2000240"/>
            <a:ext cx="91440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Распределение групп баллов по ТУ </a:t>
            </a: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Юго-Восточного округа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85786" y="3500438"/>
          <a:ext cx="7858180" cy="1920240"/>
        </p:xfrm>
        <a:graphic>
          <a:graphicData uri="http://schemas.openxmlformats.org/drawingml/2006/table">
            <a:tbl>
              <a:tblPr/>
              <a:tblGrid>
                <a:gridCol w="2508947"/>
                <a:gridCol w="1274186"/>
                <a:gridCol w="1223856"/>
                <a:gridCol w="1071189"/>
                <a:gridCol w="949558"/>
                <a:gridCol w="830444"/>
              </a:tblGrid>
              <a:tr h="387985">
                <a:tc rowSpan="2">
                  <a:txBody>
                    <a:bodyPr/>
                    <a:lstStyle/>
                    <a:p>
                      <a:pPr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marR="3594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Территориальное</a:t>
                      </a:r>
                      <a:r>
                        <a:rPr lang="ru-RU" sz="1800" spc="-28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управление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</a:endParaRPr>
                    </a:p>
                    <a:p>
                      <a:pPr marR="7683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Количество</a:t>
                      </a:r>
                      <a:r>
                        <a:rPr lang="ru-RU" sz="1800" spc="-29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участников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R="12954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Распределение</a:t>
                      </a:r>
                      <a:r>
                        <a:rPr lang="ru-RU" sz="1800" spc="-2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участников</a:t>
                      </a:r>
                      <a:r>
                        <a:rPr lang="ru-RU" sz="1800" spc="-3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по</a:t>
                      </a:r>
                      <a:r>
                        <a:rPr lang="ru-RU" sz="1800" spc="-2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полученным</a:t>
                      </a:r>
                      <a:r>
                        <a:rPr lang="ru-RU" sz="1800" spc="-28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spc="-285" dirty="0" smtClean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баллам</a:t>
                      </a:r>
                      <a:r>
                        <a:rPr lang="ru-RU" sz="1800" spc="-15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(%)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5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4645" algn="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«2»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764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«3»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2560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«4»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</a:rPr>
                        <a:t>«5»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Юго-Восточное</a:t>
                      </a:r>
                      <a:r>
                        <a:rPr lang="ru-RU" sz="1800" b="1" spc="-1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ТУ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525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4,6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40,8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43,4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11,2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20345">
                <a:tc>
                  <a:txBody>
                    <a:bodyPr/>
                    <a:lstStyle/>
                    <a:p>
                      <a:pPr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Нефтегорский</a:t>
                      </a:r>
                      <a:r>
                        <a:rPr lang="ru-RU" sz="1800" spc="-2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>
                          <a:latin typeface="Times New Roman"/>
                          <a:ea typeface="Times New Roman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284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3,87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43,31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42,96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9,86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Борский</a:t>
                      </a:r>
                      <a:r>
                        <a:rPr lang="ru-RU" sz="1800" spc="-1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>
                          <a:latin typeface="Times New Roman"/>
                          <a:ea typeface="Times New Roman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169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5,92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35,5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44,38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14,2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Алексеевский</a:t>
                      </a:r>
                      <a:r>
                        <a:rPr lang="ru-RU" sz="1800" spc="-2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>
                          <a:latin typeface="Times New Roman"/>
                          <a:ea typeface="Times New Roman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72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4,16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43,06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43,06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9,72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1000099" y="1284234"/>
          <a:ext cx="5647820" cy="4563800"/>
        </p:xfrm>
        <a:graphic>
          <a:graphicData uri="http://schemas.openxmlformats.org/drawingml/2006/table">
            <a:tbl>
              <a:tblPr/>
              <a:tblGrid>
                <a:gridCol w="1058966"/>
                <a:gridCol w="423686"/>
                <a:gridCol w="352989"/>
                <a:gridCol w="493886"/>
                <a:gridCol w="352989"/>
                <a:gridCol w="423686"/>
                <a:gridCol w="423686"/>
                <a:gridCol w="423686"/>
                <a:gridCol w="423686"/>
                <a:gridCol w="423188"/>
                <a:gridCol w="423686"/>
                <a:gridCol w="423686"/>
              </a:tblGrid>
              <a:tr h="200748">
                <a:tc grid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Times New Roman"/>
                        </a:rPr>
                        <a:t>ВПР-2026</a:t>
                      </a:r>
                      <a:br>
                        <a:rPr lang="ru-RU" sz="700" b="1">
                          <a:latin typeface="Times New Roman"/>
                          <a:ea typeface="Times New Roman"/>
                        </a:rPr>
                      </a:br>
                      <a:r>
                        <a:rPr lang="ru-RU" sz="700" b="1">
                          <a:latin typeface="Times New Roman"/>
                          <a:ea typeface="Times New Roman"/>
                        </a:rPr>
                        <a:t>Русский язык 6 класс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062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Наименование ОО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ср. балл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ср. отметка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Распределение по баллам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"2"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"3"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Times New Roman"/>
                        </a:rPr>
                        <a:t>"4"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Times New Roman"/>
                          <a:ea typeface="Times New Roman"/>
                        </a:rPr>
                        <a:t>"5"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чел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1062" marR="410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с.Алексеевка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6,98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44,19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39,53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с.Герасимовка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18,8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с.Летниково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18,2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с.Патровка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с.С-Ивановка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пос.Ильичевский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62,5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с.Борское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4,44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31,11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44,45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с.Борское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7,32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30,49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45,12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17,07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с.Коноваловка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пос.Новый Кутулук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с.Петровка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53,33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46,67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с.Заплавное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с.Гвардейцы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55,56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11,11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г.Нефтегорска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2,78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34,72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43,06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19,44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г.Нефтегорска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66,1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30,51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3,39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№3 г.Нефтегорска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5,56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52,78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8,33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с.Утевка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7,89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34,21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47,37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10,53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с.Покровка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18,7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с.Богдановка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30,77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46,15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15,39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с.Дмитриевка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6,25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18,75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с.Зуевка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округ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525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40,8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Алексеевский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4,16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43,06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43,06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9,72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Борский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5,92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44,38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Нефтегорский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123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43,31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122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42,96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9,86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31779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1656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5,21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11844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37,27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12705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39,98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5574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17,54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1062" marR="410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0" y="-8"/>
          <a:ext cx="9144000" cy="6891967"/>
        </p:xfrm>
        <a:graphic>
          <a:graphicData uri="http://schemas.openxmlformats.org/drawingml/2006/table">
            <a:tbl>
              <a:tblPr/>
              <a:tblGrid>
                <a:gridCol w="1714500"/>
                <a:gridCol w="685961"/>
                <a:gridCol w="571501"/>
                <a:gridCol w="799616"/>
                <a:gridCol w="571501"/>
                <a:gridCol w="685961"/>
                <a:gridCol w="685961"/>
                <a:gridCol w="685961"/>
                <a:gridCol w="685961"/>
                <a:gridCol w="685155"/>
                <a:gridCol w="685961"/>
                <a:gridCol w="685961"/>
              </a:tblGrid>
              <a:tr h="18085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Наименование ОО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ср. балл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ср. отметка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Распределение по баллам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"2"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"3"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"4"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"5"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1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чел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38582" marR="38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с.Алексеевка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6,98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44,19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39,53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с.Герасимовка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с.Летниково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18,2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с.Патровка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с.С-Ивановка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пос.Ильичевский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62,5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с.Борское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4,44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31,11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44,45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с.Борское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7,32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30,49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45,12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17,07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с.Коноваловка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пос.Новый Кутулук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с.Петровка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53,33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46,67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с.Заплавное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с.Гвардейцы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55,56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11,11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г.Нефтегорска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2,78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34,72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43,06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19,44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г.Нефтегорска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66,1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30,51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3,39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№3 г.Нефтегорска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5,56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33,33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52,78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8,33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с.Утевка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7,89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34,21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47,37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10,53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с.Покровка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с.Богдановка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30,77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46,15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15,39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с.Дмитриевка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6,25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18,75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с.Зуевка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округ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525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40,8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43,4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Алексеевский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4,16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43,06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43,06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9,72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Борский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5,92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35,5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44,38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Нефтегорский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3,87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123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43,31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122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42,96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9,86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8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31779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1656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5,21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11844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37,27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12705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39,98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5574</a:t>
                      </a:r>
                      <a:endParaRPr lang="ru-RU" sz="1100" b="1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17,54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38582" marR="385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201156" y="1600194"/>
          <a:ext cx="4741688" cy="4525975"/>
        </p:xfrm>
        <a:graphic>
          <a:graphicData uri="http://schemas.openxmlformats.org/drawingml/2006/table">
            <a:tbl>
              <a:tblPr/>
              <a:tblGrid>
                <a:gridCol w="1501907"/>
                <a:gridCol w="525923"/>
                <a:gridCol w="586428"/>
                <a:gridCol w="586428"/>
                <a:gridCol w="568277"/>
                <a:gridCol w="489155"/>
                <a:gridCol w="483570"/>
              </a:tblGrid>
              <a:tr h="3763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Наименование ОО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Понизили</a:t>
                      </a:r>
                      <a:br>
                        <a:rPr lang="ru-RU" sz="800">
                          <a:latin typeface="Times New Roman"/>
                          <a:ea typeface="Times New Roman"/>
                        </a:rPr>
                      </a:br>
                      <a:r>
                        <a:rPr lang="ru-RU" sz="800">
                          <a:latin typeface="Times New Roman"/>
                          <a:ea typeface="Times New Roman"/>
                        </a:rPr>
                        <a:t>( Отм.&lt; Отм.по журналу)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Подтвердили</a:t>
                      </a:r>
                      <a:br>
                        <a:rPr lang="ru-RU" sz="800">
                          <a:latin typeface="Times New Roman"/>
                          <a:ea typeface="Times New Roman"/>
                        </a:rPr>
                      </a:br>
                      <a:r>
                        <a:rPr lang="ru-RU" sz="800">
                          <a:latin typeface="Times New Roman"/>
                          <a:ea typeface="Times New Roman"/>
                        </a:rPr>
                        <a:t>(Отм.=Отм.по журналу)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Повысили</a:t>
                      </a:r>
                      <a:br>
                        <a:rPr lang="ru-RU" sz="800">
                          <a:latin typeface="Times New Roman"/>
                          <a:ea typeface="Times New Roman"/>
                        </a:rPr>
                      </a:br>
                      <a:r>
                        <a:rPr lang="ru-RU" sz="800">
                          <a:latin typeface="Times New Roman"/>
                          <a:ea typeface="Times New Roman"/>
                        </a:rPr>
                        <a:t> (Отм.&gt; Отм.по журналу)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Кол-во уч.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Кол-во уч.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Кол-во уч.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51318" marR="51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с.Алексеевка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74,42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с.Герасимовка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с.Летниково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с.Патровка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с.С-Ивановка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пос.Ильичевский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12,5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87,5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с.Борское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4,44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84,45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11,11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с.Борское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8,54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75,61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15,85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с.Коноваловка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пос.Новый Кутулук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с.Петровка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с.Заплавное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с.Гвардейцы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88,89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11,11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г.Нефтегорска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5,55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93,06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1,39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г.Нефтегорска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6,78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84,75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8,47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№3 г.Нефтегорска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12,5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83,33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4,17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с.Утевка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7,89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81,58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10,53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с.Покровка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с.Богдановка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с.Дмитриевка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6,25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93,75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с.Зуевка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округ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Алексеевский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11,11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83,33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5,56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Борский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6,51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81,66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11,83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8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Нефтегорский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7,39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250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88,03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4,58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3072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9,67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25541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80,37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3166</a:t>
                      </a:r>
                      <a:endParaRPr lang="ru-RU" sz="80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9,96</a:t>
                      </a:r>
                      <a:endParaRPr lang="ru-RU" sz="800" dirty="0">
                        <a:latin typeface="Times New Roman"/>
                        <a:ea typeface="Times New Roman"/>
                      </a:endParaRPr>
                    </a:p>
                  </a:txBody>
                  <a:tcPr marL="51318" marR="51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0" y="357157"/>
          <a:ext cx="9143999" cy="6357998"/>
        </p:xfrm>
        <a:graphic>
          <a:graphicData uri="http://schemas.openxmlformats.org/drawingml/2006/table">
            <a:tbl>
              <a:tblPr/>
              <a:tblGrid>
                <a:gridCol w="2896318"/>
                <a:gridCol w="1014205"/>
                <a:gridCol w="1130883"/>
                <a:gridCol w="1130883"/>
                <a:gridCol w="1095881"/>
                <a:gridCol w="943299"/>
                <a:gridCol w="932530"/>
              </a:tblGrid>
              <a:tr h="51031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Наименование ОО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Понизили</a:t>
                      </a:r>
                      <a:br>
                        <a:rPr lang="ru-RU" sz="1200" b="1" dirty="0">
                          <a:latin typeface="Times New Roman"/>
                          <a:ea typeface="Times New Roman"/>
                        </a:rPr>
                      </a:b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(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Отм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.&lt;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</a:rPr>
                        <a:t>Отм.по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 журналу)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Подтвердили</a:t>
                      </a:r>
                      <a:br>
                        <a:rPr lang="ru-RU" sz="1200" b="1">
                          <a:latin typeface="Times New Roman"/>
                          <a:ea typeface="Times New Roman"/>
                        </a:rPr>
                      </a:br>
                      <a:r>
                        <a:rPr lang="ru-RU" sz="1200" b="1">
                          <a:latin typeface="Times New Roman"/>
                          <a:ea typeface="Times New Roman"/>
                        </a:rPr>
                        <a:t>(Отм.=Отм.по журналу)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Повысили</a:t>
                      </a:r>
                      <a:br>
                        <a:rPr lang="ru-RU" sz="1200" b="1">
                          <a:latin typeface="Times New Roman"/>
                          <a:ea typeface="Times New Roman"/>
                        </a:rPr>
                      </a:br>
                      <a:r>
                        <a:rPr lang="ru-RU" sz="1200" b="1">
                          <a:latin typeface="Times New Roman"/>
                          <a:ea typeface="Times New Roman"/>
                        </a:rPr>
                        <a:t> (Отм.&gt; Отм.по журналу)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2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Кол-во уч.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Кол-во уч.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Кол-во уч.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46080" marR="46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с.Алексеевка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16,28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74,42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с.Герасимовка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с.Летниково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с.Патровка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с.С-Ивановка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пос.Ильичевский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12,5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87,5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с.Борское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4,44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84,45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11,11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с.Борское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8,54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75,61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15,85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с.Коноваловка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пос.Новый Кутулук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с.Петровка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с.Заплавное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с.Гвардейцы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88,89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11,11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№1 г.Нефтегорска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5,55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93,06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1,39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№2 г.Нефтегорска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6,78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84,75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8,47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№3 г.Нефтегорска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12,5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83,33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4,17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с.Утевка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7,89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81,58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10,53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ООШ с.Покровка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с.Богдановка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с.Дмитриевка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6,25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93,75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СОШ с.Зуевка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округ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7,6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448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85,3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37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7,1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Алексеевский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11,11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83,33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5,56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Борский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6,51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81,66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11,83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Нефтегорский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7,39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250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88,03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4,58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3072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9,67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25541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80,37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3166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9,96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46080" marR="460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1"/>
            <a:ext cx="91440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Соответствие отметок ВПР по русскому языку 6 классов и отметок по журналу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1263015" y="2511584"/>
          <a:ext cx="6617969" cy="2703195"/>
        </p:xfrm>
        <a:graphic>
          <a:graphicData uri="http://schemas.openxmlformats.org/drawingml/2006/table">
            <a:tbl>
              <a:tblPr/>
              <a:tblGrid>
                <a:gridCol w="3222371"/>
                <a:gridCol w="1131866"/>
                <a:gridCol w="1131866"/>
                <a:gridCol w="1131866"/>
              </a:tblGrid>
              <a:tr h="12319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Результаты оценки освоения программы 5 класса по русскому языку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2024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2025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2026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Максимальный установленный балл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28,1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15,2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17,5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Средний балл по пятибалльной шкале (отметка)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3,60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3,50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3,6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3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Количество учащихся, не преодолевших минимальную границу, чел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47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Доля учащихся, не преодолевших минимальную границу, %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5,5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8,76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8,4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Количество участников, получивших максимальный балл, чел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76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70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84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Доля участников, получивших максимальный балл от общего числа участников ВПР, %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14,0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13,0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14,9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00174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ВЫВОДЫ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ИТОГАМ ПРОВЕДЕНИЯ ВПР-2026 ПО РУССКОМУ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ЯЗЫКУ В 6 КЛАССАХ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57159" y="3071810"/>
          <a:ext cx="8572560" cy="3713822"/>
        </p:xfrm>
        <a:graphic>
          <a:graphicData uri="http://schemas.openxmlformats.org/drawingml/2006/table">
            <a:tbl>
              <a:tblPr/>
              <a:tblGrid>
                <a:gridCol w="4174086"/>
                <a:gridCol w="1466158"/>
                <a:gridCol w="1466158"/>
                <a:gridCol w="1466158"/>
              </a:tblGrid>
              <a:tr h="47978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Результаты оценки освоения программы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класса по русскому языку</a:t>
                      </a:r>
                    </a:p>
                  </a:txBody>
                  <a:tcPr marL="63171" marR="631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4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</a:rPr>
                        <a:t>2024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2025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2026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Максимальный установленный балл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18,8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Средний балл по пятибалльной шкале (отметка)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Количество учащихся, не преодолевших минимальную границу, чел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Доля учащихся, не преодолевших минимальную границу, %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5,58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4,6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Количество участников, получивших максимальный балл, чел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Доля участников, получивших максимальный балл от общего числа участников ВПР, %</a:t>
                      </a:r>
                    </a:p>
                  </a:txBody>
                  <a:tcPr marL="63171" marR="631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16,36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071602" y="114298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ОСНОВНЫЕ ЗАТРУДНЕНИЯ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4282" y="2285992"/>
            <a:ext cx="550072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умение соблюдать на письме нормы современного русского литературного языка, в том числе во время списывания текста объемом 100–110 слов, составленного с учетом ранее изученных правил правописания; 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проводить морфологический анализ слова;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использовать многозначное слово в другом значении в самостоятельно составленном и оформленном на письме речевом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высказывании.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34818" name="Picture 2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2285992"/>
            <a:ext cx="3071802" cy="3071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285728"/>
            <a:ext cx="85010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Рекомендации по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итогам проведения ВПР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14678" y="1500174"/>
            <a:ext cx="592932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корректировка образовательного процесса;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информирование родителей о результатах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ВПР;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проведение педагогических советов по результатам ВПР с целью улучшения качества образования обучающихся;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графика административного контроля на будущий учебный год.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планирование индивидуального маршрута обучения для каждого учащегося;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выявление проблем в усвоении образовательной программы начального общего образования;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самооценка профессиональной деятельности педагога;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направлений совершенствования преподавания предмета.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объективная оценка уровня учебных достижений учащегося;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возможность принять участие в построении индивидуальной образовательной траектории.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571612"/>
            <a:ext cx="3143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Образовательные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организации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857628"/>
            <a:ext cx="250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Учитель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643578"/>
            <a:ext cx="30718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Родитель и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ученик </a:t>
            </a:r>
          </a:p>
        </p:txBody>
      </p:sp>
      <p:pic>
        <p:nvPicPr>
          <p:cNvPr id="11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0"/>
            <a:ext cx="2071670" cy="1553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571612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algn="ctr"/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ВНИМАНИЕ!</a:t>
            </a: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0"/>
            <a:ext cx="2071670" cy="1553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https://img.magnific.com/premium-photo/geometric-science-education-background-png-digital-remix_53876-1028410.jpg?semt=ais_hybrid&amp;w=7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3472</Words>
  <Application>Microsoft Office PowerPoint</Application>
  <PresentationFormat>Экран (4:3)</PresentationFormat>
  <Paragraphs>2551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Анализ результатов  ВПР по русскому языку в 5-6 классах  (2025-2026 учебный год)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ВПР по русскому языку в 5-6 классах  в 2026 году</dc:title>
  <dc:creator>Admin</dc:creator>
  <cp:lastModifiedBy>Admin</cp:lastModifiedBy>
  <cp:revision>47</cp:revision>
  <dcterms:created xsi:type="dcterms:W3CDTF">2026-08-17T11:01:11Z</dcterms:created>
  <dcterms:modified xsi:type="dcterms:W3CDTF">2026-08-26T18:09:21Z</dcterms:modified>
</cp:coreProperties>
</file>