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4F40D-DBDB-4624-9397-083277F43C40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F0D37-7BF5-4516-9882-7A5D235D29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F0D37-7BF5-4516-9882-7A5D235D297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2EBFE6C-62D4-4F0E-843C-1FBFF2B23272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"Домашнее задание по истории и обществознанию новые реалии и методические подходы  </a:t>
            </a:r>
            <a:r>
              <a:rPr lang="ru-RU" b="1" dirty="0"/>
              <a:t>".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7520880" cy="3240360"/>
          </a:xfrm>
        </p:spPr>
        <p:txBody>
          <a:bodyPr>
            <a:normAutofit/>
          </a:bodyPr>
          <a:lstStyle/>
          <a:p>
            <a:endParaRPr lang="ru-RU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Долгих </a:t>
            </a:r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Павел Александрович, 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учитель истории и обществознания  ГБОУ СОШ №1 г.Нефтегорска, методист ГБУ ДПО ЦПК «</a:t>
            </a:r>
            <a:r>
              <a:rPr lang="ru-RU" sz="16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Нефтегорский</a:t>
            </a:r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РЦ», председатель окружного методического </a:t>
            </a:r>
            <a:r>
              <a:rPr lang="ru-RU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объединения</a:t>
            </a:r>
          </a:p>
          <a:p>
            <a:endParaRPr lang="ru-RU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Нефтегорск, 2025</a:t>
            </a:r>
            <a:endParaRPr lang="ru-RU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1026" name="Picture 2" descr="C:\Users\admin\Desktop\bp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700808"/>
            <a:ext cx="3064728" cy="4527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Ключевые термины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Домашнее задание </a:t>
            </a:r>
            <a:r>
              <a:rPr lang="ru-RU" dirty="0" smtClean="0"/>
              <a:t>— специально отобранное или  сконструированное педагогом учебное задание, предназначенное для самостоятельного, парного, группового, совместного с родителями (законными представителями) выполнения обучающимися во </a:t>
            </a:r>
            <a:r>
              <a:rPr lang="ru-RU" dirty="0" err="1" smtClean="0"/>
              <a:t>внеучебное</a:t>
            </a:r>
            <a:r>
              <a:rPr lang="ru-RU" dirty="0" smtClean="0"/>
              <a:t> время.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Домашняя работа </a:t>
            </a:r>
            <a:r>
              <a:rPr lang="ru-RU" dirty="0" smtClean="0"/>
              <a:t>— учебная деятельность </a:t>
            </a:r>
            <a:r>
              <a:rPr lang="ru-RU" dirty="0" err="1" smtClean="0"/>
              <a:t>обучающихсяобщеобразовательных</a:t>
            </a:r>
            <a:r>
              <a:rPr lang="ru-RU" dirty="0" smtClean="0"/>
              <a:t> организаций, выполняемая ими самостоятельно или с участием родителей (законных представителей), спроектированная педагогом с целью обеспечения достижения планируемых результатов обучения.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Виды домашнего задания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400" b="1" dirty="0" smtClean="0"/>
              <a:t>индивидуальная учебная домашняя работа </a:t>
            </a:r>
            <a:r>
              <a:rPr lang="ru-RU" sz="1400" dirty="0" smtClean="0"/>
              <a:t>– задается отдельным обучающимся класса. Такая работа может быть выполнена на карточках или с использованием тетрадей на печатной основе, проектов и др.;</a:t>
            </a:r>
          </a:p>
          <a:p>
            <a:r>
              <a:rPr lang="ru-RU" sz="1600" b="1" dirty="0" smtClean="0"/>
              <a:t>групповая учебная домашняя работа </a:t>
            </a:r>
            <a:r>
              <a:rPr lang="ru-RU" sz="1600" dirty="0" smtClean="0"/>
              <a:t>– группа обучающихся выполняет задание, являющееся частью общего классного задания. </a:t>
            </a:r>
          </a:p>
          <a:p>
            <a:r>
              <a:rPr lang="ru-RU" sz="1600" b="1" dirty="0" smtClean="0"/>
              <a:t>Дифференцированная учебная домашняя работа</a:t>
            </a:r>
            <a:r>
              <a:rPr lang="ru-RU" sz="1600" dirty="0" smtClean="0"/>
              <a:t> – организация самостоятельной работы школьников, которая реализуется посредством типичных  приемов и видов дифференцированных заданий, которые одинаковы для всех по содержанию, но различны по способам выполнения и включают несколько вариантов с правом самостоятельного выбора любого из них</a:t>
            </a:r>
            <a:endParaRPr lang="ru-RU" sz="16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000" b="1" dirty="0" smtClean="0"/>
              <a:t>фронтальная – </a:t>
            </a:r>
            <a:r>
              <a:rPr lang="ru-RU" sz="2000" dirty="0" smtClean="0"/>
              <a:t>самый распространенный вид домашней  работы, в ходе выполнения которой у обучающихся отрабатываются различные УУД.</a:t>
            </a:r>
          </a:p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b="1" dirty="0" smtClean="0"/>
              <a:t>творческая домашняя работа (нестандартная)</a:t>
            </a:r>
            <a:r>
              <a:rPr lang="ru-RU" sz="2000" dirty="0" smtClean="0"/>
              <a:t> – направлена на развитие </a:t>
            </a:r>
            <a:r>
              <a:rPr lang="ru-RU" sz="2000" dirty="0" err="1" smtClean="0"/>
              <a:t>творческихспособностей</a:t>
            </a:r>
            <a:r>
              <a:rPr lang="ru-RU" sz="2000" dirty="0" smtClean="0"/>
              <a:t> обучающихся; создает условия для организации работы с одаренными детьми; может быть использована для профильного обучения и реализации программ с углубленным изучением предмета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Базовые характеристики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5400" b="1" i="1" dirty="0" smtClean="0"/>
              <a:t>Объем работы</a:t>
            </a:r>
          </a:p>
          <a:p>
            <a:pPr>
              <a:buNone/>
            </a:pPr>
            <a:endParaRPr lang="ru-RU" sz="5400" dirty="0" smtClean="0"/>
          </a:p>
          <a:p>
            <a:r>
              <a:rPr lang="ru-RU" sz="4800" b="1" i="1" dirty="0" smtClean="0"/>
              <a:t>Содержание</a:t>
            </a:r>
            <a:r>
              <a:rPr lang="ru-RU" sz="5400" b="1" i="1" dirty="0" smtClean="0"/>
              <a:t>  работы</a:t>
            </a:r>
            <a:endParaRPr lang="ru-RU" sz="54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4800" b="1" dirty="0" smtClean="0"/>
              <a:t>Сложность работы</a:t>
            </a:r>
          </a:p>
          <a:p>
            <a:pPr>
              <a:buNone/>
            </a:pPr>
            <a:endParaRPr lang="ru-RU" sz="4800" b="1" dirty="0" smtClean="0"/>
          </a:p>
          <a:p>
            <a:pPr>
              <a:buNone/>
            </a:pPr>
            <a:endParaRPr lang="ru-RU" sz="4800" b="1" dirty="0" smtClean="0"/>
          </a:p>
          <a:p>
            <a:r>
              <a:rPr lang="ru-RU" sz="4800" b="1" i="1" dirty="0" smtClean="0"/>
              <a:t>Время на выполнение </a:t>
            </a:r>
            <a:endParaRPr lang="ru-RU" sz="48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Делу время…А Сколько?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На выполнение  Д/З по циклу общественно-научного цикла отводится в 5-9 классах не более</a:t>
            </a:r>
          </a:p>
          <a:p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   </a:t>
            </a:r>
            <a:r>
              <a:rPr lang="ru-RU" sz="4400" u="sng" dirty="0" smtClean="0">
                <a:solidFill>
                  <a:srgbClr val="FF0000"/>
                </a:solidFill>
              </a:rPr>
              <a:t>30 минут!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На выполнение  Д/З по циклу общественно-научного цикла отводится в 10-11 классах не более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4000" u="sng" dirty="0" smtClean="0">
                <a:solidFill>
                  <a:srgbClr val="FF0000"/>
                </a:solidFill>
              </a:rPr>
              <a:t>40 минут!</a:t>
            </a:r>
            <a:endParaRPr lang="ru-RU" u="sng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Делу время…А Сколько?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925144"/>
          </a:xfrm>
        </p:spPr>
        <p:txBody>
          <a:bodyPr>
            <a:noAutofit/>
          </a:bodyPr>
          <a:lstStyle/>
          <a:p>
            <a:r>
              <a:rPr lang="ru-RU" sz="6000" dirty="0" smtClean="0"/>
              <a:t>5 класс — </a:t>
            </a:r>
            <a:r>
              <a:rPr lang="ru-RU" sz="6000" dirty="0" smtClean="0">
                <a:solidFill>
                  <a:srgbClr val="FF0000"/>
                </a:solidFill>
              </a:rPr>
              <a:t>до 2 часов</a:t>
            </a:r>
            <a:r>
              <a:rPr lang="ru-RU" sz="6000" dirty="0" smtClean="0"/>
              <a:t>; </a:t>
            </a:r>
          </a:p>
          <a:p>
            <a:r>
              <a:rPr lang="ru-RU" sz="6000" dirty="0" smtClean="0"/>
              <a:t>6–8 классы — </a:t>
            </a:r>
            <a:r>
              <a:rPr lang="ru-RU" sz="6000" dirty="0" smtClean="0">
                <a:solidFill>
                  <a:srgbClr val="FF0000"/>
                </a:solidFill>
              </a:rPr>
              <a:t>до 2,5 часов;</a:t>
            </a:r>
          </a:p>
          <a:p>
            <a:r>
              <a:rPr lang="ru-RU" sz="6000" dirty="0" smtClean="0"/>
              <a:t> 9–11 классы — </a:t>
            </a:r>
            <a:r>
              <a:rPr lang="ru-RU" sz="6000" dirty="0" smtClean="0">
                <a:solidFill>
                  <a:srgbClr val="FF0000"/>
                </a:solidFill>
              </a:rPr>
              <a:t>до 3,5 часов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 flipH="1">
            <a:off x="8686800" y="1600200"/>
            <a:ext cx="277688" cy="4525963"/>
          </a:xfrm>
        </p:spPr>
        <p:txBody>
          <a:bodyPr>
            <a:normAutofit/>
          </a:bodyPr>
          <a:lstStyle/>
          <a:p>
            <a:endParaRPr lang="ru-RU" u="sng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Дьявол кроется в деталях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Неточность / неясность формулировок при по даче домашнего задания </a:t>
            </a:r>
          </a:p>
          <a:p>
            <a:endParaRPr lang="ru-RU" dirty="0" smtClean="0"/>
          </a:p>
          <a:p>
            <a:r>
              <a:rPr lang="ru-RU" dirty="0" smtClean="0"/>
              <a:t>Нарушение </a:t>
            </a:r>
            <a:r>
              <a:rPr lang="ru-RU" dirty="0" err="1" smtClean="0"/>
              <a:t>СанПин</a:t>
            </a:r>
            <a:r>
              <a:rPr lang="ru-RU" dirty="0" smtClean="0"/>
              <a:t> по нормативам выполнения домашнего </a:t>
            </a:r>
            <a:r>
              <a:rPr lang="ru-RU" dirty="0" err="1" smtClean="0"/>
              <a:t>заадния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Отсутствие инструкции  по выполнению </a:t>
            </a:r>
            <a:r>
              <a:rPr lang="ru-RU" dirty="0" err="1" smtClean="0"/>
              <a:t>д</a:t>
            </a:r>
            <a:r>
              <a:rPr lang="ru-RU" dirty="0" smtClean="0"/>
              <a:t>/</a:t>
            </a:r>
            <a:r>
              <a:rPr lang="ru-RU" dirty="0" err="1" smtClean="0"/>
              <a:t>з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Домашнее задание дается на перемене, а не во время урока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Ошибки / образцы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Ошибки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1)«Параграф 26»</a:t>
            </a:r>
          </a:p>
          <a:p>
            <a:pPr marL="880110" indent="-742950">
              <a:buNone/>
            </a:pPr>
            <a:endParaRPr lang="ru-RU" sz="36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2)«Выучить даты к диктанту»</a:t>
            </a: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3)  Читать параграф 10-15, выучить термины к устному опросу</a:t>
            </a:r>
          </a:p>
          <a:p>
            <a:pPr marL="880110" indent="-742950">
              <a:buAutoNum type="arabicParenR"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>
                <a:solidFill>
                  <a:srgbClr val="00B0F0"/>
                </a:solidFill>
              </a:rPr>
              <a:t>Образцы</a:t>
            </a:r>
          </a:p>
          <a:p>
            <a:r>
              <a:rPr lang="ru-RU" sz="3000" dirty="0" smtClean="0">
                <a:solidFill>
                  <a:srgbClr val="00B0F0"/>
                </a:solidFill>
              </a:rPr>
              <a:t>1) Параграф 26, читать пункты 2-3, выписать термины и их значение в тетрадь</a:t>
            </a:r>
          </a:p>
          <a:p>
            <a:r>
              <a:rPr lang="ru-RU" sz="3000" dirty="0" smtClean="0">
                <a:solidFill>
                  <a:srgbClr val="00B0F0"/>
                </a:solidFill>
              </a:rPr>
              <a:t>2) Выучить даты из параграфов 15-16 к письменному диктанту</a:t>
            </a:r>
          </a:p>
          <a:p>
            <a:endParaRPr lang="ru-RU" sz="3000" dirty="0" smtClean="0">
              <a:solidFill>
                <a:srgbClr val="00B0F0"/>
              </a:solidFill>
            </a:endParaRPr>
          </a:p>
          <a:p>
            <a:r>
              <a:rPr lang="ru-RU" sz="3000" dirty="0" smtClean="0">
                <a:solidFill>
                  <a:srgbClr val="00B0F0"/>
                </a:solidFill>
              </a:rPr>
              <a:t>3) Превышение норм </a:t>
            </a:r>
            <a:r>
              <a:rPr lang="ru-RU" sz="3000" dirty="0" err="1" smtClean="0">
                <a:solidFill>
                  <a:srgbClr val="00B0F0"/>
                </a:solidFill>
              </a:rPr>
              <a:t>СанПина</a:t>
            </a:r>
            <a:endParaRPr lang="ru-RU" sz="3000" dirty="0" smtClean="0">
              <a:solidFill>
                <a:srgbClr val="00B0F0"/>
              </a:solidFill>
            </a:endParaRPr>
          </a:p>
          <a:p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«Вредные советы»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248472" cy="4525963"/>
          </a:xfrm>
        </p:spPr>
        <p:txBody>
          <a:bodyPr>
            <a:noAutofit/>
          </a:bodyPr>
          <a:lstStyle/>
          <a:p>
            <a:r>
              <a:rPr lang="ru-RU" sz="2800" dirty="0" smtClean="0"/>
              <a:t>1) Применяйте разнообразный спектр заданий. </a:t>
            </a:r>
          </a:p>
          <a:p>
            <a:r>
              <a:rPr lang="ru-RU" sz="2800" dirty="0" smtClean="0"/>
              <a:t>2) По мере возможности давайте задания разного уровня сложности</a:t>
            </a:r>
          </a:p>
          <a:p>
            <a:r>
              <a:rPr lang="ru-RU" sz="2800" dirty="0" smtClean="0"/>
              <a:t>3) Не нарушайте нормы выполнения Д/З по </a:t>
            </a:r>
            <a:r>
              <a:rPr lang="ru-RU" sz="2800" dirty="0" err="1" smtClean="0"/>
              <a:t>СанПин</a:t>
            </a:r>
            <a:r>
              <a:rPr lang="ru-RU" sz="2800" dirty="0" smtClean="0"/>
              <a:t> (</a:t>
            </a:r>
            <a:r>
              <a:rPr lang="ru-RU" sz="2800" i="1" dirty="0" smtClean="0">
                <a:solidFill>
                  <a:srgbClr val="FF0000"/>
                </a:solidFill>
              </a:rPr>
              <a:t>30/40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316288" cy="4713387"/>
          </a:xfrm>
        </p:spPr>
        <p:txBody>
          <a:bodyPr>
            <a:noAutofit/>
          </a:bodyPr>
          <a:lstStyle/>
          <a:p>
            <a:r>
              <a:rPr lang="ru-RU" sz="2200" dirty="0" smtClean="0"/>
              <a:t>4) Давайте четкую, подробную исчерпывающую инструкцию по выполнению  домашнего задания</a:t>
            </a:r>
          </a:p>
          <a:p>
            <a:r>
              <a:rPr lang="ru-RU" sz="2200" dirty="0" smtClean="0"/>
              <a:t>5)Старайтесь задать домашнее задание до звонка</a:t>
            </a:r>
          </a:p>
          <a:p>
            <a:r>
              <a:rPr lang="ru-RU" sz="2200" dirty="0" smtClean="0"/>
              <a:t>6) По возможности прикрепляйте в АСУ РСО дополнительную информацию  которая может помочь при выполнении домашнего задания</a:t>
            </a:r>
            <a:endParaRPr lang="ru-RU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127</TotalTime>
  <Words>493</Words>
  <Application>Microsoft Office PowerPoint</Application>
  <PresentationFormat>Экран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"Домашнее задание по истории и обществознанию новые реалии и методические подходы  ".  </vt:lpstr>
      <vt:lpstr>Ключевые термины</vt:lpstr>
      <vt:lpstr>Виды домашнего задания</vt:lpstr>
      <vt:lpstr>Базовые характеристики  </vt:lpstr>
      <vt:lpstr>Делу время…А Сколько?</vt:lpstr>
      <vt:lpstr>Делу время…А Сколько?</vt:lpstr>
      <vt:lpstr>Дьявол кроется в деталях</vt:lpstr>
      <vt:lpstr>Ошибки / образцы</vt:lpstr>
      <vt:lpstr>«Вредные советы»</vt:lpstr>
      <vt:lpstr>Спасибо за внимание!</vt:lpstr>
    </vt:vector>
  </TitlesOfParts>
  <Company>DEXP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"Домашнее задание по истории и обществознанию новые реалии и методические подходы  ".</dc:title>
  <dc:creator>admin</dc:creator>
  <cp:lastModifiedBy>AA</cp:lastModifiedBy>
  <cp:revision>18</cp:revision>
  <dcterms:created xsi:type="dcterms:W3CDTF">2025-11-04T08:02:23Z</dcterms:created>
  <dcterms:modified xsi:type="dcterms:W3CDTF">2025-12-12T05:09:45Z</dcterms:modified>
</cp:coreProperties>
</file>