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0" r:id="rId1"/>
  </p:sldMasterIdLst>
  <p:sldIdLst>
    <p:sldId id="256" r:id="rId2"/>
    <p:sldId id="270" r:id="rId3"/>
    <p:sldId id="272" r:id="rId4"/>
    <p:sldId id="258" r:id="rId5"/>
    <p:sldId id="259" r:id="rId6"/>
    <p:sldId id="260" r:id="rId7"/>
    <p:sldId id="261" r:id="rId8"/>
    <p:sldId id="264" r:id="rId9"/>
    <p:sldId id="266" r:id="rId10"/>
    <p:sldId id="269" r:id="rId11"/>
    <p:sldId id="268" r:id="rId12"/>
    <p:sldId id="265" r:id="rId13"/>
    <p:sldId id="267" r:id="rId14"/>
    <p:sldId id="271" r:id="rId15"/>
    <p:sldId id="263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4D6E1-AD8A-47F7-95A3-C0FC66F97E42}" type="datetimeFigureOut">
              <a:rPr lang="ru-RU" smtClean="0"/>
              <a:t>28.09.2023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8A39A2FF-D00E-416E-833D-894C8D1FD2C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8653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4D6E1-AD8A-47F7-95A3-C0FC66F97E42}" type="datetimeFigureOut">
              <a:rPr lang="ru-RU" smtClean="0"/>
              <a:t>28.09.2023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A39A2FF-D00E-416E-833D-894C8D1FD2C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378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4D6E1-AD8A-47F7-95A3-C0FC66F97E42}" type="datetimeFigureOut">
              <a:rPr lang="ru-RU" smtClean="0"/>
              <a:t>28.09.2023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A39A2FF-D00E-416E-833D-894C8D1FD2C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2319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4D6E1-AD8A-47F7-95A3-C0FC66F97E42}" type="datetimeFigureOut">
              <a:rPr lang="ru-RU" smtClean="0"/>
              <a:t>28.09.2023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A39A2FF-D00E-416E-833D-894C8D1FD2C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58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4D6E1-AD8A-47F7-95A3-C0FC66F97E42}" type="datetimeFigureOut">
              <a:rPr lang="ru-RU" smtClean="0"/>
              <a:t>28.09.2023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A39A2FF-D00E-416E-833D-894C8D1FD2C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8477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4D6E1-AD8A-47F7-95A3-C0FC66F97E42}" type="datetimeFigureOut">
              <a:rPr lang="ru-RU" smtClean="0"/>
              <a:t>28.09.2023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A39A2FF-D00E-416E-833D-894C8D1FD2C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96885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4D6E1-AD8A-47F7-95A3-C0FC66F97E42}" type="datetimeFigureOut">
              <a:rPr lang="ru-RU" smtClean="0"/>
              <a:t>28.09.2023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9A2FF-D00E-416E-833D-894C8D1FD2C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74657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4D6E1-AD8A-47F7-95A3-C0FC66F97E42}" type="datetimeFigureOut">
              <a:rPr lang="ru-RU" smtClean="0"/>
              <a:t>28.09.2023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9A2FF-D00E-416E-833D-894C8D1FD2C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3601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4D6E1-AD8A-47F7-95A3-C0FC66F97E42}" type="datetimeFigureOut">
              <a:rPr lang="ru-RU" smtClean="0"/>
              <a:t>28.09.2023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9A2FF-D00E-416E-833D-894C8D1FD2C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4083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4D6E1-AD8A-47F7-95A3-C0FC66F97E42}" type="datetimeFigureOut">
              <a:rPr lang="ru-RU" smtClean="0"/>
              <a:t>28.09.2023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A39A2FF-D00E-416E-833D-894C8D1FD2C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7500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4D6E1-AD8A-47F7-95A3-C0FC66F97E42}" type="datetimeFigureOut">
              <a:rPr lang="ru-RU" smtClean="0"/>
              <a:t>28.09.2023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8A39A2FF-D00E-416E-833D-894C8D1FD2C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8244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4D6E1-AD8A-47F7-95A3-C0FC66F97E42}" type="datetimeFigureOut">
              <a:rPr lang="ru-RU" smtClean="0"/>
              <a:t>28.09.2023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8A39A2FF-D00E-416E-833D-894C8D1FD2C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0873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4D6E1-AD8A-47F7-95A3-C0FC66F97E42}" type="datetimeFigureOut">
              <a:rPr lang="ru-RU" smtClean="0"/>
              <a:t>28.09.2023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9A2FF-D00E-416E-833D-894C8D1FD2C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574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4D6E1-AD8A-47F7-95A3-C0FC66F97E42}" type="datetimeFigureOut">
              <a:rPr lang="ru-RU" smtClean="0"/>
              <a:t>28.09.2023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9A2FF-D00E-416E-833D-894C8D1FD2C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1024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4D6E1-AD8A-47F7-95A3-C0FC66F97E42}" type="datetimeFigureOut">
              <a:rPr lang="ru-RU" smtClean="0"/>
              <a:t>28.09.2023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9A2FF-D00E-416E-833D-894C8D1FD2C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2558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4D6E1-AD8A-47F7-95A3-C0FC66F97E42}" type="datetimeFigureOut">
              <a:rPr lang="ru-RU" smtClean="0"/>
              <a:t>28.09.2023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A39A2FF-D00E-416E-833D-894C8D1FD2C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6647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4D6E1-AD8A-47F7-95A3-C0FC66F97E42}" type="datetimeFigureOut">
              <a:rPr lang="ru-RU" smtClean="0"/>
              <a:t>28.09.2023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A39A2FF-D00E-416E-833D-894C8D1FD2C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417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  <p:sldLayoutId id="2147483845" r:id="rId15"/>
    <p:sldLayoutId id="214748384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bg2">
                <a:lumMod val="20000"/>
                <a:lumOff val="8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071546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Функциональная грамотность во внеурочной деятельности на занятиях по английскому языку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6753773" cy="1096899"/>
          </a:xfrm>
        </p:spPr>
        <p:txBody>
          <a:bodyPr>
            <a:normAutofit/>
          </a:bodyPr>
          <a:lstStyle/>
          <a:p>
            <a:pPr algn="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Железцова Е.В.</a:t>
            </a:r>
          </a:p>
          <a:p>
            <a:pPr algn="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ГБОУ СОШ №2 «ОЦ» с. Борское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61055B6-A4A9-41FC-A9CD-17753427F1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460649"/>
            <a:ext cx="4932040" cy="329213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71B134-AC02-4137-8060-CE1CB50B5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Прием «</a:t>
            </a:r>
            <a:r>
              <a:rPr lang="ru-RU" dirty="0" err="1"/>
              <a:t>Пазлы</a:t>
            </a:r>
            <a:r>
              <a:rPr lang="ru-RU" dirty="0"/>
              <a:t>»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E6CA394C-D59A-46FA-84C0-CDBB4EC0B8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5201" y="2447537"/>
            <a:ext cx="5732483" cy="315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560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B4732C-9433-4DE9-BE21-A4197875B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Прием «Ассоциации»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3F5C96E-8E71-4CDD-AD97-D09F161A4A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469" y="1556792"/>
            <a:ext cx="4392488" cy="391060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6FE5572-C630-4ECC-9367-1DAA62C623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735" y="1556792"/>
            <a:ext cx="4355976" cy="391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657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4E94B6-15A0-441E-8309-2EFC09B58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Прием «Множественный выбор»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0DF48C7-4623-404A-888F-74A2168B92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9950" y="2669842"/>
            <a:ext cx="5017600" cy="270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440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716863-45C8-4029-8272-ED8C8A50F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Прием «</a:t>
            </a:r>
            <a:r>
              <a:rPr lang="en-US" dirty="0"/>
              <a:t>TRUE/FALSE/NOT STAND</a:t>
            </a:r>
            <a:r>
              <a:rPr lang="ru-RU" dirty="0"/>
              <a:t>»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6788C1F-14F2-496D-A942-CF178C04B1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3585" y="2968025"/>
            <a:ext cx="3810330" cy="21093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99400A-E01F-4B42-A280-5FD4715C0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918" y="1266572"/>
            <a:ext cx="7139465" cy="446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067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F8B86B-2B61-42BC-95CC-5970578E4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Креативное мышление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74CEE7-F7D2-49D1-8AD6-374F8F74A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616" y="1484784"/>
            <a:ext cx="7418785" cy="4426438"/>
          </a:xfrm>
        </p:spPr>
        <p:txBody>
          <a:bodyPr>
            <a:noAutofit/>
          </a:bodyPr>
          <a:lstStyle/>
          <a:p>
            <a:pPr algn="just"/>
            <a:r>
              <a:rPr lang="ru-RU" sz="2800" dirty="0"/>
              <a:t>под которым понимают умение человека использовать свое воображение для выработки и совершенствования идей, формирования нового знания, решения, умение человека использовать свое воображение для выработки и совершенствования идей, формирования нового знания, решения</a:t>
            </a:r>
          </a:p>
        </p:txBody>
      </p:sp>
    </p:spTree>
    <p:extLst>
      <p:ext uri="{BB962C8B-B14F-4D97-AF65-F5344CB8AC3E}">
        <p14:creationId xmlns:p14="http://schemas.microsoft.com/office/powerpoint/2010/main" val="642626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3E1C77-7069-4EC0-85E7-A6AADAA6C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Креативное мышление во внеурочной деятельности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A1A4BD4F-848D-4360-B0CE-CA1C61094C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A896724-B7FD-4096-8193-8F88F439C8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60" y="1768341"/>
            <a:ext cx="8892480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460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39A9A0-0585-40AE-9578-F39E2A066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Виды функциональной грамотности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37A017-A4CB-43BF-A98A-C992C341B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1. Читательская грамотность </a:t>
            </a:r>
          </a:p>
          <a:p>
            <a:r>
              <a:rPr lang="ru-RU" dirty="0"/>
              <a:t>2. Математическая грамотность </a:t>
            </a:r>
          </a:p>
          <a:p>
            <a:r>
              <a:rPr lang="ru-RU" dirty="0"/>
              <a:t>3. Естественнонаучная грамотность</a:t>
            </a:r>
          </a:p>
          <a:p>
            <a:r>
              <a:rPr lang="ru-RU" dirty="0"/>
              <a:t>4. Финансовая грамотность </a:t>
            </a:r>
          </a:p>
          <a:p>
            <a:r>
              <a:rPr lang="ru-RU" dirty="0"/>
              <a:t>5. Глобальные компетенции </a:t>
            </a:r>
          </a:p>
          <a:p>
            <a:r>
              <a:rPr lang="ru-RU" dirty="0"/>
              <a:t>6. Креативное мышление </a:t>
            </a:r>
          </a:p>
        </p:txBody>
      </p:sp>
    </p:spTree>
    <p:extLst>
      <p:ext uri="{BB962C8B-B14F-4D97-AF65-F5344CB8AC3E}">
        <p14:creationId xmlns:p14="http://schemas.microsoft.com/office/powerpoint/2010/main" val="2542255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EBFF6B-E366-41EB-96EF-993D87A34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Читательская грамотность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EDAAE4-A5A5-4990-A280-90CEBFE768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- способность понимать и использовать тексты, размышлять о них, читать, чтобы достигать своих целей, расширять знания и возможности, участвовать в жизни общества.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Функциональное чтение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- это чтение с целью поиска информации для решения конкретной задачи или выполнения определенного задания.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65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556792"/>
            <a:ext cx="8391306" cy="3672408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Формирование читательской грамотности во внеурочной деятельности по предполагает работу над развитием следующих умений у обучающихся: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- умение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находить и извлекать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необходимую информацию из текста;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- умение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интегрировать и интерпретировать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информацию;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умение, направленное на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осмысление и оценку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прочитанного в тексте;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умение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использовать информацию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из текста (для решения практических задач).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556792"/>
            <a:ext cx="8229600" cy="2157952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Тексты: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сплошные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(статьи, эссе, рассказы, письма),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не сплошные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(таблицы, графики), 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смешанные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(информация располагается как в сплошном, так и не в сплошном формате), 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составные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(например, несколько сайтов разных туристических компаний), а также с использованием разных ситуаций (составляющих заданий): личных (личные письма, биография), учебных (школьный учебник), общественных (официальные документы).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Критерии отбора текстов по формированию навыков функционального чтения: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текст должен быть ученику интересен;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актуальность текста для учащихся с учётом возрастных особенностей;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объем текста не должен превышать норму (исходя из уровня и возраста учащихся).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наличие иллюстраций, схем, диаграмм;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наличие в тексте «фактов и мнений»;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текст должен быть структурирован;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в тексте не должно быть ошибок.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1872207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Три основных этапа работы с текстом: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24944"/>
            <a:ext cx="6400800" cy="2713856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предтекстовый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(Pre-reading);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текстовый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(While-reading);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послетекстовый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Post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reading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354E5A-4B1E-491A-9902-12DB4AD51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Прием «Ассоциации»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DC7D4C-A1A9-4B03-BAA2-35A07AC1E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E05DC1B-3473-4758-AA71-0B2CAC173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2116974"/>
            <a:ext cx="7272808" cy="377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50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87109A-9933-441A-A788-D15976546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8436"/>
            <a:ext cx="8229600" cy="282851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4000" dirty="0" err="1"/>
              <a:t>Прием«Дефиниции</a:t>
            </a:r>
            <a:r>
              <a:rPr lang="ru-RU" sz="4000" dirty="0"/>
              <a:t>» </a:t>
            </a:r>
            <a:br>
              <a:rPr lang="ru-RU" sz="1600" dirty="0"/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Объяснение значения слова с использованием других слов мы часто называем «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дефиницией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для чего 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есть созвучное слово ‘ 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‘. 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Дефиниции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даются в словарях, а также если вы разговариваете на 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 иностранцем и не знаете какого-либо слова, то вы либо заменяете это слово синонимом либо пытаетесь объяснить это слово с помощью других, вам известных слов, то есть даете 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дефиницию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61B274AD-4100-42BC-B3E9-151BC313BE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53491" y="3861049"/>
            <a:ext cx="2903464" cy="323137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E8815BF-80C9-4B15-BF1A-E6EBC9549D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221088"/>
            <a:ext cx="4979491" cy="246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228984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233</TotalTime>
  <Words>480</Words>
  <Application>Microsoft Office PowerPoint</Application>
  <PresentationFormat>Экран (4:3)</PresentationFormat>
  <Paragraphs>36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Century Gothic</vt:lpstr>
      <vt:lpstr>Times New Roman</vt:lpstr>
      <vt:lpstr>Wingdings 3</vt:lpstr>
      <vt:lpstr>Легкий дым</vt:lpstr>
      <vt:lpstr>Функциональная грамотность во внеурочной деятельности на занятиях по английскому языку</vt:lpstr>
      <vt:lpstr>Виды функциональной грамотности</vt:lpstr>
      <vt:lpstr>Читательская грамотность </vt:lpstr>
      <vt:lpstr>Формирование читательской грамотности во внеурочной деятельности по предполагает работу над развитием следующих умений у обучающихся:   - умение находить и извлекать необходимую информацию из текста;  - умение интегрировать и интерпретировать информацию; - умение, направленное на осмысление и оценку прочитанного в тексте; - умение использовать информацию из текста (для решения практических задач).  </vt:lpstr>
      <vt:lpstr>Тексты:  сплошные(статьи, эссе, рассказы, письма),  не сплошные (таблицы, графики),  смешанные (информация располагается как в сплошном, так и не в сплошном формате),  составные (например, несколько сайтов разных туристических компаний), а также с использованием разных ситуаций (составляющих заданий): личных (личные письма, биография), учебных (школьный учебник), общественных (официальные документы). </vt:lpstr>
      <vt:lpstr>Критерии отбора текстов по формированию навыков функционального чтения:</vt:lpstr>
      <vt:lpstr>Три основных этапа работы с текстом:</vt:lpstr>
      <vt:lpstr>Прием «Ассоциации»</vt:lpstr>
      <vt:lpstr>Прием«Дефиниции»  Объяснение значения слова с использованием других слов мы часто называем «дефиницией», для чего в английском есть созвучное слово ‘ definition ‘. Дефиниции даются в словарях, а также если вы разговариваете на английском с иностранцем и не знаете какого-либо слова, то вы либо заменяете это слово синонимом либо пытаетесь объяснить это слово с помощью других, вам известных слов, то есть даете дефиницию.</vt:lpstr>
      <vt:lpstr>Прием «Пазлы»</vt:lpstr>
      <vt:lpstr>Прием «Ассоциации»</vt:lpstr>
      <vt:lpstr>Прием «Множественный выбор»</vt:lpstr>
      <vt:lpstr>Прием «TRUE/FALSE/NOT STAND»</vt:lpstr>
      <vt:lpstr>Креативное мышление </vt:lpstr>
      <vt:lpstr>Креативное мышление во внеурочной деятельности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и развитие читательской грамотности на уроках английского языка как условие повышения качества образования школьника</dc:title>
  <dc:creator>Mariya</dc:creator>
  <cp:lastModifiedBy>ПК</cp:lastModifiedBy>
  <cp:revision>24</cp:revision>
  <dcterms:created xsi:type="dcterms:W3CDTF">2023-03-21T14:29:58Z</dcterms:created>
  <dcterms:modified xsi:type="dcterms:W3CDTF">2023-09-28T20:10:32Z</dcterms:modified>
</cp:coreProperties>
</file>