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2" r:id="rId2"/>
    <p:sldId id="291" r:id="rId3"/>
    <p:sldId id="293" r:id="rId4"/>
    <p:sldId id="296" r:id="rId5"/>
    <p:sldId id="295" r:id="rId6"/>
    <p:sldId id="298" r:id="rId7"/>
    <p:sldId id="297" r:id="rId8"/>
    <p:sldId id="299" r:id="rId9"/>
    <p:sldId id="256" r:id="rId10"/>
    <p:sldId id="276" r:id="rId11"/>
    <p:sldId id="277" r:id="rId12"/>
    <p:sldId id="259" r:id="rId13"/>
    <p:sldId id="263" r:id="rId14"/>
    <p:sldId id="260" r:id="rId15"/>
    <p:sldId id="258" r:id="rId16"/>
    <p:sldId id="257" r:id="rId17"/>
    <p:sldId id="262" r:id="rId18"/>
    <p:sldId id="261" r:id="rId19"/>
    <p:sldId id="268" r:id="rId20"/>
    <p:sldId id="278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DC025-1095-49B2-B0E3-2BD5DE38A6B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21643F-7A20-4331-B092-9B1F28BAD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bio5-vpr.sdamgia.ru/" TargetMode="External"/><Relationship Id="rId3" Type="http://schemas.openxmlformats.org/officeDocument/2006/relationships/hyperlink" Target="http://www.fipi.ru/" TargetMode="External"/><Relationship Id="rId7" Type="http://schemas.openxmlformats.org/officeDocument/2006/relationships/hyperlink" Target="https://easyen.ru/load/biologija/5_klass/materialy_dlja_podgotovki_k_vpr_po_biologii_5_11_klass/125-1-0-58976" TargetMode="External"/><Relationship Id="rId2" Type="http://schemas.openxmlformats.org/officeDocument/2006/relationships/hyperlink" Target="http://www.ege.spb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asyen.ru/load/biologija/5_klass/materialy_dlja_podgotovki_k_vpr_po_biologii_5_11_klass/" TargetMode="External"/><Relationship Id="rId5" Type="http://schemas.openxmlformats.org/officeDocument/2006/relationships/hyperlink" Target="https://uchitel.club/events/gotovimsya-k-vpr-po-biologii-v-osnovnoi-skole/" TargetMode="External"/><Relationship Id="rId10" Type="http://schemas.openxmlformats.org/officeDocument/2006/relationships/hyperlink" Target="https://vprklass.ru/-klass/biologija" TargetMode="External"/><Relationship Id="rId4" Type="http://schemas.openxmlformats.org/officeDocument/2006/relationships/hyperlink" Target="http://www.ege.edu.ru/" TargetMode="External"/><Relationship Id="rId9" Type="http://schemas.openxmlformats.org/officeDocument/2006/relationships/hyperlink" Target="https://100balnik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/>
              <a:t>Анализ ВПР по биологии проведенных в 2024 году в образовательных организациях, расположенных на территории Юго-Восточного округа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r>
              <a:rPr lang="ru-RU" altLang="en-US"/>
              <a:t>учитель биологии</a:t>
            </a:r>
          </a:p>
          <a:p>
            <a:r>
              <a:rPr lang="ru-RU" altLang="en-US"/>
              <a:t>ГБОУ ООШ пос. Ильичевский</a:t>
            </a:r>
          </a:p>
          <a:p>
            <a:r>
              <a:rPr lang="ru-RU" altLang="en-US"/>
              <a:t>Кадырова Т.М.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802" y="260648"/>
            <a:ext cx="6760605" cy="194421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Уровнем </a:t>
            </a:r>
            <a:r>
              <a:rPr lang="ru-RU" sz="2800" dirty="0" err="1" smtClean="0"/>
              <a:t>сформированности</a:t>
            </a:r>
            <a:r>
              <a:rPr lang="ru-RU" sz="2800" dirty="0" smtClean="0"/>
              <a:t> естественнонаучной грамотности учитывается следующие умения учащихся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9907" y="2204864"/>
            <a:ext cx="69665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использовать естественнонаучные знания в жизненных ситуациях</a:t>
            </a:r>
            <a:r>
              <a:rPr lang="ru-RU" dirty="0" smtClean="0"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выявлять вопросы, на которые может ответить естествознание; </a:t>
            </a:r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выявлять особенности естественнонаучного исследования </a:t>
            </a:r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делать выводы на основе полученных данных; </a:t>
            </a:r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формулировать ответ в понятной для всех форме. </a:t>
            </a:r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уметь описывать, объяснять и прогнозировать естественнонаучные явления; </a:t>
            </a:r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уметь интерпретировать научную аргументацию и выводы, с которыми они могут встретиться в средствах массовой информации </a:t>
            </a:r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понимать методы научных исследований; </a:t>
            </a:r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 </a:t>
            </a:r>
            <a:r>
              <a:rPr lang="ru-RU" dirty="0">
                <a:cs typeface="Times New Roman" panose="02020603050405020304" pitchFamily="18" charset="0"/>
              </a:rPr>
              <a:t>выявлять вопросы и проблемы, которые могут быть решены с помощью научных методов.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5319" y="332656"/>
            <a:ext cx="6482681" cy="22433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Эффективные приёмы формирования функциональной грамотности на уроках биологии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031" y="1844824"/>
            <a:ext cx="6678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Решение практико-ориентированных задач </a:t>
            </a:r>
            <a:endParaRPr lang="ru-RU" b="1" dirty="0" smtClean="0"/>
          </a:p>
          <a:p>
            <a:r>
              <a:rPr lang="ru-RU" dirty="0" smtClean="0"/>
              <a:t>Эти </a:t>
            </a:r>
            <a:r>
              <a:rPr lang="ru-RU" dirty="0"/>
              <a:t>задачи могут быть теоретические, экспериментально-теоретические, расчетные, изобретательские.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5031" y="2924944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Работа с текстом </a:t>
            </a:r>
            <a:endParaRPr lang="ru-RU" b="1" dirty="0" smtClean="0"/>
          </a:p>
          <a:p>
            <a:r>
              <a:rPr lang="ru-RU" dirty="0" smtClean="0"/>
              <a:t>Ученик </a:t>
            </a:r>
            <a:r>
              <a:rPr lang="ru-RU" dirty="0"/>
              <a:t>должен понимать тексты различных видов, размышлять над их содержанием, оценивать их смысл и значение и излагать свои мысли о прочитанном. На уроках мы работаем с текстами разных видов и жанров, такими как научные тексты, биографии, документы, статьи из газет и журналов и т.п.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7731" y="5079650"/>
            <a:ext cx="6825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Задания</a:t>
            </a:r>
            <a:r>
              <a:rPr lang="ru-RU" dirty="0"/>
              <a:t>, направленные на формирование понимания изучаемого материала.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7" y="395644"/>
            <a:ext cx="8810947" cy="6290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26416"/>
            <a:ext cx="2440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5</a:t>
            </a:r>
            <a:r>
              <a:rPr lang="ru-RU" dirty="0" smtClean="0"/>
              <a:t> класс 6.1, 6.2, 7.1,7.2.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2928" cy="5697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6632"/>
            <a:ext cx="6948634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4974"/>
            <a:ext cx="7022926" cy="654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16632"/>
            <a:ext cx="1106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 класс</a:t>
            </a:r>
          </a:p>
          <a:p>
            <a:r>
              <a:rPr lang="ru-RU" dirty="0" smtClean="0"/>
              <a:t>8.1, 8.2, 9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8" y="628650"/>
            <a:ext cx="9115425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3925" y="109538"/>
            <a:ext cx="7296150" cy="663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260648"/>
            <a:ext cx="883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 класс</a:t>
            </a:r>
          </a:p>
          <a:p>
            <a:r>
              <a:rPr lang="ru-RU" dirty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6822256" cy="587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260648"/>
            <a:ext cx="88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347713" cy="13208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М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ч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ес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к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 рекомендации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по 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рганиза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ци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 уч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бного п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оцес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 по б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оло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г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ии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 уч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ом выявл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ых в ходе В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</a:t>
            </a:r>
            <a:r>
              <a:rPr lang="ru-RU" sz="2400" b="1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за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тр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</a:t>
            </a:r>
            <a:r>
              <a:rPr lang="ru-RU" sz="24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z="2400" b="1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24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або</a:t>
            </a:r>
            <a:r>
              <a:rPr lang="ru-RU" sz="2800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sz="2800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ь </a:t>
            </a:r>
            <a:r>
              <a:rPr lang="ru-RU" sz="2800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2800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 п</a:t>
            </a:r>
            <a:r>
              <a:rPr lang="ru-RU" sz="2800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оч</a:t>
            </a:r>
            <a:r>
              <a:rPr lang="ru-RU" sz="2800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ым у</a:t>
            </a:r>
            <a:r>
              <a:rPr lang="ru-RU" sz="2800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во</a:t>
            </a:r>
            <a:r>
              <a:rPr lang="ru-RU" sz="2800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2800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ем знан</a:t>
            </a:r>
            <a:r>
              <a:rPr lang="ru-RU" sz="2800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lang="ru-RU" sz="2800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ru-RU" sz="2800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800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ж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ивых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сис</a:t>
            </a:r>
            <a:r>
              <a:rPr lang="ru-RU" sz="2800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емах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разного уров</a:t>
            </a:r>
            <a:r>
              <a:rPr lang="ru-RU" sz="2800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я </a:t>
            </a:r>
            <a:endParaRPr lang="ru-RU" sz="2800" dirty="0" smtClean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r>
              <a:rPr lang="ru-RU" sz="2800" dirty="0" smtClean="0"/>
              <a:t>Работать </a:t>
            </a:r>
            <a:r>
              <a:rPr lang="ru-RU" sz="2800" dirty="0"/>
              <a:t>над развитием умений, которые проверяются заданиями различного формата </a:t>
            </a:r>
            <a:r>
              <a:rPr lang="ru-RU" sz="2800" dirty="0" smtClean="0"/>
              <a:t>ВПР</a:t>
            </a:r>
          </a:p>
          <a:p>
            <a:r>
              <a:rPr lang="ru-RU" sz="2800" dirty="0"/>
              <a:t>Работать над формированием умения использовать знания и методы биологической науки в жизни и практической </a:t>
            </a:r>
            <a:r>
              <a:rPr lang="ru-RU" sz="2800" dirty="0" smtClean="0"/>
              <a:t>деятельности</a:t>
            </a:r>
          </a:p>
          <a:p>
            <a:r>
              <a:rPr lang="ru-RU" sz="2800" dirty="0"/>
              <a:t>Осуществлять дифференцированный подход к занятиям с обучающимися, имеющими разный уровень подготовки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5 классы - 557 человек из 21 школы округа</a:t>
            </a:r>
          </a:p>
        </p:txBody>
      </p:sp>
      <p:graphicFrame>
        <p:nvGraphicFramePr>
          <p:cNvPr id="10" name="Замещающее содержимое 9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92430" y="2160905"/>
          <a:ext cx="8446770" cy="324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</a:tblGrid>
              <a:tr h="4337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«2»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«3»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«4»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«5»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4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</a:tr>
              <a:tr h="7289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22,8</a:t>
                      </a:r>
                    </a:p>
                  </a:txBody>
                  <a:tcPr/>
                </a:tc>
              </a:tr>
              <a:tr h="7296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22,8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овое поле 11"/>
          <p:cNvSpPr txBox="1"/>
          <p:nvPr/>
        </p:nvSpPr>
        <p:spPr>
          <a:xfrm>
            <a:off x="1491615" y="5883910"/>
            <a:ext cx="5979160" cy="563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/>
              <a:t>79% обучающихся подтвердили свои результаты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919" y="404664"/>
            <a:ext cx="6347714" cy="1320800"/>
          </a:xfrm>
        </p:spPr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215" y="1484630"/>
            <a:ext cx="6816725" cy="28524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3200" b="1" dirty="0"/>
              <a:t>Любой урок </a:t>
            </a:r>
            <a:r>
              <a:rPr lang="ru-RU" sz="3200" dirty="0"/>
              <a:t>– имеет огромный потенциал для решения новых задач</a:t>
            </a:r>
            <a:r>
              <a:rPr lang="ru-RU" sz="3200" dirty="0" smtClean="0"/>
              <a:t>.</a:t>
            </a:r>
          </a:p>
          <a:p>
            <a:endParaRPr lang="ru-RU" sz="3200" dirty="0"/>
          </a:p>
          <a:p>
            <a:r>
              <a:rPr lang="ru-RU" sz="3200" dirty="0"/>
              <a:t>Неоспоримо одно:  </a:t>
            </a:r>
            <a:r>
              <a:rPr lang="ru-RU" sz="3200" dirty="0" smtClean="0"/>
              <a:t>он </a:t>
            </a:r>
            <a:r>
              <a:rPr lang="ru-RU" sz="3200" dirty="0"/>
              <a:t>должен быть жизненным, одушевленным личностью педагога</a:t>
            </a:r>
            <a:r>
              <a:rPr lang="ru-RU" sz="3200" dirty="0" smtClean="0"/>
              <a:t>!</a:t>
            </a:r>
          </a:p>
          <a:p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856984" cy="795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ВП</a:t>
            </a:r>
            <a:r>
              <a:rPr lang="ru-RU" sz="28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: ис</a:t>
            </a:r>
            <a:r>
              <a:rPr lang="ru-RU" sz="28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очн</a:t>
            </a:r>
            <a:r>
              <a:rPr lang="ru-RU" sz="28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ки</a:t>
            </a:r>
            <a:r>
              <a:rPr lang="ru-RU" sz="28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ин</a:t>
            </a:r>
            <a:r>
              <a:rPr lang="ru-RU" sz="2800" b="1" spc="-1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ф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ормац</a:t>
            </a:r>
            <a:r>
              <a:rPr lang="ru-RU" sz="2800" b="1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endParaRPr lang="ru-RU" u="sng" dirty="0" smtClean="0">
              <a:solidFill>
                <a:srgbClr val="0000FF"/>
              </a:solidFill>
              <a:latin typeface="Times New Roman" panose="02020603050405020304"/>
              <a:ea typeface="Times New Roman" panose="02020603050405020304"/>
              <a:hlinkClick r:id="rId2"/>
            </a:endParaRPr>
          </a:p>
          <a:p>
            <a:pPr marL="457200" indent="-227965">
              <a:spcBef>
                <a:spcPts val="20"/>
              </a:spcBef>
              <a:spcAft>
                <a:spcPts val="0"/>
              </a:spcAft>
              <a:tabLst>
                <a:tab pos="1474470" algn="l"/>
                <a:tab pos="2979420" algn="l"/>
                <a:tab pos="4389755" algn="l"/>
              </a:tabLst>
            </a:pP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http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: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/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/</a:t>
            </a: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www.e</a:t>
            </a:r>
            <a:r>
              <a:rPr lang="ru-RU" u="sng" spc="-10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g</a:t>
            </a:r>
            <a:r>
              <a:rPr lang="ru-RU" u="sng" spc="-5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e</a:t>
            </a:r>
            <a:r>
              <a:rPr lang="ru-RU" u="sng" spc="5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.</a:t>
            </a: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ru</a:t>
            </a:r>
            <a:r>
              <a:rPr lang="ru-RU" spc="700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2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lang="ru-RU" spc="74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оф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ици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альный</a:t>
            </a:r>
            <a:r>
              <a:rPr lang="ru-RU" spc="74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ин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ф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орм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ц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нн</a:t>
            </a:r>
            <a:r>
              <a:rPr lang="ru-RU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lang="ru-RU" spc="74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ортал</a:t>
            </a:r>
            <a:r>
              <a:rPr lang="ru-RU" spc="73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го</a:t>
            </a:r>
            <a:r>
              <a:rPr lang="ru-RU" spc="2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pc="-2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да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ств</a:t>
            </a:r>
            <a:r>
              <a:rPr lang="ru-RU" spc="-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ой</a:t>
            </a:r>
            <a:r>
              <a:rPr lang="ru-RU" sz="1600" dirty="0" smtClean="0">
                <a:ea typeface="Times New Roman" panose="02020603050405020304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оговой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ат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тации вы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кников 9 и 11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кла</a:t>
            </a:r>
            <a:r>
              <a:rPr lang="ru-RU" spc="-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ов</a:t>
            </a:r>
          </a:p>
          <a:p>
            <a:pPr marL="457200" indent="-227965">
              <a:spcBef>
                <a:spcPts val="20"/>
              </a:spcBef>
              <a:spcAft>
                <a:spcPts val="0"/>
              </a:spcAft>
              <a:tabLst>
                <a:tab pos="1474470" algn="l"/>
                <a:tab pos="2979420" algn="l"/>
                <a:tab pos="4389755" algn="l"/>
              </a:tabLst>
            </a:pP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3"/>
              </a:rPr>
              <a:t>http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3"/>
              </a:rPr>
              <a:t>: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3"/>
              </a:rPr>
              <a:t>/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3"/>
              </a:rPr>
              <a:t>/www.fipi.ru</a:t>
            </a:r>
            <a:r>
              <a:rPr lang="ru-RU" spc="62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3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lang="ru-RU" spc="62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оф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циаль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lang="ru-RU" spc="62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йт</a:t>
            </a:r>
            <a:r>
              <a:rPr lang="ru-RU" spc="62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Федер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л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ьн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ого</a:t>
            </a:r>
            <a:r>
              <a:rPr lang="ru-RU" spc="62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ин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сти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pc="-3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та</a:t>
            </a:r>
            <a:r>
              <a:rPr lang="ru-RU" spc="63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едагогич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ск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з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мер</a:t>
            </a:r>
            <a:r>
              <a:rPr lang="ru-RU" spc="-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</a:p>
          <a:p>
            <a:pPr marL="457200" indent="-227965">
              <a:spcBef>
                <a:spcPts val="20"/>
              </a:spcBef>
              <a:spcAft>
                <a:spcPts val="0"/>
              </a:spcAft>
              <a:tabLst>
                <a:tab pos="1474470" algn="l"/>
                <a:tab pos="2979420" algn="l"/>
                <a:tab pos="4389755" algn="l"/>
              </a:tabLst>
            </a:pP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http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: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/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/www.e</a:t>
            </a:r>
            <a:r>
              <a:rPr lang="ru-RU" u="sng" spc="-10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g</a:t>
            </a:r>
            <a:r>
              <a:rPr lang="ru-RU" u="sng" spc="-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e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.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edu.ru</a:t>
            </a:r>
            <a:r>
              <a:rPr lang="ru-RU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оф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ц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иал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ьн</a:t>
            </a:r>
            <a:r>
              <a:rPr lang="ru-RU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 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нформ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ц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онный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пор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ал 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ин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ru-RU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г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 го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pc="-2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ар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тв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нн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э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кз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амена</a:t>
            </a:r>
          </a:p>
          <a:p>
            <a:pPr lvl="0">
              <a:lnSpc>
                <a:spcPct val="150000"/>
              </a:lnSpc>
            </a:pP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https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: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//uchitel.club/events/</a:t>
            </a:r>
            <a:r>
              <a:rPr lang="ru-RU" u="sng" spc="-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g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otovim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s</a:t>
            </a:r>
            <a:r>
              <a:rPr lang="ru-RU" u="sng" spc="-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y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a-k-vpr-po-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b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io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l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ogi</a:t>
            </a:r>
            <a:r>
              <a:rPr lang="ru-RU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i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-v-osnovnoi-skole</a:t>
            </a: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/</a:t>
            </a:r>
            <a:r>
              <a:rPr lang="ru-RU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УЧИТЕЛЬ.</a:t>
            </a:r>
            <a:r>
              <a:rPr lang="ru-RU" spc="1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C</a:t>
            </a:r>
            <a:r>
              <a:rPr lang="ru-RU" spc="-20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L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U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B</a:t>
            </a:r>
            <a:r>
              <a:rPr lang="ru-RU" sz="1600" dirty="0" smtClean="0">
                <a:solidFill>
                  <a:prstClr val="black"/>
                </a:solidFill>
                <a:ea typeface="Times New Roman" panose="02020603050405020304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к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вор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ц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ов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л Ми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х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лович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pc="-5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б</a:t>
            </a:r>
            <a:r>
              <a:rPr lang="ru-RU" spc="5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ин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ар</a:t>
            </a:r>
            <a:r>
              <a:rPr lang="ru-RU" spc="2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pc="-3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«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Гото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мся к 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ПР 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 б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ологии в о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нов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ой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шк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л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»</a:t>
            </a:r>
            <a:r>
              <a:rPr lang="ru-RU" spc="-3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 пре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з</a:t>
            </a:r>
            <a:r>
              <a:rPr lang="ru-RU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ентация к</a:t>
            </a:r>
            <a:r>
              <a:rPr lang="ru-RU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pc="-5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б</a:t>
            </a:r>
            <a:r>
              <a:rPr lang="ru-RU" spc="5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ин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spc="5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</a:t>
            </a:r>
            <a:endParaRPr lang="ru-RU" sz="1600" dirty="0">
              <a:solidFill>
                <a:prstClr val="black"/>
              </a:solidFill>
              <a:ea typeface="Calibri" panose="020F0502020204030204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https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: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/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/ea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s</a:t>
            </a:r>
            <a:r>
              <a:rPr lang="ru-RU" sz="1600" b="1" u="sng" spc="-1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y</a:t>
            </a:r>
            <a:r>
              <a:rPr lang="ru-RU" sz="1600" b="1" u="sng" spc="-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e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n.ru/load/bi</a:t>
            </a:r>
            <a:r>
              <a:rPr lang="ru-RU" sz="1600" b="1" u="sng" spc="10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o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logija/5_klass/materia</a:t>
            </a:r>
            <a:r>
              <a:rPr lang="ru-RU" sz="1600" b="1" u="sng" spc="1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l</a:t>
            </a:r>
            <a:r>
              <a:rPr lang="ru-RU" sz="1600" b="1" u="sng" spc="-1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y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_dl</a:t>
            </a:r>
            <a:r>
              <a:rPr lang="ru-RU" sz="1600" b="1" u="sng" spc="10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j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a_pod</a:t>
            </a:r>
            <a:r>
              <a:rPr lang="ru-RU" sz="1600" b="1" u="sng" spc="-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g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otovki_k_vpr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_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po_bio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l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6"/>
              </a:rPr>
              <a:t>ogii_5_11_klass/</a:t>
            </a:r>
            <a:r>
              <a:rPr lang="ru-RU" sz="1600" b="1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7"/>
              </a:rPr>
              <a:t>125-1</a:t>
            </a:r>
            <a:r>
              <a:rPr lang="ru-RU" sz="1600" b="1" u="sng" spc="-5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7"/>
              </a:rPr>
              <a:t>-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7"/>
              </a:rPr>
              <a:t>0</a:t>
            </a:r>
            <a:r>
              <a:rPr lang="ru-RU" sz="1600" b="1" u="sng" spc="-5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7"/>
              </a:rPr>
              <a:t>-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7"/>
              </a:rPr>
              <a:t>58976</a:t>
            </a:r>
            <a:r>
              <a:rPr lang="ru-RU" sz="1600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Ма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ериалы для 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sz="1600" b="1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дго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овки к 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ПР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по биологии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spc="2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-11 кла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 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(с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овре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м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ен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н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ый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уч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тельск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й пор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ал) </a:t>
            </a:r>
            <a:endParaRPr lang="ru-RU" sz="1600" b="1" dirty="0" smtClean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https: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/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/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b</a:t>
            </a:r>
            <a:r>
              <a:rPr lang="ru-RU" sz="1600" b="1" u="sng" spc="5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i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o-vpr.sdam</a:t>
            </a:r>
            <a:r>
              <a:rPr lang="ru-RU" sz="1600" b="1" u="sng" spc="-10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g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ia</a:t>
            </a:r>
            <a:r>
              <a:rPr lang="ru-RU" sz="1600" b="1" u="sng" spc="5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.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ru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8"/>
              </a:rPr>
              <a:t>/ 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Сдам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ГИА: Ре</a:t>
            </a:r>
            <a:r>
              <a:rPr lang="ru-RU" sz="1600" b="1" spc="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ш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у</a:t>
            </a:r>
            <a:r>
              <a:rPr lang="ru-RU" sz="1600" b="1" spc="-10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spc="-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ПР</a:t>
            </a:r>
          </a:p>
          <a:p>
            <a:pPr marR="4483100">
              <a:lnSpc>
                <a:spcPct val="150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9"/>
              </a:rPr>
              <a:t>https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9"/>
              </a:rPr>
              <a:t>: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9"/>
              </a:rPr>
              <a:t>/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9"/>
              </a:rPr>
              <a:t>/100balnik.ru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9"/>
              </a:rPr>
              <a:t>/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100 баллов / </a:t>
            </a:r>
            <a:r>
              <a:rPr lang="ru-RU" sz="1600" b="1" spc="-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z="1600" b="1" spc="5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Р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https: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/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/on</a:t>
            </a:r>
            <a:r>
              <a:rPr lang="ru-RU" sz="1600" b="1" u="sng" spc="1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l</a:t>
            </a:r>
            <a:r>
              <a:rPr lang="ru-RU" sz="1600" b="1" u="sng" spc="-2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y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e</a:t>
            </a:r>
            <a:r>
              <a:rPr lang="ru-RU" sz="1600" b="1" u="sng" spc="-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ge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.ru/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e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ge/v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pr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/vpr-biol</a:t>
            </a:r>
            <a:r>
              <a:rPr lang="ru-RU" sz="1600" b="1" u="sng" spc="1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o</a:t>
            </a:r>
            <a:r>
              <a:rPr lang="ru-RU" sz="1600" b="1" u="sng" spc="-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g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i</a:t>
            </a:r>
            <a:r>
              <a:rPr lang="ru-RU" sz="1600" b="1" u="sng" spc="-15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y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Calibri" panose="020F0502020204030204"/>
              </a:rPr>
              <a:t>a 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Подготовка к ЕГЭ /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 Р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а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з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д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е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л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1600" b="1" spc="5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В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</a:rPr>
              <a:t>ПР</a:t>
            </a:r>
          </a:p>
          <a:p>
            <a:pPr marR="89535">
              <a:lnSpc>
                <a:spcPct val="150000"/>
              </a:lnSpc>
              <a:spcAft>
                <a:spcPts val="0"/>
              </a:spcAft>
            </a:pP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10"/>
              </a:rPr>
              <a:t>https: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10"/>
              </a:rPr>
              <a:t>/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10"/>
              </a:rPr>
              <a:t>/vprklass.ru</a:t>
            </a:r>
            <a:r>
              <a:rPr lang="ru-RU" sz="1600" b="1" u="sng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10"/>
              </a:rPr>
              <a:t>/-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10"/>
              </a:rPr>
              <a:t>klass/b</a:t>
            </a:r>
            <a:r>
              <a:rPr lang="ru-RU" sz="1600" b="1" u="sng" spc="5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10"/>
              </a:rPr>
              <a:t>i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hlinkClick r:id="rId10"/>
              </a:rPr>
              <a:t>ologija</a:t>
            </a:r>
            <a:r>
              <a:rPr lang="ru-RU" sz="1600" b="1" u="sng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ПР КЛА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(варианты 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ПР с отв</a:t>
            </a:r>
            <a:r>
              <a:rPr lang="ru-RU" sz="1600" b="1" spc="-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ru-RU" sz="1600" b="1" spc="5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ми)</a:t>
            </a:r>
            <a:endParaRPr lang="ru-RU" sz="1600" dirty="0">
              <a:latin typeface="Times New Roman" panose="02020603050405020304"/>
              <a:ea typeface="Times New Roman" panose="02020603050405020304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lnSpc>
                <a:spcPct val="98000"/>
              </a:lnSpc>
              <a:spcAft>
                <a:spcPts val="0"/>
              </a:spcAft>
            </a:pPr>
            <a:endParaRPr lang="ru-RU" sz="1600" b="1" dirty="0">
              <a:ea typeface="Calibri" panose="020F0502020204030204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600" dirty="0" smtClean="0">
              <a:ea typeface="Calibri" panose="020F0502020204030204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600" dirty="0">
              <a:ea typeface="Calibri" panose="020F0502020204030204"/>
            </a:endParaRPr>
          </a:p>
          <a:p>
            <a:pPr marL="457200" indent="-227965">
              <a:lnSpc>
                <a:spcPct val="148000"/>
              </a:lnSpc>
              <a:spcBef>
                <a:spcPts val="20"/>
              </a:spcBef>
              <a:spcAft>
                <a:spcPts val="0"/>
              </a:spcAft>
              <a:tabLst>
                <a:tab pos="1474470" algn="l"/>
                <a:tab pos="2979420" algn="l"/>
                <a:tab pos="4389755" algn="l"/>
              </a:tabLst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ym typeface="+mn-ea"/>
              </a:rPr>
              <a:t>6классы - 258 человек из 11 школ округа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/>
          </a:p>
        </p:txBody>
      </p:sp>
      <p:graphicFrame>
        <p:nvGraphicFramePr>
          <p:cNvPr id="10" name="Таблица 9"/>
          <p:cNvGraphicFramePr/>
          <p:nvPr/>
        </p:nvGraphicFramePr>
        <p:xfrm>
          <a:off x="392430" y="2160905"/>
          <a:ext cx="8446770" cy="324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</a:tblGrid>
              <a:tr h="4337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«2»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«3»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«4»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«5»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4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</a:tr>
              <a:tr h="7289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8,24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8,8</a:t>
                      </a:r>
                    </a:p>
                  </a:txBody>
                  <a:tcPr/>
                </a:tc>
              </a:tr>
              <a:tr h="7296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37,79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43,62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15,71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овое поле 11"/>
          <p:cNvSpPr txBox="1"/>
          <p:nvPr/>
        </p:nvSpPr>
        <p:spPr>
          <a:xfrm>
            <a:off x="1619250" y="5877560"/>
            <a:ext cx="6372860" cy="563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/>
              <a:t>80% обучающихся подтвердили свои результаты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>
                <a:sym typeface="+mn-ea"/>
              </a:rPr>
              <a:t>7 классы - 142 человек из 9 школ округа (концентрическая программа)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/>
          </a:p>
        </p:txBody>
      </p:sp>
      <p:graphicFrame>
        <p:nvGraphicFramePr>
          <p:cNvPr id="10" name="Таблица 9"/>
          <p:cNvGraphicFramePr/>
          <p:nvPr/>
        </p:nvGraphicFramePr>
        <p:xfrm>
          <a:off x="392430" y="2160905"/>
          <a:ext cx="8446770" cy="324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</a:tblGrid>
              <a:tr h="4337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«2»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«3»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«4»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«5»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4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</a:tr>
              <a:tr h="7289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9,2</a:t>
                      </a:r>
                    </a:p>
                  </a:txBody>
                  <a:tcPr/>
                </a:tc>
              </a:tr>
              <a:tr h="7296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14,5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овое поле 11"/>
          <p:cNvSpPr txBox="1"/>
          <p:nvPr/>
        </p:nvSpPr>
        <p:spPr>
          <a:xfrm>
            <a:off x="1619250" y="5877560"/>
            <a:ext cx="6372860" cy="563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/>
              <a:t>82,1 % обучающихся подтвердили свои результаты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>
                <a:sym typeface="+mn-ea"/>
              </a:rPr>
              <a:t>7 классы - 98 человек из 3 школ округа (линейная программа)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/>
          </a:p>
        </p:txBody>
      </p:sp>
      <p:graphicFrame>
        <p:nvGraphicFramePr>
          <p:cNvPr id="10" name="Таблица 9"/>
          <p:cNvGraphicFramePr/>
          <p:nvPr/>
        </p:nvGraphicFramePr>
        <p:xfrm>
          <a:off x="392430" y="2160905"/>
          <a:ext cx="8446770" cy="324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</a:tblGrid>
              <a:tr h="4337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«2»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«3»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«4»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«5»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4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</a:tr>
              <a:tr h="7289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0,9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10</a:t>
                      </a:r>
                    </a:p>
                  </a:txBody>
                  <a:tcPr/>
                </a:tc>
              </a:tr>
              <a:tr h="7296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38,56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40,43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18,7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овое поле 11"/>
          <p:cNvSpPr txBox="1"/>
          <p:nvPr/>
        </p:nvSpPr>
        <p:spPr>
          <a:xfrm>
            <a:off x="1619250" y="5877560"/>
            <a:ext cx="6372860" cy="563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/>
              <a:t>79% обучающихся подтвердили свои результаты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>
                <a:sym typeface="+mn-ea"/>
              </a:rPr>
              <a:t>8 классы - 111 человек из 9 школ округа (концентрическая программа)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/>
          </a:p>
        </p:txBody>
      </p:sp>
      <p:graphicFrame>
        <p:nvGraphicFramePr>
          <p:cNvPr id="10" name="Таблица 9"/>
          <p:cNvGraphicFramePr/>
          <p:nvPr/>
        </p:nvGraphicFramePr>
        <p:xfrm>
          <a:off x="392430" y="2160905"/>
          <a:ext cx="8446770" cy="324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</a:tblGrid>
              <a:tr h="4337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«2»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«3»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«4»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«5»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4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</a:tr>
              <a:tr h="7289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12,7</a:t>
                      </a:r>
                    </a:p>
                  </a:txBody>
                  <a:tcPr/>
                </a:tc>
              </a:tr>
              <a:tr h="7296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42,14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12,7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овое поле 11"/>
          <p:cNvSpPr txBox="1"/>
          <p:nvPr/>
        </p:nvSpPr>
        <p:spPr>
          <a:xfrm>
            <a:off x="1619250" y="5877560"/>
            <a:ext cx="6372860" cy="563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/>
              <a:t>78,9% обучающихся подтвердили свои результаты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ym typeface="+mn-ea"/>
              </a:rPr>
              <a:t>8 классы - 46 человек из 2 школ округа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/>
          </a:p>
        </p:txBody>
      </p:sp>
      <p:graphicFrame>
        <p:nvGraphicFramePr>
          <p:cNvPr id="10" name="Таблица 9"/>
          <p:cNvGraphicFramePr/>
          <p:nvPr/>
        </p:nvGraphicFramePr>
        <p:xfrm>
          <a:off x="392430" y="2160905"/>
          <a:ext cx="8446770" cy="324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</a:tblGrid>
              <a:tr h="4337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«2»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«3»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«4»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«5»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4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</a:tr>
              <a:tr h="7289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</a:t>
                      </a:r>
                    </a:p>
                  </a:txBody>
                  <a:tcPr/>
                </a:tc>
              </a:tr>
              <a:tr h="7296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2,96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40,41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14,2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овое поле 11"/>
          <p:cNvSpPr txBox="1"/>
          <p:nvPr/>
        </p:nvSpPr>
        <p:spPr>
          <a:xfrm>
            <a:off x="1619250" y="5877560"/>
            <a:ext cx="6372860" cy="563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/>
              <a:t>96% обучающихся подтвердили свои результаты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ym typeface="+mn-ea"/>
              </a:rPr>
              <a:t>11 классы - 2 человека из ГБОУ СОШ с. Герасимовка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/>
          </a:p>
        </p:txBody>
      </p:sp>
      <p:graphicFrame>
        <p:nvGraphicFramePr>
          <p:cNvPr id="10" name="Таблица 9"/>
          <p:cNvGraphicFramePr/>
          <p:nvPr/>
        </p:nvGraphicFramePr>
        <p:xfrm>
          <a:off x="392430" y="2160905"/>
          <a:ext cx="8446770" cy="324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  <a:gridCol w="938530"/>
              </a:tblGrid>
              <a:tr h="4337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«2»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«3»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«4»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/>
                        <a:t>«5»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4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в % соотношении</a:t>
                      </a:r>
                    </a:p>
                  </a:txBody>
                  <a:tcPr/>
                </a:tc>
              </a:tr>
              <a:tr h="7289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50</a:t>
                      </a:r>
                    </a:p>
                  </a:txBody>
                  <a:tcPr/>
                </a:tc>
              </a:tr>
              <a:tr h="7296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37,79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43,62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15,71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овое поле 11"/>
          <p:cNvSpPr txBox="1"/>
          <p:nvPr/>
        </p:nvSpPr>
        <p:spPr>
          <a:xfrm>
            <a:off x="1619250" y="5877560"/>
            <a:ext cx="6372860" cy="563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/>
              <a:t>100% обучающихся подтвердили свои результаты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5544616" cy="2970675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sz="4000" dirty="0"/>
              <a:t>«Разбор заданий ВПР по биологии, направленных на выявление уровня </a:t>
            </a:r>
            <a:r>
              <a:rPr lang="ru-RU" sz="4000" dirty="0" err="1"/>
              <a:t>сформированности</a:t>
            </a:r>
            <a:r>
              <a:rPr lang="ru-RU" sz="4000" dirty="0"/>
              <a:t> естественно-научной грамотности у учащихся»</a:t>
            </a:r>
            <a:br>
              <a:rPr lang="ru-RU" sz="4000" dirty="0"/>
            </a:br>
            <a:endParaRPr lang="ru-RU" altLang="ko-KR" sz="4000" b="1" kern="0" dirty="0">
              <a:solidFill>
                <a:srgbClr val="00339A"/>
              </a:solidFill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5301208"/>
            <a:ext cx="6400800" cy="985664"/>
          </a:xfrm>
        </p:spPr>
        <p:txBody>
          <a:bodyPr>
            <a:normAutofit/>
          </a:bodyPr>
          <a:lstStyle/>
          <a:p>
            <a:pPr lvl="0" algn="r">
              <a:spcBef>
                <a:spcPts val="0"/>
              </a:spcBef>
            </a:pPr>
            <a:r>
              <a:rPr lang="ru-RU" sz="2400" kern="0" dirty="0" err="1" smtClean="0">
                <a:solidFill>
                  <a:sysClr val="windowText" lastClr="000000"/>
                </a:solidFill>
              </a:rPr>
              <a:t> </a:t>
            </a:r>
            <a:endParaRPr lang="ru-RU" sz="2400" kern="0" dirty="0">
              <a:solidFill>
                <a:sysClr val="windowText" lastClr="000000"/>
              </a:solidFill>
            </a:endParaRP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65*255"/>
  <p:tag name="TABLE_ENDDRAG_RECT" val="30*170*665*25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869</Words>
  <Application>Microsoft Office PowerPoint</Application>
  <PresentationFormat>Экран (4:3)</PresentationFormat>
  <Paragraphs>254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Грань</vt:lpstr>
      <vt:lpstr>Анализ ВПР по биологии проведенных в 2024 году в образовательных организациях, расположенных на территории Юго-Восточного округа</vt:lpstr>
      <vt:lpstr>5 классы - 557 человек из 21 школы округа</vt:lpstr>
      <vt:lpstr>6классы - 258 человек из 11 школ округа</vt:lpstr>
      <vt:lpstr>7 классы - 142 человек из 9 школ округа (концентрическая программа)</vt:lpstr>
      <vt:lpstr>7 классы - 98 человек из 3 школ округа (линейная программа)</vt:lpstr>
      <vt:lpstr>8 классы - 111 человек из 9 школ округа (концентрическая программа)</vt:lpstr>
      <vt:lpstr>8 классы - 46 человек из 2 школ округа</vt:lpstr>
      <vt:lpstr>11 классы - 2 человека из ГБОУ СОШ с. Герасимовка</vt:lpstr>
      <vt:lpstr>«Разбор заданий ВПР по биологии, направленных на выявление уровня сформированности естественно-научной грамотности у учащихся» </vt:lpstr>
      <vt:lpstr>Уровнем сформированности естественнонаучной грамотности учитывается следующие умения учащихся</vt:lpstr>
      <vt:lpstr>Эффективные приёмы формирования функциональной грамотности на уроках биологии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Методические рекомендации по организации учебного процесса по биологии с учетом выявленных в ходе ВПР затруднений</vt:lpstr>
      <vt:lpstr>Заключение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Admin</cp:lastModifiedBy>
  <cp:revision>21</cp:revision>
  <dcterms:created xsi:type="dcterms:W3CDTF">2023-03-05T06:35:00Z</dcterms:created>
  <dcterms:modified xsi:type="dcterms:W3CDTF">2024-08-29T05:08:49Z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19C5030FB4414434BBB8DA9C789AD6DD_12</vt:lpwstr>
  </property>
  <property fmtid="{D5CDD505-2E9C-101B-9397-08002B2CF9AE}" pid="3" name="KSOProductBuildVer">
    <vt:lpwstr>1049-12.2.0.17562</vt:lpwstr>
  </property>
</Properties>
</file>