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327-A694-422F-B804-1E3A793E07D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A2A8C36-8EE5-45BF-9524-E318BDF9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572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327-A694-422F-B804-1E3A793E07D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8C36-8EE5-45BF-9524-E318BDF9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962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327-A694-422F-B804-1E3A793E07D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A2A8C36-8EE5-45BF-9524-E318BDF9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012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327-A694-422F-B804-1E3A793E07D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A2A8C36-8EE5-45BF-9524-E318BDF9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036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327-A694-422F-B804-1E3A793E07D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A2A8C36-8EE5-45BF-9524-E318BDF9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486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327-A694-422F-B804-1E3A793E07D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8C36-8EE5-45BF-9524-E318BDF9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375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327-A694-422F-B804-1E3A793E07D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8C36-8EE5-45BF-9524-E318BDF9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007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327-A694-422F-B804-1E3A793E07D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8C36-8EE5-45BF-9524-E318BDF9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890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327-A694-422F-B804-1E3A793E07D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A2A8C36-8EE5-45BF-9524-E318BDF9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681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327-A694-422F-B804-1E3A793E07D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A2A8C36-8EE5-45BF-9524-E318BDF9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182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327-A694-422F-B804-1E3A793E07D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A2A8C36-8EE5-45BF-9524-E318BDF9D1B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965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327-A694-422F-B804-1E3A793E07D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A2A8C36-8EE5-45BF-9524-E318BDF9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285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327-A694-422F-B804-1E3A793E07D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A2A8C36-8EE5-45BF-9524-E318BDF9D1B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20151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327-A694-422F-B804-1E3A793E07D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A2A8C36-8EE5-45BF-9524-E318BDF9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894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327-A694-422F-B804-1E3A793E07D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8C36-8EE5-45BF-9524-E318BDF9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025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96327-A694-422F-B804-1E3A793E07D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8C36-8EE5-45BF-9524-E318BDF9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300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96327-A694-422F-B804-1E3A793E07D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A2A8C36-8EE5-45BF-9524-E318BDF9D1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350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DBC876-E76E-4EDE-A6F7-F24E07324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9809" y="1280161"/>
            <a:ext cx="8634803" cy="2363372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Bookman Old Style" panose="02050604050505020204" pitchFamily="18" charset="0"/>
              </a:rPr>
              <a:t>       Аттестация 2026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4E15653-C266-41A0-BB1A-0270C5EDAB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  <a:p>
            <a:r>
              <a:rPr lang="ru-RU" dirty="0">
                <a:solidFill>
                  <a:schemeClr val="tx1"/>
                </a:solidFill>
                <a:latin typeface="Bookman Old Style" panose="02050604050505020204" pitchFamily="18" charset="0"/>
              </a:rPr>
              <a:t>                                              Ерина Е.В. Учитель английского языка</a:t>
            </a:r>
          </a:p>
          <a:p>
            <a:r>
              <a:rPr lang="ru-RU" dirty="0">
                <a:solidFill>
                  <a:schemeClr val="tx1"/>
                </a:solidFill>
                <a:latin typeface="Bookman Old Style" panose="02050604050505020204" pitchFamily="18" charset="0"/>
              </a:rPr>
              <a:t>                                        ГБОУ СОШ с. Алексеевка</a:t>
            </a:r>
          </a:p>
        </p:txBody>
      </p:sp>
    </p:spTree>
    <p:extLst>
      <p:ext uri="{BB962C8B-B14F-4D97-AF65-F5344CB8AC3E}">
        <p14:creationId xmlns:p14="http://schemas.microsoft.com/office/powerpoint/2010/main" val="4171877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DE763E-0726-4508-92DE-EFF44EAD4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indent="450215">
              <a:spcAft>
                <a:spcPts val="800"/>
              </a:spcAft>
            </a:pPr>
            <a:r>
              <a:rPr lang="ru-RU" sz="31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100" b="1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ЦПО (Центр профессионального образования) Порядок проведения аттестации педагогических работников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000000"/>
                </a:solidFill>
                <a:effectLst/>
                <a:latin typeface="PT Sans" panose="020B0503020203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8BEA32-0DD2-46D8-8903-56EAA3F92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50215" algn="just">
              <a:spcAft>
                <a:spcPts val="800"/>
              </a:spcAft>
            </a:pP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Нормативные документы. </a:t>
            </a:r>
            <a:r>
              <a:rPr lang="ru-RU" sz="2400" b="1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изменилось на федеральном уровне</a:t>
            </a:r>
          </a:p>
          <a:p>
            <a:pPr indent="0" algn="just">
              <a:spcAft>
                <a:spcPts val="800"/>
              </a:spcAft>
              <a:buNone/>
            </a:pPr>
            <a:r>
              <a:rPr lang="ru-RU" sz="240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С </a:t>
            </a:r>
            <a:r>
              <a:rPr lang="ru-RU" sz="2400" b="1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1 сентября 2023 года</a:t>
            </a:r>
            <a:r>
              <a:rPr lang="ru-RU" sz="240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 действует новый Порядок проведения аттестации (утверждён приказом </a:t>
            </a:r>
            <a:r>
              <a:rPr lang="ru-RU" sz="2400" dirty="0" err="1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Минпросвещения</a:t>
            </a:r>
            <a:r>
              <a:rPr lang="ru-RU" sz="240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России от 24.03.2023 № 196). Он заменил прежний (приказ Минобрнауки № 276).</a:t>
            </a:r>
            <a:br>
              <a:rPr lang="ru-RU" sz="240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</a:br>
            <a:br>
              <a:rPr lang="ru-RU" sz="240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</a:br>
            <a:endParaRPr lang="ru-RU" sz="24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017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747D32-E1FF-45FF-97B7-2F45ECDD9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latin typeface="Bookman Old Style" panose="02050604050505020204" pitchFamily="18" charset="0"/>
              </a:rPr>
              <a:t>Измененения</a:t>
            </a:r>
            <a:r>
              <a:rPr lang="ru-RU" b="1" dirty="0">
                <a:latin typeface="Bookman Old Style" panose="02050604050505020204" pitchFamily="18" charset="0"/>
              </a:rPr>
              <a:t> на федеральном уровне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B4A2EF-5B0C-4EE8-9B29-7DD5362859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3333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Бессрочность категорий</a:t>
            </a:r>
          </a:p>
          <a:p>
            <a:r>
              <a:rPr lang="ru-RU" sz="2400" dirty="0">
                <a:solidFill>
                  <a:srgbClr val="3333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Упрощённый порядок</a:t>
            </a:r>
          </a:p>
          <a:p>
            <a:r>
              <a:rPr lang="ru-RU" sz="2400" dirty="0">
                <a:solidFill>
                  <a:srgbClr val="3333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Гибкость сроков</a:t>
            </a:r>
          </a:p>
          <a:p>
            <a:r>
              <a:rPr lang="ru-RU" sz="2400" dirty="0">
                <a:solidFill>
                  <a:srgbClr val="3333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Дистанционная подача</a:t>
            </a:r>
          </a:p>
          <a:p>
            <a:r>
              <a:rPr lang="ru-RU" sz="2400" dirty="0">
                <a:solidFill>
                  <a:srgbClr val="3333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Новые категории</a:t>
            </a:r>
          </a:p>
          <a:p>
            <a:r>
              <a:rPr lang="ru-RU" sz="2400" dirty="0">
                <a:solidFill>
                  <a:srgbClr val="333333"/>
                </a:solidFill>
                <a:latin typeface="Bookman Old Style" panose="02050604050505020204" pitchFamily="18" charset="0"/>
              </a:rPr>
              <a:t>Детали процедуры</a:t>
            </a:r>
            <a:endParaRPr lang="ru-RU" sz="2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75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0F394C-D1D5-440A-8B3F-D8EAADDA9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График основных этапов процедуры аттестации педагогических работников в целях получения квалификационной категории в 2026 году</a:t>
            </a:r>
            <a:br>
              <a:rPr lang="ru-RU" sz="28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0C13AB2-6C64-42FE-88B4-B6036A6888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502880"/>
              </p:ext>
            </p:extLst>
          </p:nvPr>
        </p:nvGraphicFramePr>
        <p:xfrm>
          <a:off x="2743199" y="1905001"/>
          <a:ext cx="7737230" cy="47349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7446">
                  <a:extLst>
                    <a:ext uri="{9D8B030D-6E8A-4147-A177-3AD203B41FA5}">
                      <a16:colId xmlns:a16="http://schemas.microsoft.com/office/drawing/2014/main" val="1511426998"/>
                    </a:ext>
                  </a:extLst>
                </a:gridCol>
                <a:gridCol w="1547446">
                  <a:extLst>
                    <a:ext uri="{9D8B030D-6E8A-4147-A177-3AD203B41FA5}">
                      <a16:colId xmlns:a16="http://schemas.microsoft.com/office/drawing/2014/main" val="3285640386"/>
                    </a:ext>
                  </a:extLst>
                </a:gridCol>
                <a:gridCol w="1547446">
                  <a:extLst>
                    <a:ext uri="{9D8B030D-6E8A-4147-A177-3AD203B41FA5}">
                      <a16:colId xmlns:a16="http://schemas.microsoft.com/office/drawing/2014/main" val="1979286937"/>
                    </a:ext>
                  </a:extLst>
                </a:gridCol>
                <a:gridCol w="1547446">
                  <a:extLst>
                    <a:ext uri="{9D8B030D-6E8A-4147-A177-3AD203B41FA5}">
                      <a16:colId xmlns:a16="http://schemas.microsoft.com/office/drawing/2014/main" val="1100698707"/>
                    </a:ext>
                  </a:extLst>
                </a:gridCol>
                <a:gridCol w="1547446">
                  <a:extLst>
                    <a:ext uri="{9D8B030D-6E8A-4147-A177-3AD203B41FA5}">
                      <a16:colId xmlns:a16="http://schemas.microsoft.com/office/drawing/2014/main" val="416063529"/>
                    </a:ext>
                  </a:extLst>
                </a:gridCol>
              </a:tblGrid>
              <a:tr h="12122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Период подачи заявления педагогическим работником на рассмотрение в АКМ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Дата проведения заседания АКМ (</a:t>
                      </a:r>
                      <a:r>
                        <a:rPr lang="ru-RU" sz="800" u="sng">
                          <a:effectLst/>
                        </a:rPr>
                        <a:t>Рассматривается заявление</a:t>
                      </a:r>
                      <a:r>
                        <a:rPr lang="ru-RU" sz="800">
                          <a:effectLst/>
                        </a:rPr>
                        <a:t>, определяется конкретный срок проведения аттестации)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Примерный срок </a:t>
                      </a:r>
                      <a:r>
                        <a:rPr lang="ru-RU" sz="800" u="sng">
                          <a:effectLst/>
                        </a:rPr>
                        <a:t>проведения экспертизы</a:t>
                      </a:r>
                      <a:r>
                        <a:rPr lang="ru-RU" sz="800">
                          <a:effectLst/>
                        </a:rPr>
                        <a:t> предоставленных материалов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Дата проведения заседания АКМ (</a:t>
                      </a:r>
                      <a:r>
                        <a:rPr lang="ru-RU" sz="800" u="sng">
                          <a:effectLst/>
                        </a:rPr>
                        <a:t>Принимается решение</a:t>
                      </a:r>
                      <a:r>
                        <a:rPr lang="ru-RU" sz="800">
                          <a:effectLst/>
                        </a:rPr>
                        <a:t> по результатам проведенной экспертизы)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Примерный срок </a:t>
                      </a:r>
                      <a:r>
                        <a:rPr lang="ru-RU" sz="800" u="sng">
                          <a:effectLst/>
                        </a:rPr>
                        <a:t>опубликования приказа</a:t>
                      </a:r>
                      <a:r>
                        <a:rPr lang="ru-RU" sz="800">
                          <a:effectLst/>
                        </a:rPr>
                        <a:t> об утверждении решения аттестационной комиссии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extLst>
                  <a:ext uri="{0D108BD9-81ED-4DB2-BD59-A6C34878D82A}">
                    <a16:rowId xmlns:a16="http://schemas.microsoft.com/office/drawing/2014/main" val="461307494"/>
                  </a:ext>
                </a:extLst>
              </a:tr>
              <a:tr h="306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01.12.2025 – 15.12.2025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25.12.2025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с 12.01.2026 по 27.01.2026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29.01.2026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до 10.02.2026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extLst>
                  <a:ext uri="{0D108BD9-81ED-4DB2-BD59-A6C34878D82A}">
                    <a16:rowId xmlns:a16="http://schemas.microsoft.com/office/drawing/2014/main" val="3164016405"/>
                  </a:ext>
                </a:extLst>
              </a:tr>
              <a:tr h="306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01.01.2026 – 12.01.2026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22.01.2026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с 01.02.2026 по 24.02.2026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26.02.2026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до 12.03.2026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extLst>
                  <a:ext uri="{0D108BD9-81ED-4DB2-BD59-A6C34878D82A}">
                    <a16:rowId xmlns:a16="http://schemas.microsoft.com/office/drawing/2014/main" val="4198271348"/>
                  </a:ext>
                </a:extLst>
              </a:tr>
              <a:tr h="306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01.02.2026 – 16.02.2026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26.02.2026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с 08.03.2026 по 24.03.2026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26.03.2026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до 10.04.2026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extLst>
                  <a:ext uri="{0D108BD9-81ED-4DB2-BD59-A6C34878D82A}">
                    <a16:rowId xmlns:a16="http://schemas.microsoft.com/office/drawing/2014/main" val="29022370"/>
                  </a:ext>
                </a:extLst>
              </a:tr>
              <a:tr h="306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01.03.2026 – 16.03.2026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26.03.2026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с 05.04.2026 по 21.04.2026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23.04.2026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до 08.05.2026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extLst>
                  <a:ext uri="{0D108BD9-81ED-4DB2-BD59-A6C34878D82A}">
                    <a16:rowId xmlns:a16="http://schemas.microsoft.com/office/drawing/2014/main" val="3626603325"/>
                  </a:ext>
                </a:extLst>
              </a:tr>
              <a:tr h="306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01.04.2026 – 13.04.2026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23.04.2026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с 04.05.2026 по 26.05.2026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28.05.2026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до 10.06.2026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extLst>
                  <a:ext uri="{0D108BD9-81ED-4DB2-BD59-A6C34878D82A}">
                    <a16:rowId xmlns:a16="http://schemas.microsoft.com/office/drawing/2014/main" val="1337454384"/>
                  </a:ext>
                </a:extLst>
              </a:tr>
              <a:tr h="306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01.05.2026 – 18.05.2026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28.05.2026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с 07.06.2026 по 23.06.2026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25.06.2026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до 03.07.2026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extLst>
                  <a:ext uri="{0D108BD9-81ED-4DB2-BD59-A6C34878D82A}">
                    <a16:rowId xmlns:a16="http://schemas.microsoft.com/office/drawing/2014/main" val="4191503362"/>
                  </a:ext>
                </a:extLst>
              </a:tr>
              <a:tr h="155037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июнь – июль 2026 года – приём заявлений не осуществляется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636374"/>
                  </a:ext>
                </a:extLst>
              </a:tr>
              <a:tr h="306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01.08.2026 – 17.08.2026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27.08.2026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с 06.09.2026 по 22.09.2026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24.09.2026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до 09.10.2026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extLst>
                  <a:ext uri="{0D108BD9-81ED-4DB2-BD59-A6C34878D82A}">
                    <a16:rowId xmlns:a16="http://schemas.microsoft.com/office/drawing/2014/main" val="941510982"/>
                  </a:ext>
                </a:extLst>
              </a:tr>
              <a:tr h="306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01.09.2026 – 14.09.2026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24.09.2026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с 04.10.2026 по 20.10.2026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22.10.2026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до 09.11.2026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extLst>
                  <a:ext uri="{0D108BD9-81ED-4DB2-BD59-A6C34878D82A}">
                    <a16:rowId xmlns:a16="http://schemas.microsoft.com/office/drawing/2014/main" val="3023359132"/>
                  </a:ext>
                </a:extLst>
              </a:tr>
              <a:tr h="306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01.10.2026 – 12.10.2026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22.10.2026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с 01.11.2026 по 24.11.2026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26.11.2026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до 09.12.2026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extLst>
                  <a:ext uri="{0D108BD9-81ED-4DB2-BD59-A6C34878D82A}">
                    <a16:rowId xmlns:a16="http://schemas.microsoft.com/office/drawing/2014/main" val="2971858861"/>
                  </a:ext>
                </a:extLst>
              </a:tr>
              <a:tr h="306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01.11.2026 – 16.11.2026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26.11.2026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с 06.12.2026 по 22.12.2026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24.12.2026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январь 2027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extLst>
                  <a:ext uri="{0D108BD9-81ED-4DB2-BD59-A6C34878D82A}">
                    <a16:rowId xmlns:a16="http://schemas.microsoft.com/office/drawing/2014/main" val="2477209257"/>
                  </a:ext>
                </a:extLst>
              </a:tr>
              <a:tr h="306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01.12.2026 – 14.12.2026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24.12.2026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с 11.01.2027 по 26.01.2027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28.01.2027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февраль 2027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8" marR="6268" marT="6268" marB="6268" anchor="ctr"/>
                </a:tc>
                <a:extLst>
                  <a:ext uri="{0D108BD9-81ED-4DB2-BD59-A6C34878D82A}">
                    <a16:rowId xmlns:a16="http://schemas.microsoft.com/office/drawing/2014/main" val="2785830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3800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B8F723-CD76-4D43-9B32-F9AD5A063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2800" b="1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Документы для</a:t>
            </a:r>
            <a:r>
              <a:rPr lang="ru-RU" sz="28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аттестации на установление квалификационной категории</a:t>
            </a:r>
            <a:br>
              <a:rPr lang="ru-RU" sz="28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>
              <a:latin typeface="Bookman Old Style" panose="020506040505050202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7330E9-C956-43C5-9891-E0012E72C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Заявление на аттестацию </a:t>
            </a:r>
            <a:endParaRPr lang="ru-RU" sz="24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Документы об образовании</a:t>
            </a:r>
            <a:endParaRPr lang="ru-RU" sz="24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Документы о повышении квалификации</a:t>
            </a:r>
          </a:p>
          <a:p>
            <a:r>
              <a:rPr lang="ru-RU" sz="2400" b="1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Материалы, которые подтверждают результаты работы</a:t>
            </a:r>
            <a:br>
              <a:rPr lang="ru-RU" sz="2400" b="1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</a:br>
            <a:br>
              <a:rPr lang="ru-RU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</a:br>
            <a:endParaRPr lang="ru-RU" sz="2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36483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101</TotalTime>
  <Words>316</Words>
  <Application>Microsoft Office PowerPoint</Application>
  <PresentationFormat>Широкоэкранный</PresentationFormat>
  <Paragraphs>81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Bookman Old Style</vt:lpstr>
      <vt:lpstr>Century Gothic</vt:lpstr>
      <vt:lpstr>PT Sans</vt:lpstr>
      <vt:lpstr>Times New Roman</vt:lpstr>
      <vt:lpstr>Wingdings 3</vt:lpstr>
      <vt:lpstr>Легкий дым</vt:lpstr>
      <vt:lpstr>       Аттестация 2026 </vt:lpstr>
      <vt:lpstr> ЦПО (Центр профессионального образования) Порядок проведения аттестации педагогических работников                           </vt:lpstr>
      <vt:lpstr>Измененения на федеральном уровне</vt:lpstr>
      <vt:lpstr>График основных этапов процедуры аттестации педагогических работников в целях получения квалификационной категории в 2026 году </vt:lpstr>
      <vt:lpstr>III  Документы для аттестации на установление квалификационной категории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Аттестация 2026 </dc:title>
  <dc:creator>Пользователь</dc:creator>
  <cp:lastModifiedBy>Пользователь</cp:lastModifiedBy>
  <cp:revision>4</cp:revision>
  <dcterms:created xsi:type="dcterms:W3CDTF">2026-08-26T15:06:05Z</dcterms:created>
  <dcterms:modified xsi:type="dcterms:W3CDTF">2026-08-26T16:47:32Z</dcterms:modified>
</cp:coreProperties>
</file>