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handoutMasterIdLst>
    <p:handoutMasterId r:id="rId19"/>
  </p:handout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  <p:sldId id="265" r:id="rId11"/>
    <p:sldId id="274" r:id="rId12"/>
    <p:sldId id="267" r:id="rId13"/>
    <p:sldId id="268" r:id="rId14"/>
    <p:sldId id="269" r:id="rId15"/>
    <p:sldId id="270" r:id="rId16"/>
    <p:sldId id="272" r:id="rId17"/>
    <p:sldId id="273" r:id="rId18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AC5F4-78A5-4A6B-8FD2-9D8C69AD55A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6D3DA-44F7-4272-B08B-4CE9F9FB0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965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8B5E5C8-E1FD-4692-AC12-6CD4299D649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D5D290F-9FD8-4898-B63B-A648FAE29977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988840"/>
            <a:ext cx="7488832" cy="1544192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выполнения заданий КИМ ОГЭ по истории в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91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60648"/>
            <a:ext cx="7746064" cy="5987752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КИМ ОГЭ по истории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охватывает содержание предмета «История» с древнейших времён до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1914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Экзаменационная работа состоит из двух частей, включающих в себя 24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уровней сложности: базового (14), повышенного (7) и высокого (3)</a:t>
            </a:r>
          </a:p>
          <a:p>
            <a:pPr marL="82296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заданий – 1 балл; </a:t>
            </a:r>
          </a:p>
          <a:p>
            <a:pPr marL="82296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заданий – 2 балла;</a:t>
            </a:r>
          </a:p>
          <a:p>
            <a:pPr marL="82296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задания – 3 балла (22 и 24)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878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Перевод баллов в оценки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0-10 – 2</a:t>
            </a:r>
          </a:p>
          <a:p>
            <a:pPr marL="82296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11-20 – 3</a:t>
            </a:r>
          </a:p>
          <a:p>
            <a:pPr marL="82296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21-29 – 4</a:t>
            </a:r>
          </a:p>
          <a:p>
            <a:pPr marL="82296" indent="0" algn="ctr">
              <a:buNone/>
            </a:pP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30-37 - 5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05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60648"/>
            <a:ext cx="7746064" cy="5987752"/>
          </a:xfrm>
        </p:spPr>
        <p:txBody>
          <a:bodyPr/>
          <a:lstStyle/>
          <a:p>
            <a:pPr marL="8229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г., в Юго-Восточном образовательном округе ОГЭ по истории сдавали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</a:p>
          <a:p>
            <a:pPr marL="8229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человек – 5</a:t>
            </a:r>
          </a:p>
          <a:p>
            <a:pPr marL="8229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– 4</a:t>
            </a:r>
          </a:p>
          <a:p>
            <a:pPr marL="8229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 – 3</a:t>
            </a:r>
          </a:p>
          <a:p>
            <a:pPr marL="82296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- 2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1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961423"/>
              </p:ext>
            </p:extLst>
          </p:nvPr>
        </p:nvGraphicFramePr>
        <p:xfrm>
          <a:off x="1259632" y="404664"/>
          <a:ext cx="7424357" cy="51845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074"/>
                <a:gridCol w="1314111"/>
                <a:gridCol w="948833"/>
                <a:gridCol w="1066138"/>
                <a:gridCol w="833013"/>
                <a:gridCol w="833013"/>
                <a:gridCol w="830043"/>
                <a:gridCol w="723132"/>
              </a:tblGrid>
              <a:tr h="92356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задания </a:t>
                      </a:r>
                      <a:b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КИМ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элементы содержания / умения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сложности задания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процент выполнения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выполнения</a:t>
                      </a:r>
                      <a:r>
                        <a:rPr lang="ru-RU" sz="1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задания в субъекте Российской Федерации в группах участников экзамена,  </a:t>
                      </a:r>
                      <a:b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получивших отметку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08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«2»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«3»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«4»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«5»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55647">
                <a:tc>
                  <a:txBody>
                    <a:bodyPr/>
                    <a:lstStyle/>
                    <a:p>
                      <a:pPr indent="42545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/>
                </a:tc>
              </a:tr>
              <a:tr h="755647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 с древнейших времён до 1914 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/>
                </a:tc>
              </a:tr>
              <a:tr h="1259411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95%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/>
                </a:tc>
              </a:tr>
              <a:tr h="1259411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92%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473200" y="2149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67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986600"/>
              </p:ext>
            </p:extLst>
          </p:nvPr>
        </p:nvGraphicFramePr>
        <p:xfrm>
          <a:off x="1187624" y="260648"/>
          <a:ext cx="7560840" cy="60486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2179"/>
                <a:gridCol w="1338268"/>
                <a:gridCol w="966276"/>
                <a:gridCol w="1085737"/>
                <a:gridCol w="739450"/>
                <a:gridCol w="848326"/>
                <a:gridCol w="845302"/>
                <a:gridCol w="845302"/>
              </a:tblGrid>
              <a:tr h="1374698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95%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  <a:tr h="1374698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42%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50%</a:t>
                      </a:r>
                    </a:p>
                  </a:txBody>
                  <a:tcPr marL="68580" marR="68580" marT="0" marB="0" anchor="ctr"/>
                </a:tc>
              </a:tr>
              <a:tr h="549879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XVIII – начало ХХ в.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88%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82%</a:t>
                      </a:r>
                    </a:p>
                  </a:txBody>
                  <a:tcPr marL="68580" marR="68580" marT="0" marB="0" anchor="ctr"/>
                </a:tc>
              </a:tr>
              <a:tr h="1374698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76%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82%</a:t>
                      </a:r>
                    </a:p>
                  </a:txBody>
                  <a:tcPr marL="68580" marR="68580" marT="0" marB="0" anchor="ctr"/>
                </a:tc>
              </a:tr>
              <a:tr h="1374698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76%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9936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019249"/>
              </p:ext>
            </p:extLst>
          </p:nvPr>
        </p:nvGraphicFramePr>
        <p:xfrm>
          <a:off x="1259632" y="260648"/>
          <a:ext cx="7488832" cy="5688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3682"/>
                <a:gridCol w="1325523"/>
                <a:gridCol w="957073"/>
                <a:gridCol w="1075397"/>
                <a:gridCol w="732408"/>
                <a:gridCol w="840247"/>
                <a:gridCol w="837251"/>
                <a:gridCol w="837251"/>
              </a:tblGrid>
              <a:tr h="1422158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80%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  <a:tr h="1422158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100%</a:t>
                      </a:r>
                    </a:p>
                  </a:txBody>
                  <a:tcPr marL="68580" marR="68580" marT="0" marB="0" anchor="ctr"/>
                </a:tc>
              </a:tr>
              <a:tr h="1422158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95%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  <a:tr h="1422158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Знание фактов истории культуры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81%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429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80500"/>
              </p:ext>
            </p:extLst>
          </p:nvPr>
        </p:nvGraphicFramePr>
        <p:xfrm>
          <a:off x="1115616" y="260649"/>
          <a:ext cx="7776863" cy="61206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7670"/>
                <a:gridCol w="1376505"/>
                <a:gridCol w="993883"/>
                <a:gridCol w="1116758"/>
                <a:gridCol w="760577"/>
                <a:gridCol w="872564"/>
                <a:gridCol w="869453"/>
                <a:gridCol w="869453"/>
              </a:tblGrid>
              <a:tr h="941643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Знание фактов истории культуры с древнейших времён до 1914 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  <a:tr h="1412465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зарубежных стран. Древний мир, Средние века, Новое время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  <a:tr h="1412465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зарубежных стран. Древний мир, Средние века, Новое время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95%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  <a:tr h="1412465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зарубежных стран. Древний мир, Средние века, Новое время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81%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90%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  <a:tr h="941643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67%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67%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36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212145"/>
              </p:ext>
            </p:extLst>
          </p:nvPr>
        </p:nvGraphicFramePr>
        <p:xfrm>
          <a:off x="1187624" y="116632"/>
          <a:ext cx="7632847" cy="6192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676"/>
                <a:gridCol w="1351014"/>
                <a:gridCol w="975478"/>
                <a:gridCol w="1096077"/>
                <a:gridCol w="746492"/>
                <a:gridCol w="856406"/>
                <a:gridCol w="853352"/>
                <a:gridCol w="853352"/>
              </a:tblGrid>
              <a:tr h="1076989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60%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82%</a:t>
                      </a:r>
                    </a:p>
                  </a:txBody>
                  <a:tcPr marL="68580" marR="68580" marT="0" marB="0" anchor="ctr"/>
                </a:tc>
              </a:tr>
              <a:tr h="1076989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50%</a:t>
                      </a:r>
                    </a:p>
                  </a:txBody>
                  <a:tcPr marL="68580" marR="68580" marT="0" marB="0" anchor="ctr"/>
                </a:tc>
              </a:tr>
              <a:tr h="1076989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43%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100%</a:t>
                      </a:r>
                    </a:p>
                  </a:txBody>
                  <a:tcPr marL="68580" marR="68580" marT="0" marB="0" anchor="ctr"/>
                </a:tc>
              </a:tr>
              <a:tr h="1076989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54%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0%</a:t>
                      </a:r>
                    </a:p>
                  </a:txBody>
                  <a:tcPr marL="68580" marR="68580" marT="0" marB="0" anchor="ctr"/>
                </a:tc>
              </a:tr>
              <a:tr h="807742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20%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82%</a:t>
                      </a:r>
                    </a:p>
                  </a:txBody>
                  <a:tcPr marL="68580" marR="68580" marT="0" marB="0" anchor="ctr"/>
                </a:tc>
              </a:tr>
              <a:tr h="1076989"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Один из периодов истории России с древнейших времён до 1914 г.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254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40%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82%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304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88640"/>
            <a:ext cx="77048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экзамена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 предмету «История» говорят о том, что в общей массе обучающиеся на базовом уровне усвоили учебный материал, и это можно считать достаточным. Все задания, относящиеся к базовому уровню сложности, в Юго-Восточном образовательном округе были успешно выполнены со средним значением более 70%, что является хорошим показателем.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выполнения заданий повышенного уровня сложности по Юго-Восточному округу составляют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49%,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свидетельствует о достаточном уровне познавательной деятельности экзаменуемых.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5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132856"/>
            <a:ext cx="749808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трудные задания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719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772816"/>
            <a:ext cx="7746064" cy="4475584"/>
          </a:xfrm>
        </p:spPr>
        <p:txBody>
          <a:bodyPr>
            <a:normAutofit fontScale="85000" lnSpcReduction="20000"/>
          </a:bodyPr>
          <a:lstStyle/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направлено на проверку умения выявлять общее и различное в событиях, явлениях, деятельности исторических личностей из истории России с древности до 1914 года.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является одним из важнейших планируемых предметных результатов в соответствии с ФГОС, который закрепляет необходимость формирования у обучающихся умения сравнивать исторические события, явления, процессы в различные исторические эпохи.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выполнения этого задания 29%.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0648"/>
            <a:ext cx="761750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09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3404727"/>
            <a:ext cx="7498080" cy="2963416"/>
          </a:xfrm>
        </p:spPr>
        <p:txBody>
          <a:bodyPr>
            <a:normAutofit fontScale="92500" lnSpcReduction="20000"/>
          </a:bodyPr>
          <a:lstStyle/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высокого уровня,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требовало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большого объема фактического материала и умения анализировать, сопоставлять информацию, аргументировать свое отношение к информации.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этим заданием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справились в среднем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29%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2"/>
            <a:ext cx="7316609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276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100" y="130898"/>
            <a:ext cx="771919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93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332656"/>
            <a:ext cx="7674056" cy="5915744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 от проверяемого содержания экзаменуемые испытывают затруднения в задании 22 –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 algn="just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части 2 с развернутым ответом, в котором требовалось найти фактические ошибки в тексте, исправить их, а ответ оформить по образцу в таблице.</a:t>
            </a:r>
          </a:p>
        </p:txBody>
      </p:sp>
    </p:spTree>
    <p:extLst>
      <p:ext uri="{BB962C8B-B14F-4D97-AF65-F5344CB8AC3E}">
        <p14:creationId xmlns:p14="http://schemas.microsoft.com/office/powerpoint/2010/main" val="8243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Вероятные причины затруднений и типичных ошибок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447800"/>
            <a:ext cx="7746064" cy="4800600"/>
          </a:xfrm>
        </p:spPr>
        <p:txBody>
          <a:bodyPr>
            <a:normAutofit fontScale="92500" lnSpcReduction="10000"/>
          </a:bodyPr>
          <a:lstStyle/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Фактологический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недостаточно усвоен, а количество часов часто не позволяет отработать навыки работы с исторической картой и культурой России;</a:t>
            </a:r>
          </a:p>
          <a:p>
            <a:pPr marL="82296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Слабые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межпредметные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связи не способствуют усвоению предмета;</a:t>
            </a:r>
          </a:p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реального представления о сложности предмета;</a:t>
            </a:r>
          </a:p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реальной самоподготовки со стороны учащихся.</a:t>
            </a:r>
          </a:p>
          <a:p>
            <a:pPr marL="82296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573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7498080" cy="94096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124744"/>
            <a:ext cx="7746064" cy="5267672"/>
          </a:xfrm>
        </p:spPr>
        <p:txBody>
          <a:bodyPr>
            <a:normAutofit fontScale="70000" lnSpcReduction="20000"/>
          </a:bodyPr>
          <a:lstStyle/>
          <a:p>
            <a:pPr marL="82296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осуществлять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систематическую работу по преодолению пробелов знаний через  факультативные  и элективные курсы,  дополнительные занятия,  использование Интернет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ресурсов</a:t>
            </a:r>
          </a:p>
          <a:p>
            <a:pPr marL="82296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Постоянно и целенаправленно отрабатывать основные умения, знания и навыки, использовать полученные знания в практической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органично включать задания, идентичные заданиям ОГЭ, в текущие контрольные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Применять адекватные формы и методы работы со слабыми и сильными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обучающимися</a:t>
            </a:r>
          </a:p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Поддержка психологической устойчивости у обучающихся. Повышать мотивацию к ликвидации пробелов в изучении отдельных тем,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разделов</a:t>
            </a:r>
          </a:p>
          <a:p>
            <a:pPr marL="82296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Провести анализ собственных затруднений. Обновить справочный и дополнительный материал </a:t>
            </a:r>
          </a:p>
        </p:txBody>
      </p:sp>
    </p:spTree>
    <p:extLst>
      <p:ext uri="{BB962C8B-B14F-4D97-AF65-F5344CB8AC3E}">
        <p14:creationId xmlns:p14="http://schemas.microsoft.com/office/powerpoint/2010/main" val="153014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108</TotalTime>
  <Words>956</Words>
  <Application>Microsoft Office PowerPoint</Application>
  <PresentationFormat>Экран (4:3)</PresentationFormat>
  <Paragraphs>320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Анализ выполнения заданий КИМ ОГЭ по истории в 2026 г.</vt:lpstr>
      <vt:lpstr>Презентация PowerPoint</vt:lpstr>
      <vt:lpstr>Перевод баллов в оценки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Наиболее трудные 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Вероятные причины затруднений и типичных ошибок обучающихся</vt:lpstr>
      <vt:lpstr>Рекомендации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выполнения заданий КИМ ОГЭ по истории в 2025 г.</dc:title>
  <dc:creator>Qwerty</dc:creator>
  <cp:lastModifiedBy>Антон Карякин</cp:lastModifiedBy>
  <cp:revision>13</cp:revision>
  <cp:lastPrinted>2025-08-25T09:45:43Z</cp:lastPrinted>
  <dcterms:created xsi:type="dcterms:W3CDTF">2025-08-25T08:36:53Z</dcterms:created>
  <dcterms:modified xsi:type="dcterms:W3CDTF">2026-08-26T03:31:55Z</dcterms:modified>
</cp:coreProperties>
</file>