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69" r:id="rId3"/>
    <p:sldId id="270" r:id="rId4"/>
    <p:sldId id="272" r:id="rId5"/>
    <p:sldId id="275" r:id="rId6"/>
    <p:sldId id="276" r:id="rId7"/>
    <p:sldId id="277" r:id="rId8"/>
    <p:sldId id="278" r:id="rId9"/>
    <p:sldId id="279" r:id="rId10"/>
    <p:sldId id="262" r:id="rId11"/>
    <p:sldId id="283" r:id="rId12"/>
    <p:sldId id="260" r:id="rId13"/>
    <p:sldId id="280" r:id="rId14"/>
    <p:sldId id="281" r:id="rId15"/>
    <p:sldId id="273" r:id="rId16"/>
    <p:sldId id="258" r:id="rId17"/>
    <p:sldId id="266" r:id="rId18"/>
    <p:sldId id="282" r:id="rId19"/>
    <p:sldId id="268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7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7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33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004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889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8277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896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5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6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63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94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54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9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0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7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F6278-F2FE-4014-B8F2-17B1C3A9A2AB}" type="datetimeFigureOut">
              <a:rPr lang="ru-RU" smtClean="0"/>
              <a:t>26.08.2023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63A1A2-FA52-4876-A738-1B813A1D1E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2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eo-oge.sdamgia.ru/" TargetMode="External"/><Relationship Id="rId2" Type="http://schemas.openxmlformats.org/officeDocument/2006/relationships/hyperlink" Target="http://www.fip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fipi.ru/oge/demoversii-specifikacii-kodifikatory" TargetMode="External"/><Relationship Id="rId4" Type="http://schemas.openxmlformats.org/officeDocument/2006/relationships/hyperlink" Target="https://100ballnik.com/26-&#1086;&#1082;&#1090;&#1103;&#1073;&#1088;&#1103;-2022-&#1075;&#1077;&#1086;&#1075;&#1088;&#1072;&#1092;&#1080;&#1103;-9-&#1082;&#1083;&#1072;&#1089;&#1089;-&#1086;&#1075;&#1101;-2023-&#1089;&#1090;&#1072;&#1090;&#1075;&#1088;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4635" y="4851655"/>
            <a:ext cx="7741693" cy="17907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зоны внимания учителя и методиста в системе школьного географического образования». Итоги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ОГЭ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ГЕОГРАФИИ ВЫПУСКНИКОВ 9-х КЛАССОВ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УЧРЕЖДЕНИЙ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ЮГО-ВОСТОЧНОГО ОБРАЗОВАТЕЛЬНОГО ОКРУГА  2023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5107" y="6451250"/>
            <a:ext cx="6858000" cy="1241822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874" y="5527344"/>
            <a:ext cx="1125940" cy="11259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0375" y="210552"/>
            <a:ext cx="8038531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16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Юго-Восточное управление министерства образования и науки Самарской области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Государственное бюджетное учреждение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дополнительного профессионального образования Самарской области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6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Droid Sans Fallback"/>
                <a:cs typeface="Times New Roman" panose="02020603050405020304" pitchFamily="18" charset="0"/>
              </a:rPr>
              <a:t>«Нефтегорский Ресурсный центр»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31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80131" y="0"/>
            <a:ext cx="7886700" cy="1325563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диагностической работы по географии.</a:t>
            </a:r>
            <a:b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Принимали участие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290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девятиклассника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образовательного учреждения. </a:t>
            </a:r>
            <a: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91566" y="2136547"/>
            <a:ext cx="5654818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обученности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96,5%, 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знаний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72,4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тестовый балл: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Средний оценочный балл: 4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947" y="5198005"/>
            <a:ext cx="5194242" cy="14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2640" y="0"/>
            <a:ext cx="72333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получившие высший балл за экзамен.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60060" y="1419368"/>
            <a:ext cx="70355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Папоян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Лилит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ГБОУ СОШ с.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Утёвка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Куликова София 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СОШ </a:t>
            </a: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с.Патровка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Исайкина Елизавета –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№2 г. Нефтегорск  (30)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241" y="174058"/>
            <a:ext cx="7886700" cy="54927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анализ выполнения заданий КИМ ОГЭ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95383"/>
              </p:ext>
            </p:extLst>
          </p:nvPr>
        </p:nvGraphicFramePr>
        <p:xfrm>
          <a:off x="1192473" y="1303461"/>
          <a:ext cx="7651276" cy="5206520"/>
        </p:xfrm>
        <a:graphic>
          <a:graphicData uri="http://schemas.openxmlformats.org/drawingml/2006/table">
            <a:tbl>
              <a:tblPr firstRow="1" firstCol="1" bandRow="1"/>
              <a:tblGrid>
                <a:gridCol w="724295"/>
                <a:gridCol w="2601007"/>
                <a:gridCol w="895105"/>
                <a:gridCol w="925161"/>
                <a:gridCol w="623861"/>
                <a:gridCol w="623861"/>
                <a:gridCol w="628993"/>
                <a:gridCol w="628993"/>
              </a:tblGrid>
              <a:tr h="67911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Номер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задания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КИМ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Проверяемые элементы содержания 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умения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сложности задания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выполнения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Процент выполнения по округу в группах, получивших отметку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91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«2»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284" marR="682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Географические особенности природы и народов Земли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Географическое положение России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Особенности природы России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Природные ресурсы, их использование и охрана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Географические явления и процессы в геосферах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Разные территории Земли: анализ карты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Географические координаты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Географические явления и процессы в геосферах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2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67446"/>
              </p:ext>
            </p:extLst>
          </p:nvPr>
        </p:nvGraphicFramePr>
        <p:xfrm>
          <a:off x="1356246" y="540094"/>
          <a:ext cx="7146308" cy="5792466"/>
        </p:xfrm>
        <a:graphic>
          <a:graphicData uri="http://schemas.openxmlformats.org/drawingml/2006/table">
            <a:tbl>
              <a:tblPr firstRow="1" firstCol="1" bandRow="1"/>
              <a:tblGrid>
                <a:gridCol w="677077"/>
                <a:gridCol w="2431444"/>
                <a:gridCol w="836751"/>
                <a:gridCol w="864848"/>
                <a:gridCol w="582505"/>
                <a:gridCol w="583191"/>
                <a:gridCol w="582505"/>
                <a:gridCol w="587987"/>
              </a:tblGrid>
              <a:tr h="27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Расстояние на карте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77.9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Направление на карте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Чтение и анализ карт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72.4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Чтение карт различного содержания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86.5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Географические термины и понятия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Геоэкологические проблемы. 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Геоэкологические проблемы. 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эмпирических зависимостей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Географические следствия движений Земли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информации о разных территориях Земли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Определение поясного времени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Особенности природно-хозяйственных зон и районов России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0879" y="0"/>
            <a:ext cx="7683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анализ выполнения заданий КИМ ОГЭ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22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789604"/>
              </p:ext>
            </p:extLst>
          </p:nvPr>
        </p:nvGraphicFramePr>
        <p:xfrm>
          <a:off x="1192473" y="1191199"/>
          <a:ext cx="7432911" cy="5114066"/>
        </p:xfrm>
        <a:graphic>
          <a:graphicData uri="http://schemas.openxmlformats.org/drawingml/2006/table">
            <a:tbl>
              <a:tblPr firstRow="1" firstCol="1" bandRow="1"/>
              <a:tblGrid>
                <a:gridCol w="767368"/>
                <a:gridCol w="2755692"/>
                <a:gridCol w="948337"/>
                <a:gridCol w="980182"/>
                <a:gridCol w="660185"/>
                <a:gridCol w="660962"/>
                <a:gridCol w="660185"/>
              </a:tblGrid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Признаки географических объектов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Поиск и анализ информации о территории Земли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Разные территории Земли, их обеспеченности ресурсами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Особенности населения России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Работа с данными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Отрасли хозяйства России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Определение географического положения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Основные географические понятия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Взаимосвязи между явлениями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Выявление признаков географических объектов и явлений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284" marR="682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37231" y="147472"/>
            <a:ext cx="76836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Статистический анализ выполнения заданий КИМ ОГЭ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8313" y="-111338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858250" cy="5357812"/>
          </a:xfrm>
        </p:spPr>
        <p:txBody>
          <a:bodyPr>
            <a:no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о крупных городах России; умение находить информацию в явном виде, представленную в таблице.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Наименее сформировалось умение определять координаты и умение определять географические объекты по описаниям. Задание №7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географической информации и формулирование на её основе выводов.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№№ 16,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17,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№№ 18,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 29 показали, что обучающиеся не всегда уверенно могут самостоятельно выбрать необходимую карту и получить с ее помощью нужную информацию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 сформированности умений работать с текстом географического содержания (умений проводить поиск и интерпретацию информации (локализация объекта в пространстве), систематизацию, классификацию, анализ и обобщение имеющейся в тексте информации, использовать информацию из текста с привлечением ранее полученных географических знаний для решения различных учебных и практико-ориентированных задач). </a:t>
            </a:r>
          </a:p>
        </p:txBody>
      </p:sp>
    </p:spTree>
    <p:extLst>
      <p:ext uri="{BB962C8B-B14F-4D97-AF65-F5344CB8AC3E}">
        <p14:creationId xmlns:p14="http://schemas.microsoft.com/office/powerpoint/2010/main" val="11261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195" y="28324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совершенствованию методики преподавания учебного предмета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16192"/>
            <a:ext cx="7886700" cy="4351338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Общеобразовательным организациям и учителям географии по совершенствованию преподавания учебного предмета для всех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работу по формированию и совершенствованию у учащихся умений работать с различными источниками географической информации и применять умения и знания для решения конкретных задач.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следует обратить внимание на осознанную работу учащихся с географическими картами различного масштаба и содержания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целесообразно уделить особое внимание развитию умения извлекать информацию из таких источников информации, как графики.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к ОГЭ важно отрабатывать умение применять знания для объяснения пространственного распространения или сущности географических процессов и явлений.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5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7731" y="378451"/>
            <a:ext cx="7347045" cy="128089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о вероятных причинах затруднений и типичных ошибок обучающих-</a:t>
            </a:r>
            <a:r>
              <a:rPr lang="ru-RU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Юго-Восточного округа можно сделать следующие: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8173" y="1778757"/>
            <a:ext cx="7683690" cy="408977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целом, географическую подготовку выпускников 9-ых классов можно считать удовлетворительной. Особенность контингента обучающихся безусловно накладывает отпечаток на результативность ГИА. Как уже говорилось ранее, образовательный уровень выпускников выбирающих сдавать ОГЭ по географии, невысок, а значит и показываемые результаты. Причиной выбора географии как экзамена чаще всего является необходимость сдачи 4 экзаменов, но не мотивацией дальнейшего выбора географии как профильного предмета изучения. 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015" y="5452717"/>
            <a:ext cx="927710" cy="128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4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1412" y="1492155"/>
            <a:ext cx="8156928" cy="18106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ОГЭ показывают, что выпускники с разными уровнями подготовки по-разному справляются с заданиями всех уровней сложности. Поэтому в учебном процессе необходимо использовать методику дифференцированного обучения детей с учетом наличия у них различных индивидуальных возможностей, способностей, склонностей, уровня развития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3691" y="0"/>
            <a:ext cx="77904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организации дифференцированного 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школьников</a:t>
            </a:r>
          </a:p>
          <a:p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разным уровнем предметной подготовки.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7923" y="3906936"/>
            <a:ext cx="814771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Учителям школ, в которых учащиеся получили высокие результаты ОГЭ: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Учителям ГБОУ СОШ №1 г. Нефтегорска, ГБОУ СОШ с. Алексеевка, ГБОУ СОШ №1 с.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Борское- провести мастер-классы по методике подготовки учащихся к экзаменам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-учителям ГБОУ СОШ с. Утевка, ГБОУ СОШ с.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Патровка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чьи учащиеся получили высший балл (31), провести семинар на тему «Как подготовить учащихся к высокому результату ОГЭ.)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96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1302" y="296564"/>
            <a:ext cx="6589199" cy="128089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выпускников к аттестации методическую помощь учителю и учащимся окажут:</a:t>
            </a:r>
            <a:b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343" y="1533097"/>
            <a:ext cx="7774791" cy="455380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сайтов ФИПИ (</a:t>
            </a: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www.fipi</a:t>
            </a: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ресурсы Интернет для подготовки выпускников к экзамену (материалы ОГЭ, ЕГЭ по географии за прошлые годы</a:t>
            </a: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r>
              <a:rPr lang="en-US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https://geo-oge.sdamgia.ru</a:t>
            </a:r>
            <a:r>
              <a:rPr lang="en-US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Статград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://100ballnik.com/26-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октября-2022-география-9-класс-огэ-2023-статгр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документы, регламентирующие разработку КИМ для ГИА по географии (кодификаторы элементов содержания, спецификации и демонстрационные варианты экзаменационных работ</a:t>
            </a:r>
            <a:r>
              <a:rPr lang="ru-RU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r>
              <a:rPr lang="en-US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sz="8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fipi.ru/oge/demoversii-specifikacii-kodifikatory</a:t>
            </a:r>
            <a:endParaRPr lang="ru-RU" sz="8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800" dirty="0"/>
          </a:p>
        </p:txBody>
      </p:sp>
      <p:pic>
        <p:nvPicPr>
          <p:cNvPr id="17410" name="Picture 2" descr="ОГЭ-2023. География. 20 тренировочных вариантов экзаменационных работ для подготовки к основному государственному экзамену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889" y="501253"/>
            <a:ext cx="1304735" cy="174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9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343" y="368489"/>
            <a:ext cx="4687368" cy="6319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>
          <a:xfrm>
            <a:off x="457200" y="1785938"/>
            <a:ext cx="8305800" cy="292893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b="1" dirty="0" smtClean="0"/>
              <a:t>ГИА по географии выпускников</a:t>
            </a:r>
            <a:br>
              <a:rPr lang="ru-RU" sz="3600" b="1" dirty="0" smtClean="0"/>
            </a:br>
            <a:r>
              <a:rPr lang="ru-RU" sz="3600" b="1" dirty="0" smtClean="0"/>
              <a:t> 9-х классов общеобразовательных учреждений проводиться с целью определения уровня достижений и потенциальных возможностей, учащихся по результатам изучения курса в основной школе</a:t>
            </a:r>
          </a:p>
        </p:txBody>
      </p:sp>
    </p:spTree>
    <p:extLst>
      <p:ext uri="{BB962C8B-B14F-4D97-AF65-F5344CB8AC3E}">
        <p14:creationId xmlns:p14="http://schemas.microsoft.com/office/powerpoint/2010/main" val="349752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6300" y="2967038"/>
            <a:ext cx="73914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04533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938213"/>
          </a:xfrm>
        </p:spPr>
        <p:txBody>
          <a:bodyPr/>
          <a:lstStyle/>
          <a:p>
            <a:pPr algn="ctr" eaLnBrk="1" hangingPunct="1"/>
            <a:r>
              <a:rPr lang="ru-RU" sz="360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795527"/>
            <a:ext cx="8715375" cy="5214937"/>
          </a:xfrm>
        </p:spPr>
        <p:txBody>
          <a:bodyPr>
            <a:norm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В экзамене большее внимание уделяется степени достижения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учащимися требований, направленных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практическое применение географических знаний и умений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экзамена в форме ОГЭ важным является проверка сформированности умения извлекать и анализировать данные из различных источников географической информации.</a:t>
            </a:r>
          </a:p>
          <a:p>
            <a:pPr marL="342900" indent="-34290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экзаменационной работы: общий максимальный балл за выполнение всей работы – 31. 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2846"/>
              </p:ext>
            </p:extLst>
          </p:nvPr>
        </p:nvGraphicFramePr>
        <p:xfrm>
          <a:off x="900113" y="3716338"/>
          <a:ext cx="7766214" cy="269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0433"/>
                <a:gridCol w="1047130"/>
                <a:gridCol w="1067617"/>
                <a:gridCol w="1080516"/>
                <a:gridCol w="1080518"/>
              </a:tblGrid>
              <a:tr h="14897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Отметка по пятибалльной</a:t>
                      </a:r>
                      <a:r>
                        <a:rPr lang="ru-RU" sz="1200" baseline="0" dirty="0" smtClean="0"/>
                        <a:t> шкале</a:t>
                      </a:r>
                      <a:endParaRPr lang="ru-RU" sz="12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«2»</a:t>
                      </a:r>
                      <a:endParaRPr lang="ru-RU" sz="18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«3»</a:t>
                      </a:r>
                      <a:endParaRPr lang="ru-RU" sz="18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«4»</a:t>
                      </a:r>
                      <a:endParaRPr lang="ru-RU" sz="1800" dirty="0"/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«5»</a:t>
                      </a:r>
                      <a:endParaRPr lang="ru-RU" sz="1800" dirty="0"/>
                    </a:p>
                  </a:txBody>
                  <a:tcPr marL="91442" marR="91442" marT="45728" marB="45728"/>
                </a:tc>
              </a:tr>
              <a:tr h="120835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балл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0-11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26-31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2" marR="91442" marT="45728" marB="45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75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066800"/>
          </a:xfrm>
        </p:spPr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572709" y="0"/>
            <a:ext cx="8229600" cy="432435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диагностической  работы соответствует Федеральному компоненту государственного образовательного стандарта основного общего образования по  учебному предмету «География» и включает задания, проверяющие уровень знаний содержания следующих разделов курса географии за основную школу в формате ОГЭ: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источники географической информации;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природа Земли и человек;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материки, океаны, народы и страны;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природопользование и геоэкология;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география России (особенности географического положения России, природа России, население России, хозяйство России,  природно-хозяйственное районирование России,  Россия в современном мире).</a:t>
            </a:r>
          </a:p>
          <a:p>
            <a:pPr algn="just">
              <a:lnSpc>
                <a:spcPct val="107000"/>
              </a:lnSpc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Контрольно-измерительными материалами предусматривалась проверка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географической номенклатуры;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размещения географических объектов и их особенностей;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следствий движения Земли;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антропогенных факторов;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геоэкологических проблем;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особенностей природы России и Земли;  </a:t>
            </a:r>
          </a:p>
          <a:p>
            <a:pPr algn="just">
              <a:lnSpc>
                <a:spcPct val="107000"/>
              </a:lnSpc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       географического положения, населения и хозяйства России.</a:t>
            </a:r>
          </a:p>
          <a:p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4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356" y="214678"/>
            <a:ext cx="7060442" cy="1280890"/>
          </a:xfrm>
        </p:spPr>
        <p:txBody>
          <a:bodyPr>
            <a:no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 ОГЭ по учебному предмету (за последние  годы проведения ОГЭ по предмету) по категориям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442787"/>
              </p:ext>
            </p:extLst>
          </p:nvPr>
        </p:nvGraphicFramePr>
        <p:xfrm>
          <a:off x="600499" y="1401365"/>
          <a:ext cx="8188660" cy="42062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94714"/>
                <a:gridCol w="865370"/>
                <a:gridCol w="865370"/>
                <a:gridCol w="865370"/>
                <a:gridCol w="849840"/>
                <a:gridCol w="873998"/>
                <a:gridCol w="873998"/>
              </a:tblGrid>
              <a:tr h="3724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Участники ОГЭ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2019 г.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2022 г.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Выпускники текущего года, обучающихся по программам ООО (СОШ)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47,6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Выпускники лицеев и гимназий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Выпускники ООШ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8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453" y="196840"/>
            <a:ext cx="66942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Динамика </a:t>
            </a:r>
            <a:r>
              <a:rPr lang="ru-RU" sz="2400" b="1" dirty="0"/>
              <a:t>результатов ОГЭ по предмету </a:t>
            </a:r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9310"/>
              </p:ext>
            </p:extLst>
          </p:nvPr>
        </p:nvGraphicFramePr>
        <p:xfrm>
          <a:off x="368490" y="1056291"/>
          <a:ext cx="8625383" cy="486072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666982"/>
                <a:gridCol w="1149867"/>
                <a:gridCol w="1149867"/>
                <a:gridCol w="1150791"/>
                <a:gridCol w="1207220"/>
                <a:gridCol w="1207220"/>
                <a:gridCol w="1093436"/>
              </a:tblGrid>
              <a:tr h="8341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2019 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2022 г.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2023г.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1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чел.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чел.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чел.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%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61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</a:rPr>
                        <a:t>Получили «2»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0,4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0,7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10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3,4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3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Получили «3»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102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40,8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84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28,2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70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3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Получили «4»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104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41,8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136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45,6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155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53,4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34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Получили «5»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43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17,2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76</a:t>
                      </a:r>
                      <a:endParaRPr lang="ru-RU" sz="2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25,5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55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</a:rPr>
                        <a:t>18,9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25243" y="1261517"/>
            <a:ext cx="10622430" cy="152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0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43369" y="327196"/>
            <a:ext cx="4253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ОГЭ по АТЕ 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06364"/>
              </p:ext>
            </p:extLst>
          </p:nvPr>
        </p:nvGraphicFramePr>
        <p:xfrm>
          <a:off x="368490" y="1288164"/>
          <a:ext cx="8475259" cy="4935215"/>
        </p:xfrm>
        <a:graphic>
          <a:graphicData uri="http://schemas.openxmlformats.org/drawingml/2006/table">
            <a:tbl>
              <a:tblPr firstRow="1" firstCol="1" bandRow="1"/>
              <a:tblGrid>
                <a:gridCol w="1998423"/>
                <a:gridCol w="822398"/>
                <a:gridCol w="822398"/>
                <a:gridCol w="604005"/>
                <a:gridCol w="604005"/>
                <a:gridCol w="604005"/>
                <a:gridCol w="604005"/>
                <a:gridCol w="604005"/>
                <a:gridCol w="604005"/>
                <a:gridCol w="604005"/>
                <a:gridCol w="604005"/>
              </a:tblGrid>
              <a:tr h="3811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Участников с ОВЗ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«2»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«3»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«4»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«5»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3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м.р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Алексеевский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м.р. Борский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м.р. Нефтегорский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20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5749" y="21947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Перечень ОО, продемонстрировавших наиболее высокие результаты ОГЭ по предмету: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12274"/>
              </p:ext>
            </p:extLst>
          </p:nvPr>
        </p:nvGraphicFramePr>
        <p:xfrm>
          <a:off x="313898" y="1701428"/>
          <a:ext cx="8516203" cy="3700339"/>
        </p:xfrm>
        <a:graphic>
          <a:graphicData uri="http://schemas.openxmlformats.org/drawingml/2006/table">
            <a:tbl>
              <a:tblPr firstRow="1" firstCol="1" bandRow="1"/>
              <a:tblGrid>
                <a:gridCol w="928048"/>
                <a:gridCol w="1869744"/>
                <a:gridCol w="1430987"/>
                <a:gridCol w="1969579"/>
                <a:gridCol w="2317845"/>
              </a:tblGrid>
              <a:tr h="7721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отметку «2»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 «4» и «5»              (качество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отметки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«3», «4» и «5»                   </a:t>
                      </a:r>
                      <a:r>
                        <a:rPr lang="ru-RU" sz="1600" b="1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обученности)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18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№ 1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Нефтегорска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95,5%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76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ООШ 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Заплавное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39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8453" y="501056"/>
            <a:ext cx="680341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ОО, продемонстрировавших низкие результаты ОГЭ по предмету: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217573"/>
              </p:ext>
            </p:extLst>
          </p:nvPr>
        </p:nvGraphicFramePr>
        <p:xfrm>
          <a:off x="818866" y="1489425"/>
          <a:ext cx="7656393" cy="4045075"/>
        </p:xfrm>
        <a:graphic>
          <a:graphicData uri="http://schemas.openxmlformats.org/drawingml/2006/table">
            <a:tbl>
              <a:tblPr firstRow="1" firstCol="1" bandRow="1"/>
              <a:tblGrid>
                <a:gridCol w="887104"/>
                <a:gridCol w="1924334"/>
                <a:gridCol w="1237298"/>
                <a:gridCol w="1657552"/>
                <a:gridCol w="1950105"/>
              </a:tblGrid>
              <a:tr h="17386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ОО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отметку «2»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получивших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отметки «4» и «5»              (качество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обучения)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участников,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отметки «3», «4» и «5»                  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(у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ровень обученности)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99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с. Летниково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3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ГБОУ СОШ пос. Новый Кутулук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12,5%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25,4%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87,5%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0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1605</Words>
  <Application>Microsoft Office PowerPoint</Application>
  <PresentationFormat>Экран (4:3)</PresentationFormat>
  <Paragraphs>492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MS Mincho</vt:lpstr>
      <vt:lpstr>Arial</vt:lpstr>
      <vt:lpstr>Calibri</vt:lpstr>
      <vt:lpstr>Century Gothic</vt:lpstr>
      <vt:lpstr>Droid Sans Fallback</vt:lpstr>
      <vt:lpstr>Georgia</vt:lpstr>
      <vt:lpstr>Times New Roman</vt:lpstr>
      <vt:lpstr>Wingdings 2</vt:lpstr>
      <vt:lpstr>Wingdings 3</vt:lpstr>
      <vt:lpstr>Легкий дым</vt:lpstr>
      <vt:lpstr>«Основные зоны внимания учителя и методиста в системе школьного географического образования». Итоги ОГЭ  ПО ГЕОГРАФИИ ВЫПУСКНИКОВ 9-х КЛАССОВ ОБЩЕОБРАЗОВАТЕЛЬНЫХ УЧРЕЖДЕНИЙ  ЮГО-ВОСТОЧНОГО ОБРАЗОВАТЕЛЬНОГО ОКРУГА  2023 ГОДА  </vt:lpstr>
      <vt:lpstr>ГИА по географии выпускников  9-х классов общеобразовательных учреждений проводиться с целью определения уровня достижений и потенциальных возможностей, учащихся по результатам изучения курса в основной школе</vt:lpstr>
      <vt:lpstr> </vt:lpstr>
      <vt:lpstr> </vt:lpstr>
      <vt:lpstr>Количество участников ОГЭ по учебному предмету (за последние  годы проведения ОГЭ по предмету) по категориям 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диагностической работы по географии. Принимали участие 290девятиклассника из 21 образовательного учреждения.  </vt:lpstr>
      <vt:lpstr>Презентация PowerPoint</vt:lpstr>
      <vt:lpstr>Статистический анализ выполнения заданий КИМ ОГЭ</vt:lpstr>
      <vt:lpstr> </vt:lpstr>
      <vt:lpstr> </vt:lpstr>
      <vt:lpstr> Проблемы </vt:lpstr>
      <vt:lpstr>Рекомендации по совершенствованию методики преподавания учебного предмета</vt:lpstr>
      <vt:lpstr>Выводы о вероятных причинах затруднений и типичных ошибок обучающих-ся Юго-Восточного округа можно сделать следующие:</vt:lpstr>
      <vt:lpstr> </vt:lpstr>
      <vt:lpstr>При подготовке выпускников к аттестации методическую помощь учителю и учащимся окажут: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ЭКСПЕРТИЗЫ ГОТОВНОСТИ К СДАЧЕ ОГЭ  ПО ГЕОГРАФИИ ВЫПУСКНИКОВ 9-х КЛАССОВ ОБЩЕОБРАЗОВАТЕЛЬНЫХ УЧРЕЖДЕНИЙ  ЮГО-ВОСТОЧНОГО ОБРАЗОВАТЕЛЬНОГО ОКРУГА В 2022 ГОДУ  </dc:title>
  <dc:creator>USER</dc:creator>
  <cp:lastModifiedBy>USER</cp:lastModifiedBy>
  <cp:revision>22</cp:revision>
  <dcterms:created xsi:type="dcterms:W3CDTF">2023-01-14T14:19:39Z</dcterms:created>
  <dcterms:modified xsi:type="dcterms:W3CDTF">2023-08-26T10:06:19Z</dcterms:modified>
</cp:coreProperties>
</file>