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8" r:id="rId2"/>
    <p:sldId id="292" r:id="rId3"/>
    <p:sldId id="290" r:id="rId4"/>
    <p:sldId id="293" r:id="rId5"/>
    <p:sldId id="295" r:id="rId6"/>
    <p:sldId id="266" r:id="rId7"/>
    <p:sldId id="296" r:id="rId8"/>
    <p:sldId id="261" r:id="rId9"/>
    <p:sldId id="282" r:id="rId10"/>
    <p:sldId id="283" r:id="rId11"/>
    <p:sldId id="297" r:id="rId12"/>
    <p:sldId id="285" r:id="rId13"/>
    <p:sldId id="284" r:id="rId14"/>
    <p:sldId id="286" r:id="rId15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658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736BE-A95C-486B-B3CB-D030B1FF403F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9DE70-1489-407A-80B6-EB47E30CF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46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7B847-9369-4892-A0E3-34484550F067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7EBFA-D218-45DA-8255-819410D2D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521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7EF45-1800-4AAA-A447-AB47B5107202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88EAF-0DCA-46D4-AE73-59785BB87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73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24F0C-4220-4195-90EF-869E2C7C9A92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02A0D-358A-4A04-8815-B4AC8306A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103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65BCC-8032-4E72-A6C5-34B29F0B8E3E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2B44E-41E5-4A88-915A-1CC0CC5F7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50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6ABBF-35F7-4CA7-8B38-A39A5D4AF6C2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CA8E4-6A82-4813-9722-2ACC47CA6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02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90445-4F73-46DE-9867-56E4D2E5BF59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F8482-6C43-4A7A-986B-B9A423D5C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321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D3DE5-1FCE-4778-BDB6-ACA7AF8AE75C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0A07C-77A0-4C46-9B55-0328E95F11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6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3CD00-28A4-4F12-B8EB-20A5ED8D7F20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803AB-B010-40D9-83FE-581F428AC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5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276DA-2271-4F36-9468-EB42DCEBE278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F70B0-52F5-4E62-9D35-3972303D3F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76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A67F5-26D8-4DEB-95DA-BEC361E6ACA2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75377-4A91-448F-BCD8-F7E7F5158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665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B1FB7E-A624-40CC-AA93-623082553DCD}" type="datetimeFigureOut">
              <a:rPr lang="ru-RU"/>
              <a:pPr>
                <a:defRPr/>
              </a:pPr>
              <a:t>29.04.2026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0A3FD7-56FA-46B7-818E-DE359653C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950" y="952500"/>
            <a:ext cx="9036050" cy="2482850"/>
          </a:xfrm>
        </p:spPr>
        <p:txBody>
          <a:bodyPr rtlCol="0"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Дифференцированный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подход на уроках труда (технологии). 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Работа </a:t>
            </a:r>
            <a:r>
              <a:rPr lang="ru-RU" sz="1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уроках труда (технологии) и черчения с неуспевающими учениками. </a:t>
            </a:r>
            <a: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Использование </a:t>
            </a:r>
            <a:r>
              <a:rPr lang="ru-RU" sz="16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игры Б.П. Никитина "Кирпичики" в 5 классе при изучении модуля "Компьютерная </a:t>
            </a:r>
            <a:r>
              <a:rPr lang="ru-RU" sz="1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графика. Черчение"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435350"/>
            <a:ext cx="6400800" cy="13144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800" dirty="0" smtClean="0">
              <a:solidFill>
                <a:schemeClr val="tx1"/>
              </a:solidFill>
            </a:endParaRP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Берёзкина Ирина 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Анатольевна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ИЗО и технологии ГБОУ СОШ №1 г. Нефтегорска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59980"/>
            <a:ext cx="9033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Окружное методическое объединение учителей труда (технологии), черчения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87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pic>
        <p:nvPicPr>
          <p:cNvPr id="1946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93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2" descr="http://nikitiny.ru/sites/default/files/ris39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3478"/>
            <a:ext cx="3168352" cy="450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http://igrynikitinyh.ru/assets/images/products/43/x600/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75"/>
          <a:stretch/>
        </p:blipFill>
        <p:spPr bwMode="auto">
          <a:xfrm>
            <a:off x="457200" y="2100368"/>
            <a:ext cx="4632322" cy="219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265" y="248087"/>
            <a:ext cx="4572000" cy="1592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Начальный уровень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объемную модель на  основе общего вида и найти соответствие трем видам на чертеже, выполнить чертеж по образцу в масштабе 1:1. 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91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pic>
        <p:nvPicPr>
          <p:cNvPr id="1946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093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 descr="http://igrynikitinyh.ru/assets/images/products/43/x600/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75"/>
          <a:stretch/>
        </p:blipFill>
        <p:spPr bwMode="auto">
          <a:xfrm>
            <a:off x="243057" y="2038332"/>
            <a:ext cx="4974090" cy="236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4265" y="248087"/>
            <a:ext cx="4572000" cy="1592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Начальный уровень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объемную модель на  основе общего вида и найти соответствие трем видам на чертеже, выполнить чертеж по образцу в масштабе 1:1. 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337" y="555526"/>
            <a:ext cx="3707009" cy="3707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49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s://im0-tub-ru.yandex.net/i?id=9ede51a1ab79ecdff760c25a0c351fd1&amp;n=13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im0-tub-ru.yandex.net/i?id=9ede51a1ab79ecdff760c25a0c351fd1&amp;n=13"/>
          <p:cNvSpPr>
            <a:spLocks noChangeAspect="1" noChangeArrowheads="1"/>
          </p:cNvSpPr>
          <p:nvPr/>
        </p:nvSpPr>
        <p:spPr bwMode="auto">
          <a:xfrm>
            <a:off x="296863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im0-tub-ru.yandex.net/i?id=058f6d91d8f39a0152cef5d76fd20033&amp;n=13"/>
          <p:cNvSpPr>
            <a:spLocks noChangeAspect="1" noChangeArrowheads="1"/>
          </p:cNvSpPr>
          <p:nvPr/>
        </p:nvSpPr>
        <p:spPr bwMode="auto">
          <a:xfrm>
            <a:off x="449263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im0-tub-ru.yandex.net/i?id=058f6d91d8f39a0152cef5d76fd20033&amp;n=13"/>
          <p:cNvSpPr>
            <a:spLocks noChangeAspect="1" noChangeArrowheads="1"/>
          </p:cNvSpPr>
          <p:nvPr/>
        </p:nvSpPr>
        <p:spPr bwMode="auto">
          <a:xfrm>
            <a:off x="601663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48" y="1990228"/>
            <a:ext cx="4068452" cy="271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7863" y="255659"/>
            <a:ext cx="4572000" cy="15927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объемную модель на основе 3 видов чертежа, сверить с общим видом модели, исправить ошибки, если есть, выполнить чертеж по образцу в заданном масштабе.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http://nikitiny.ru/sites/default/files/ris44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745" y="987574"/>
            <a:ext cx="4050210" cy="357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64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</p:txBody>
      </p:sp>
      <p:pic>
        <p:nvPicPr>
          <p:cNvPr id="1946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3652" y="21720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Повышенный уровень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объемную модель по заданной теме, выполнить чертеж модели в заданном масштабе.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98736"/>
            <a:ext cx="2225797" cy="205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0310" y="2600598"/>
            <a:ext cx="3308677" cy="2205785"/>
          </a:xfrm>
          <a:prstGeom prst="rect">
            <a:avLst/>
          </a:prstGeom>
        </p:spPr>
      </p:pic>
      <p:pic>
        <p:nvPicPr>
          <p:cNvPr id="4100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5103"/>
            <a:ext cx="3676426" cy="259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17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457200" y="1347788"/>
            <a:ext cx="8229600" cy="857250"/>
          </a:xfrm>
        </p:spPr>
        <p:txBody>
          <a:bodyPr/>
          <a:lstStyle/>
          <a:p>
            <a:r>
              <a:rPr lang="ru-RU" altLang="ru-RU" b="1" i="1" smtClean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8119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89032" cy="521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366502" y="267494"/>
            <a:ext cx="7105150" cy="410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Модуль «Компьютерная графика. Черчение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5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  - 8 часов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771550"/>
            <a:ext cx="7826444" cy="415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98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89032" cy="521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 bwMode="auto">
          <a:xfrm>
            <a:off x="41383" y="359033"/>
            <a:ext cx="4344710" cy="483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учебного модуля «Компьютерная графика. Черчение»</a:t>
            </a: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Графическая информация как средство передачи информации о материальном мире (вещах). Виды и области применения графической информации (графических изображений).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графической грамоты. Графические материалы и инструменты.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графических изображений (рисунок, диаграмма, графики, графы, эскиз, технический рисунок, чертёж, схема, карта, пиктограмма и другое.).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элементы графических изображений (точка, линия, контур, буквы и цифры, условные знаки).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Правила построения чертежей (рамка, основная надпись, масштаб, виды, нанесение размеров).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чертежа.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профессий. Профессии, связанные с черчением, их востребованность на рынке труда.</a:t>
            </a: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535996" y="345339"/>
            <a:ext cx="4356484" cy="48625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Предметные результаты освоения содержания модуля «Компьютерная графика. Черчение»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30000"/>
              </a:lnSpc>
              <a:spcAft>
                <a:spcPts val="0"/>
              </a:spcAft>
              <a:buNone/>
            </a:pPr>
            <a:r>
              <a:rPr lang="ru-RU" sz="14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концу обучения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5 классе: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называть виды и области применения графической информации;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называть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графических изображений (рисунок, </a:t>
            </a: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диаграмма, графики, графы, эскиз, технический рисунок, чертёж, схема, карта, пиктограмма и другие);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называть основные элементы графических изображений (точка, линия, контур, буквы и цифры, условные знаки);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называть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применять чертёжные инструменты;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читать и выполнять чертежи на листе А4 (рамка, основная надпись, масштаб, виды, нанесение размеров);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381000" algn="just">
              <a:lnSpc>
                <a:spcPct val="110000"/>
              </a:lnSpc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характеризовать мир профессий, связанных с черчением, компьютерной графикой их востребованность на рынке труда.</a:t>
            </a:r>
            <a:endParaRPr lang="ru-RU" sz="13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404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" y="0"/>
            <a:ext cx="9289032" cy="521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316807"/>
            <a:ext cx="42484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усвоения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материала</a:t>
            </a:r>
          </a:p>
          <a:p>
            <a:endParaRPr lang="ru-RU" sz="16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 </a:t>
            </a:r>
            <a:r>
              <a:rPr lang="ru-RU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наглядных действий к мысленным</a:t>
            </a:r>
            <a:r>
              <a:rPr lang="ru-RU" sz="1400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начальных этапах обучения важно опираться на наглядный материал, но по мере освоения материала учащиеся должны учиться создавать образы мысленно, без внешней опоры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</a:t>
            </a:r>
            <a:r>
              <a:rPr lang="ru-RU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синтез информации. </a:t>
            </a:r>
            <a:endParaRPr lang="ru-RU" sz="1400" u="sng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чтении чертежа школьники должны уметь соотносить элементы чертежа с проекциями, мысленно объединять проекции и «наполнять» их третьим измерением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sz="1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u="sng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Запоминание </a:t>
            </a:r>
            <a:r>
              <a:rPr lang="ru-RU" sz="1400" u="sng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деталей и их воспроизведение по памяти.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ключевой элемент формирования представлений о технических деталях.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47" y="1707654"/>
            <a:ext cx="453650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Индивидуальные различия</a:t>
            </a:r>
          </a:p>
          <a:p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ведущему каналу восприятия людей можно разделить на несколько групп: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Визуалы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 воспринимают большую часть информации через зрение.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Аудиалы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 получают информацию преимущественно через слуховой канал.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Кинестетики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 воспринимают информацию через другие ощущения (обоняние, осязание и др.) и с помощью движений.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400" b="1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Дискреты</a:t>
            </a:r>
            <a:r>
              <a:rPr lang="ru-RU" sz="14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— осмысливают информацию через логическое мышление, с помощью цифр, знаков, логических доводов.</a:t>
            </a:r>
            <a:endParaRPr lang="ru-RU" sz="1400" b="0" i="0" dirty="0">
              <a:solidFill>
                <a:srgbClr val="333333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249771"/>
            <a:ext cx="1672033" cy="14035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4333" y1="15444" x2="34333" y2="15444"/>
                        <a14:foregroundMark x1="19889" y1="36333" x2="19889" y2="36333"/>
                        <a14:foregroundMark x1="64889" y1="25556" x2="64889" y2="25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16047" y="76750"/>
            <a:ext cx="1522334" cy="152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79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-1188640" y="82730"/>
            <a:ext cx="8229600" cy="85725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Сложности, возникающие при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модуля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«Компьютерная графика. Черчение»</a:t>
            </a:r>
            <a:endParaRPr lang="ru-RU" altLang="ru-RU" sz="2000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944216" y="1500293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Сниженный уровень мотивации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 зачем мне это нужно?» </a:t>
            </a:r>
            <a:endParaRPr lang="ru-RU" b="1" u="sng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Межпредметные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связи, примеры из жизни, внедрение игровых и соревновательных моментов, создаем ситуацию успеха.  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87" b="100000" l="0" r="100000">
                        <a14:foregroundMark x1="17826" y1="7391" x2="17826" y2="7391"/>
                        <a14:foregroundMark x1="29130" y1="47283" x2="29130" y2="47283"/>
                        <a14:foregroundMark x1="29022" y1="53478" x2="29022" y2="53478"/>
                        <a14:foregroundMark x1="33043" y1="63261" x2="33043" y2="63261"/>
                        <a14:foregroundMark x1="75870" y1="26196" x2="75870" y2="26196"/>
                        <a14:foregroundMark x1="68913" y1="82717" x2="68913" y2="82717"/>
                        <a14:foregroundMark x1="72174" y1="76739" x2="72174" y2="76739"/>
                        <a14:foregroundMark x1="67717" y1="88152" x2="67717" y2="88152"/>
                        <a14:foregroundMark x1="35435" y1="69891" x2="35435" y2="698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46762"/>
            <a:ext cx="2277760" cy="2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9025" y="1518187"/>
            <a:ext cx="3875185" cy="203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6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-138038" y="150805"/>
            <a:ext cx="6573416" cy="85725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Сложности, возникающие при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модуля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«Компьютерная графика. Черчение»</a:t>
            </a:r>
            <a:endParaRPr lang="ru-RU" altLang="ru-RU" sz="2000" dirty="0" smtClean="0"/>
          </a:p>
        </p:txBody>
      </p:sp>
      <p:pic>
        <p:nvPicPr>
          <p:cNvPr id="7173" name="Picture 4" descr="https://ds02.infourok.ru/uploads/ex/0e82/0005c759-b328cf41/img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0"/>
          <a:stretch/>
        </p:blipFill>
        <p:spPr bwMode="auto">
          <a:xfrm>
            <a:off x="5868144" y="1706315"/>
            <a:ext cx="2702249" cy="173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7614"/>
            <a:ext cx="1376246" cy="137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27001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Низкий уровень навыков работы с чертежными инструментами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недостаточно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развитая </a:t>
            </a: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мелкая</a:t>
            </a:r>
          </a:p>
          <a:p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крупная моторика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выполняем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графические разминки (графические диктанты, достроить симметричную фигуру, продолжить орнамент, упражнения на построение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разных типов линий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0000">
                        <a14:backgroundMark x1="12889" y1="30222" x2="12889" y2="30222"/>
                        <a14:backgroundMark x1="38222" y1="40222" x2="38222" y2="40222"/>
                        <a14:backgroundMark x1="40111" y1="42111" x2="40111" y2="42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04" y="2919237"/>
            <a:ext cx="1872208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6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Заголовок 1"/>
          <p:cNvSpPr>
            <a:spLocks noGrp="1"/>
          </p:cNvSpPr>
          <p:nvPr>
            <p:ph type="title"/>
          </p:nvPr>
        </p:nvSpPr>
        <p:spPr>
          <a:xfrm>
            <a:off x="-138038" y="150805"/>
            <a:ext cx="6573416" cy="857250"/>
          </a:xfrm>
        </p:spPr>
        <p:txBody>
          <a:bodyPr/>
          <a:lstStyle/>
          <a:p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Сложности, возникающие при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изучении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модуля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«Компьютерная графика. Черчение»</a:t>
            </a:r>
            <a:endParaRPr lang="ru-RU" altLang="ru-RU" sz="20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520" y="2723860"/>
            <a:ext cx="1490653" cy="14906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1388157"/>
            <a:ext cx="1183593" cy="1183593"/>
          </a:xfrm>
          <a:prstGeom prst="rect">
            <a:avLst/>
          </a:prstGeom>
        </p:spPr>
      </p:pic>
      <p:pic>
        <p:nvPicPr>
          <p:cNvPr id="12" name="Picture 9" descr="https://detyam.gramix.ru/assets/images/bt/Kirpichiki-Nikitina-derev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38464"/>
            <a:ext cx="3963814" cy="275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45159" y="1266171"/>
            <a:ext cx="4572000" cy="25930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Слабо развитое пространственное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мышление </a:t>
            </a: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Невозможность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мысленно дорисовать, представить деталь или конструкцию </a:t>
            </a:r>
            <a:endParaRPr lang="ru-RU" b="1" u="sng" dirty="0" smtClean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Используем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развивающее пособие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«Кирпичики» Б.П. Никитина. 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88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4663" y="700088"/>
            <a:ext cx="4762500" cy="4247926"/>
          </a:xfrm>
        </p:spPr>
        <p:txBody>
          <a:bodyPr rtlCol="0">
            <a:normAutofit fontScale="40000" lnSpcReduction="2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600" b="1" dirty="0" smtClean="0"/>
              <a:t>Никитины Борис Павлович  и Лена Алексеевна </a:t>
            </a:r>
            <a:r>
              <a:rPr lang="ru-RU" dirty="0" smtClean="0"/>
              <a:t>– </a:t>
            </a:r>
            <a:r>
              <a:rPr lang="ru-RU" sz="4500" dirty="0" smtClean="0"/>
              <a:t>российские учителя, педагоги-практики, исследователи раннего детства, родители семерых детей, авторы многих статей и более 10 книг о своем опыте семейного воспитания.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500" dirty="0" smtClean="0"/>
              <a:t>Стали известными с 60-х годов 20 века  в СССР, позже в Германии, Японии и других странах.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4500" dirty="0" smtClean="0"/>
              <a:t>В период наибольшей популярности (70-е – 80-е годы 20 в.) книги Никитиных расходились миллионными тиражами, в их дом ежегодно приезжало до 1000 гостей, на встречи и лекции в разных городах Советского Союза приходили сотни людей.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b="1" dirty="0" smtClean="0"/>
              <a:t>Сайт: </a:t>
            </a:r>
            <a:r>
              <a:rPr lang="en-US" b="1" dirty="0" smtClean="0"/>
              <a:t>http</a:t>
            </a:r>
            <a:r>
              <a:rPr lang="en-US" b="1" dirty="0"/>
              <a:t>://nikitiny.ru/sait_semyi_nikitinyh_nikitinyru</a:t>
            </a:r>
            <a:endParaRPr lang="ru-RU" b="1" dirty="0"/>
          </a:p>
        </p:txBody>
      </p:sp>
      <p:pic>
        <p:nvPicPr>
          <p:cNvPr id="10244" name="Picture 2" descr="https://i.ytimg.com/vi/g6Qys0hnJKs/hq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" b="6303"/>
          <a:stretch>
            <a:fillRect/>
          </a:stretch>
        </p:blipFill>
        <p:spPr bwMode="auto">
          <a:xfrm>
            <a:off x="538163" y="339725"/>
            <a:ext cx="3097212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" t="5212" r="8583" b="8667"/>
          <a:stretch/>
        </p:blipFill>
        <p:spPr bwMode="auto">
          <a:xfrm>
            <a:off x="319596" y="2643758"/>
            <a:ext cx="3935016" cy="225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http://900igr.net/up/datai/261478/0008-009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7548"/>
            <a:ext cx="9144000" cy="512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34647" y="648182"/>
            <a:ext cx="5122862" cy="3394075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u="sng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Учит: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читать 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чертеж, анализировать 3 вида чертежа;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анализировать 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конструкцию, создавать чертеж </a:t>
            </a:r>
            <a:endParaRPr lang="ru-RU" sz="160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азвивает</a:t>
            </a:r>
            <a:r>
              <a:rPr lang="ru-RU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пространственное мышление;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наглядно-действенное мышление;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аналитико-синтетическое мышление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Координацию.</a:t>
            </a:r>
            <a:endParaRPr lang="ru-RU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496" y="154675"/>
            <a:ext cx="4474840" cy="493798"/>
          </a:xfrm>
        </p:spPr>
        <p:txBody>
          <a:bodyPr/>
          <a:lstStyle/>
          <a:p>
            <a:r>
              <a:rPr lang="ru-RU" alt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Игра «Кирпичики»</a:t>
            </a:r>
          </a:p>
        </p:txBody>
      </p:sp>
      <p:pic>
        <p:nvPicPr>
          <p:cNvPr id="37890" name="Picture 2" descr="https://avatars.mds.yandex.net/get-marketpic/216074/market__5p_9De8hSSjagJN48Td1g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59366"/>
            <a:ext cx="2335895" cy="172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nikitiny.ru/sites/default/files/ris40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448" y="469932"/>
            <a:ext cx="3156672" cy="420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62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стер-клас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мастер-класс</Template>
  <TotalTime>713</TotalTime>
  <Words>598</Words>
  <Application>Microsoft Office PowerPoint</Application>
  <PresentationFormat>Экран (16:9)</PresentationFormat>
  <Paragraphs>80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мастер-класс</vt:lpstr>
      <vt:lpstr>Дифференцированный подход на уроках труда (технологии).  Работа на уроках труда (технологии) и черчения с неуспевающими учениками.  Использование игры Б.П. Никитина "Кирпичики" в 5 классе при изучении модуля "Компьютерная графика. Черчение"</vt:lpstr>
      <vt:lpstr>Презентация PowerPoint</vt:lpstr>
      <vt:lpstr>Презентация PowerPoint</vt:lpstr>
      <vt:lpstr>Презентация PowerPoint</vt:lpstr>
      <vt:lpstr> Сложности, возникающие при изучении  модуля «Компьютерная графика. Черчение»</vt:lpstr>
      <vt:lpstr> Сложности, возникающие при изучении  модуля «Компьютерная графика. Черчение»</vt:lpstr>
      <vt:lpstr> Сложности, возникающие при изучении  модуля «Компьютерная графика. Черчение»</vt:lpstr>
      <vt:lpstr>Презентация PowerPoint</vt:lpstr>
      <vt:lpstr>Игра «Кирпичики»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Юго – Восточное управление министерства образования и науки Самарской области  Государственное бюджетное общеобразовательное учреждение Самарской области средняя общеобразовательная школа № 1 города Нефтегорска муниципального района Нефтегорский Самарской области Центр детского творчества «Радуга»  Мастер-класс: Логические игры Б.П. Никитина как инструмент развития инженерного мышления на занятиях робототехникой</dc:title>
  <dc:creator>1</dc:creator>
  <cp:lastModifiedBy>2-100</cp:lastModifiedBy>
  <cp:revision>35</cp:revision>
  <dcterms:created xsi:type="dcterms:W3CDTF">2018-10-11T10:38:03Z</dcterms:created>
  <dcterms:modified xsi:type="dcterms:W3CDTF">2026-04-29T10:45:27Z</dcterms:modified>
</cp:coreProperties>
</file>