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13">
  <p:sldMasterIdLst>
    <p:sldMasterId id="2147483712" r:id="rId1"/>
  </p:sldMasterIdLst>
  <p:sldIdLst>
    <p:sldId id="256" r:id="rId2"/>
    <p:sldId id="268" r:id="rId3"/>
    <p:sldId id="257" r:id="rId4"/>
    <p:sldId id="275" r:id="rId5"/>
    <p:sldId id="278" r:id="rId6"/>
    <p:sldId id="280" r:id="rId7"/>
    <p:sldId id="262" r:id="rId8"/>
    <p:sldId id="289" r:id="rId9"/>
    <p:sldId id="282" r:id="rId10"/>
    <p:sldId id="284" r:id="rId11"/>
    <p:sldId id="285" r:id="rId12"/>
    <p:sldId id="286" r:id="rId13"/>
    <p:sldId id="287" r:id="rId14"/>
    <p:sldId id="288" r:id="rId15"/>
    <p:sldId id="283" r:id="rId16"/>
    <p:sldId id="271" r:id="rId17"/>
    <p:sldId id="270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E549710C-942E-48AC-AB31-72C63EF25420}" type="datetimeFigureOut">
              <a:rPr lang="ru-RU" smtClean="0"/>
              <a:t>20.12.2025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01E15989-F518-41C4-A813-3CE621A6D0C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999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710C-942E-48AC-AB31-72C63EF25420}" type="datetimeFigureOut">
              <a:rPr lang="ru-RU" smtClean="0"/>
              <a:t>20.12.2025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15989-F518-41C4-A813-3CE621A6D0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469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710C-942E-48AC-AB31-72C63EF25420}" type="datetimeFigureOut">
              <a:rPr lang="ru-RU" smtClean="0"/>
              <a:t>20.12.2025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15989-F518-41C4-A813-3CE621A6D0CB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4798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710C-942E-48AC-AB31-72C63EF25420}" type="datetimeFigureOut">
              <a:rPr lang="ru-RU" smtClean="0"/>
              <a:t>20.12.2025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15989-F518-41C4-A813-3CE621A6D0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393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710C-942E-48AC-AB31-72C63EF25420}" type="datetimeFigureOut">
              <a:rPr lang="ru-RU" smtClean="0"/>
              <a:t>20.12.2025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15989-F518-41C4-A813-3CE621A6D0CB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791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710C-942E-48AC-AB31-72C63EF25420}" type="datetimeFigureOut">
              <a:rPr lang="ru-RU" smtClean="0"/>
              <a:t>20.12.2025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15989-F518-41C4-A813-3CE621A6D0CB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0024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710C-942E-48AC-AB31-72C63EF25420}" type="datetimeFigureOut">
              <a:rPr lang="ru-RU" smtClean="0"/>
              <a:t>20.12.2025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15989-F518-41C4-A813-3CE621A6D0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8308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710C-942E-48AC-AB31-72C63EF25420}" type="datetimeFigureOut">
              <a:rPr lang="ru-RU" smtClean="0"/>
              <a:t>20.12.2025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15989-F518-41C4-A813-3CE621A6D0CB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4704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710C-942E-48AC-AB31-72C63EF25420}" type="datetimeFigureOut">
              <a:rPr lang="ru-RU" smtClean="0"/>
              <a:t>20.12.2025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15989-F518-41C4-A813-3CE621A6D0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4082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710C-942E-48AC-AB31-72C63EF25420}" type="datetimeFigureOut">
              <a:rPr lang="ru-RU" smtClean="0"/>
              <a:t>20.12.2025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15989-F518-41C4-A813-3CE621A6D0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887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710C-942E-48AC-AB31-72C63EF25420}" type="datetimeFigureOut">
              <a:rPr lang="ru-RU" smtClean="0"/>
              <a:t>20.12.2025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15989-F518-41C4-A813-3CE621A6D0C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12393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710C-942E-48AC-AB31-72C63EF25420}" type="datetimeFigureOut">
              <a:rPr lang="ru-RU" smtClean="0"/>
              <a:t>20.12.2025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15989-F518-41C4-A813-3CE621A6D0C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58983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710C-942E-48AC-AB31-72C63EF25420}" type="datetimeFigureOut">
              <a:rPr lang="ru-RU" smtClean="0"/>
              <a:t>20.12.2025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15989-F518-41C4-A813-3CE621A6D0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95541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710C-942E-48AC-AB31-72C63EF25420}" type="datetimeFigureOut">
              <a:rPr lang="ru-RU" smtClean="0"/>
              <a:t>20.12.2025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15989-F518-41C4-A813-3CE621A6D0CB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61281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710C-942E-48AC-AB31-72C63EF25420}" type="datetimeFigureOut">
              <a:rPr lang="ru-RU" smtClean="0"/>
              <a:t>20.12.2025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15989-F518-41C4-A813-3CE621A6D0C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56905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710C-942E-48AC-AB31-72C63EF25420}" type="datetimeFigureOut">
              <a:rPr lang="ru-RU" smtClean="0"/>
              <a:t>20.12.2025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15989-F518-41C4-A813-3CE621A6D0CB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64986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710C-942E-48AC-AB31-72C63EF25420}" type="datetimeFigureOut">
              <a:rPr lang="ru-RU" smtClean="0"/>
              <a:t>20.12.2025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15989-F518-41C4-A813-3CE621A6D0CB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7469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549710C-942E-48AC-AB31-72C63EF25420}" type="datetimeFigureOut">
              <a:rPr lang="ru-RU" smtClean="0"/>
              <a:t>20.12.2025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1E15989-F518-41C4-A813-3CE621A6D0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304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anseyvlad89.blogspot.com/p/blog-page_19.html" TargetMode="External"/><Relationship Id="rId2" Type="http://schemas.openxmlformats.org/officeDocument/2006/relationships/hyperlink" Target="https://postupi.online/olimpiada/vserosiyskaya-olimpiada-fizicheskaya-kultura-vsosh/otvety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89527" y="1350627"/>
            <a:ext cx="7760808" cy="218952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Итоги проведения окружного этапа</a:t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олимпиады по физической культуре.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1599" y="4483916"/>
            <a:ext cx="9266123" cy="742425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Тренер-преподаватель</a:t>
            </a: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Щербакова И.Ю.</a:t>
            </a:r>
          </a:p>
        </p:txBody>
      </p:sp>
    </p:spTree>
    <p:extLst>
      <p:ext uri="{BB962C8B-B14F-4D97-AF65-F5344CB8AC3E}">
        <p14:creationId xmlns:p14="http://schemas.microsoft.com/office/powerpoint/2010/main" val="2575016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8650" y="573577"/>
            <a:ext cx="10337029" cy="104925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 проведение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окружного этапа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92524" y="1508760"/>
            <a:ext cx="10970232" cy="477566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22октября 2025г. - 2 практических испытания</a:t>
            </a:r>
          </a:p>
          <a:p>
            <a:pPr marL="0" indent="0" algn="ctr">
              <a:buNone/>
            </a:pPr>
            <a:endParaRPr lang="ru-RU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Гимнастика - 30 баллов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Комплексное испытание - 25 баллов</a:t>
            </a:r>
          </a:p>
          <a:p>
            <a:pPr marL="0" indent="0" algn="ctr">
              <a:buNone/>
            </a:pP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 октября 2025г. - теоретико-методическое испытание и практическое испытание</a:t>
            </a:r>
          </a:p>
          <a:p>
            <a:pPr marL="0" indent="0" algn="ctr">
              <a:buNone/>
            </a:pPr>
            <a:endParaRPr lang="ru-RU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Теоретико-методическое испытание -20 баллов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Лёгкая атлетика – 25 баллов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006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1" y="241070"/>
            <a:ext cx="10271963" cy="175398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Итоги олимпиады по физической культуре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(окружной этап)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720735"/>
            <a:ext cx="10137524" cy="4320627"/>
          </a:xfrm>
        </p:spPr>
        <p:txBody>
          <a:bodyPr/>
          <a:lstStyle/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035401"/>
              </p:ext>
            </p:extLst>
          </p:nvPr>
        </p:nvGraphicFramePr>
        <p:xfrm>
          <a:off x="2313204" y="2678546"/>
          <a:ext cx="6663015" cy="218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6574">
                  <a:extLst>
                    <a:ext uri="{9D8B030D-6E8A-4147-A177-3AD203B41FA5}">
                      <a16:colId xmlns:a16="http://schemas.microsoft.com/office/drawing/2014/main" val="662247641"/>
                    </a:ext>
                  </a:extLst>
                </a:gridCol>
                <a:gridCol w="2231973">
                  <a:extLst>
                    <a:ext uri="{9D8B030D-6E8A-4147-A177-3AD203B41FA5}">
                      <a16:colId xmlns:a16="http://schemas.microsoft.com/office/drawing/2014/main" val="2330883878"/>
                    </a:ext>
                  </a:extLst>
                </a:gridCol>
                <a:gridCol w="1734468">
                  <a:extLst>
                    <a:ext uri="{9D8B030D-6E8A-4147-A177-3AD203B41FA5}">
                      <a16:colId xmlns:a16="http://schemas.microsoft.com/office/drawing/2014/main" val="36853920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Муниципальные районы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Участники окружного этапа 7-8кл.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2025-2026гг</a:t>
                      </a: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Участники окружного этапа 9-11кл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2025-2026гг.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0652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м.р</a:t>
                      </a: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Алексеевский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1837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м.р</a:t>
                      </a: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Борский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2624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м.р</a:t>
                      </a: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kumimoji="0" lang="ru-RU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Нефтегорский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6667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Итого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55172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1631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4212" y="419451"/>
            <a:ext cx="9922828" cy="1023455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Итоги участия в практическом испытании гимнастика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0271010"/>
              </p:ext>
            </p:extLst>
          </p:nvPr>
        </p:nvGraphicFramePr>
        <p:xfrm>
          <a:off x="2298583" y="1803632"/>
          <a:ext cx="7487345" cy="3363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9288">
                  <a:extLst>
                    <a:ext uri="{9D8B030D-6E8A-4147-A177-3AD203B41FA5}">
                      <a16:colId xmlns:a16="http://schemas.microsoft.com/office/drawing/2014/main" val="768698837"/>
                    </a:ext>
                  </a:extLst>
                </a:gridCol>
                <a:gridCol w="1446114">
                  <a:extLst>
                    <a:ext uri="{9D8B030D-6E8A-4147-A177-3AD203B41FA5}">
                      <a16:colId xmlns:a16="http://schemas.microsoft.com/office/drawing/2014/main" val="308977838"/>
                    </a:ext>
                  </a:extLst>
                </a:gridCol>
                <a:gridCol w="1339782">
                  <a:extLst>
                    <a:ext uri="{9D8B030D-6E8A-4147-A177-3AD203B41FA5}">
                      <a16:colId xmlns:a16="http://schemas.microsoft.com/office/drawing/2014/main" val="370545118"/>
                    </a:ext>
                  </a:extLst>
                </a:gridCol>
                <a:gridCol w="1453203">
                  <a:extLst>
                    <a:ext uri="{9D8B030D-6E8A-4147-A177-3AD203B41FA5}">
                      <a16:colId xmlns:a16="http://schemas.microsoft.com/office/drawing/2014/main" val="2741935564"/>
                    </a:ext>
                  </a:extLst>
                </a:gridCol>
                <a:gridCol w="1468958">
                  <a:extLst>
                    <a:ext uri="{9D8B030D-6E8A-4147-A177-3AD203B41FA5}">
                      <a16:colId xmlns:a16="http://schemas.microsoft.com/office/drawing/2014/main" val="435449824"/>
                    </a:ext>
                  </a:extLst>
                </a:gridCol>
              </a:tblGrid>
              <a:tr h="159728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Муниципальные районы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Участники окружного этапа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7-8кл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2025-2026гг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юноши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Участники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окружного этапа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7-8кл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2025-2026гг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девушки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Участники окружного этапа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9-11кл.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2025-2026гг.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юноши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Участники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окружного этапа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9-11кл.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2025-2026гг.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девушки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760557"/>
                  </a:ext>
                </a:extLst>
              </a:tr>
              <a:tr h="588899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м.р</a:t>
                      </a: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Алексеевский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4/3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1/1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5/5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799840"/>
                  </a:ext>
                </a:extLst>
              </a:tr>
              <a:tr h="588899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м.р</a:t>
                      </a: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Борский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1/1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1/1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4/4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992547"/>
                  </a:ext>
                </a:extLst>
              </a:tr>
              <a:tr h="588899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м.р</a:t>
                      </a: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kumimoji="0" lang="ru-RU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Нефтегорский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7/7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7/7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8/8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4/4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2943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6022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3964" y="685799"/>
            <a:ext cx="9922828" cy="1217815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Итоги участия </a:t>
            </a: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комплексном испытании «спортивные игры»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634162"/>
              </p:ext>
            </p:extLst>
          </p:nvPr>
        </p:nvGraphicFramePr>
        <p:xfrm>
          <a:off x="2348917" y="2166080"/>
          <a:ext cx="7508147" cy="30015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4231">
                  <a:extLst>
                    <a:ext uri="{9D8B030D-6E8A-4147-A177-3AD203B41FA5}">
                      <a16:colId xmlns:a16="http://schemas.microsoft.com/office/drawing/2014/main" val="768698837"/>
                    </a:ext>
                  </a:extLst>
                </a:gridCol>
                <a:gridCol w="1450132">
                  <a:extLst>
                    <a:ext uri="{9D8B030D-6E8A-4147-A177-3AD203B41FA5}">
                      <a16:colId xmlns:a16="http://schemas.microsoft.com/office/drawing/2014/main" val="308977838"/>
                    </a:ext>
                  </a:extLst>
                </a:gridCol>
                <a:gridCol w="1343505">
                  <a:extLst>
                    <a:ext uri="{9D8B030D-6E8A-4147-A177-3AD203B41FA5}">
                      <a16:colId xmlns:a16="http://schemas.microsoft.com/office/drawing/2014/main" val="370545118"/>
                    </a:ext>
                  </a:extLst>
                </a:gridCol>
                <a:gridCol w="1457240">
                  <a:extLst>
                    <a:ext uri="{9D8B030D-6E8A-4147-A177-3AD203B41FA5}">
                      <a16:colId xmlns:a16="http://schemas.microsoft.com/office/drawing/2014/main" val="2741935564"/>
                    </a:ext>
                  </a:extLst>
                </a:gridCol>
                <a:gridCol w="1473039">
                  <a:extLst>
                    <a:ext uri="{9D8B030D-6E8A-4147-A177-3AD203B41FA5}">
                      <a16:colId xmlns:a16="http://schemas.microsoft.com/office/drawing/2014/main" val="435449824"/>
                    </a:ext>
                  </a:extLst>
                </a:gridCol>
              </a:tblGrid>
              <a:tr h="142519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Муниципальные районы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Участники окружного этапа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7-8кл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2025-2026гг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юноши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Участники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окружного этапа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7-8кл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2025-2026гг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девушки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Участники окружного этапа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9-11кл.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2025-2026гг.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юноши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Участники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окружного этапа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9-11кл.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2025-2026гг.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девушки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760557"/>
                  </a:ext>
                </a:extLst>
              </a:tr>
              <a:tr h="525449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м.р</a:t>
                      </a: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Алексеевский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4/4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1/1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5/5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799840"/>
                  </a:ext>
                </a:extLst>
              </a:tr>
              <a:tr h="525449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м.р</a:t>
                      </a: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Борский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1/1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1/1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4/4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992547"/>
                  </a:ext>
                </a:extLst>
              </a:tr>
              <a:tr h="525449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м.р</a:t>
                      </a: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kumimoji="0" lang="ru-RU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Нефтегорский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7/7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7/7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8/8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4/4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2943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4549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3964" y="293615"/>
            <a:ext cx="9922828" cy="1098957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Итоги участия </a:t>
            </a: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 лёгкой атлетике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0828807"/>
              </p:ext>
            </p:extLst>
          </p:nvPr>
        </p:nvGraphicFramePr>
        <p:xfrm>
          <a:off x="2348917" y="1761688"/>
          <a:ext cx="7424257" cy="33304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4296">
                  <a:extLst>
                    <a:ext uri="{9D8B030D-6E8A-4147-A177-3AD203B41FA5}">
                      <a16:colId xmlns:a16="http://schemas.microsoft.com/office/drawing/2014/main" val="768698837"/>
                    </a:ext>
                  </a:extLst>
                </a:gridCol>
                <a:gridCol w="1433929">
                  <a:extLst>
                    <a:ext uri="{9D8B030D-6E8A-4147-A177-3AD203B41FA5}">
                      <a16:colId xmlns:a16="http://schemas.microsoft.com/office/drawing/2014/main" val="308977838"/>
                    </a:ext>
                  </a:extLst>
                </a:gridCol>
                <a:gridCol w="1328493">
                  <a:extLst>
                    <a:ext uri="{9D8B030D-6E8A-4147-A177-3AD203B41FA5}">
                      <a16:colId xmlns:a16="http://schemas.microsoft.com/office/drawing/2014/main" val="370545118"/>
                    </a:ext>
                  </a:extLst>
                </a:gridCol>
                <a:gridCol w="1440958">
                  <a:extLst>
                    <a:ext uri="{9D8B030D-6E8A-4147-A177-3AD203B41FA5}">
                      <a16:colId xmlns:a16="http://schemas.microsoft.com/office/drawing/2014/main" val="2741935564"/>
                    </a:ext>
                  </a:extLst>
                </a:gridCol>
                <a:gridCol w="1456581">
                  <a:extLst>
                    <a:ext uri="{9D8B030D-6E8A-4147-A177-3AD203B41FA5}">
                      <a16:colId xmlns:a16="http://schemas.microsoft.com/office/drawing/2014/main" val="435449824"/>
                    </a:ext>
                  </a:extLst>
                </a:gridCol>
              </a:tblGrid>
              <a:tr h="158135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Муниципальные районы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Участники окружного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этапа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7-8кл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2025-2026гг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юноши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Участники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окружного этапа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7-8кл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2025-2026гг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девушки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Участники окружного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этапа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9-11кл.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2025-2026гг.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юноши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Участники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окружного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этапа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9-11кл.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2025-2026гг.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девушки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760557"/>
                  </a:ext>
                </a:extLst>
              </a:tr>
              <a:tr h="583025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м.р</a:t>
                      </a: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Алексеевский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4/4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1/1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5/5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799840"/>
                  </a:ext>
                </a:extLst>
              </a:tr>
              <a:tr h="58302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м.р</a:t>
                      </a: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Борский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1/1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1/1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4/4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2/1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992547"/>
                  </a:ext>
                </a:extLst>
              </a:tr>
              <a:tr h="58302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м.р</a:t>
                      </a: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kumimoji="0" lang="ru-RU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Нефтегорский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7/7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7/7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8/7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4/3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2943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0696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9230" y="457200"/>
            <a:ext cx="10055832" cy="106403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Теоретико-методическое испытание </a:t>
            </a:r>
            <a:b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9-11кл.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66845" y="1661020"/>
            <a:ext cx="10188835" cy="4756404"/>
          </a:xfrm>
        </p:spPr>
        <p:txBody>
          <a:bodyPr>
            <a:normAutofit fontScale="77500" lnSpcReduction="20000"/>
          </a:bodyPr>
          <a:lstStyle/>
          <a:p>
            <a:pPr indent="0">
              <a:lnSpc>
                <a:spcPct val="115000"/>
              </a:lnSpc>
              <a:buNone/>
            </a:pPr>
            <a:r>
              <a:rPr lang="en-US" sz="19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Задания в закрытой форме №№ 1-1</a:t>
            </a:r>
            <a:r>
              <a:rPr lang="en-US" sz="19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с выбором одного правильного ответа. При выполнении этих заданий необходимо выбрать одно правильное завершение из предложенных вариантов, и зачеркиванием соответствующего квадрата внести в бланк ответов: «а», «б», «в» или «г». </a:t>
            </a:r>
            <a:endParaRPr lang="en-US" sz="19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buNone/>
            </a:pP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Задания в открытой форме №№ 16-</a:t>
            </a:r>
            <a:r>
              <a:rPr lang="en-US" sz="19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то есть без предложенных вариантов ответов. При выполнении этого задания необходимо самостоятельно подобрать определение, которое, завершая высказывание, образует истинное утверждение. Правильно подобранное определение вписывайте в соответствующую графу бланка ответов. </a:t>
            </a:r>
          </a:p>
          <a:p>
            <a:pPr indent="0">
              <a:lnSpc>
                <a:spcPct val="115000"/>
              </a:lnSpc>
              <a:buNone/>
            </a:pP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ru-RU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Задание процессуального или алгоритмического толка № 19, где Вы должны правильно указать последовательность предложенных позиций. Записи выполняются в бланке ответов. Записи должны быть разборчивым</a:t>
            </a:r>
            <a:r>
              <a:rPr lang="en-US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indent="0">
              <a:lnSpc>
                <a:spcPct val="115000"/>
              </a:lnSpc>
              <a:buNone/>
            </a:pP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ru-RU" sz="1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Задания «на соответствие» № 20-21, где Вы должны найти правильные связи позиций из двух столбцов таблицы и вписать их в бланке ответов в таблицу, например: 1 – А, 2 – Г и т.д. Жюри оценивает каждую верную позицию.</a:t>
            </a:r>
            <a:endParaRPr lang="en-US" sz="19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buNone/>
            </a:pP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Задание на перечисление № 22-23, где Вы должны перечислить предполагаемые факты, позиции, характеристики и т.д. Записи выполняются в банке ответов.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buNone/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Задание на выбор позиций № 24, где Вы должны из предложенного списка выбрать правильные позиции и вписать их в бланк ответов.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buNone/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Задание-задача № 25, где Вы должны решение и полный ответ записать в бланке ответов.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buNone/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936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729F06-9868-38F6-E4B5-3E448AE55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Итоги </a:t>
            </a:r>
            <a:r>
              <a:rPr lang="ru-RU" sz="36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</a:rPr>
              <a:t>т</a:t>
            </a:r>
            <a:r>
              <a:rPr kumimoji="0" lang="ru-RU" sz="3600" b="0" i="0" u="none" strike="noStrike" kern="1200" cap="none" spc="0" normalizeH="0" baseline="0" noProof="0" dirty="0" err="1">
                <a:ln w="3175" cmpd="sng"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еоретико</a:t>
            </a:r>
            <a:r>
              <a:rPr kumimoji="0" lang="ru-RU" sz="3600" b="0" i="0" u="none" strike="noStrike" kern="1200" cap="none" spc="0" normalizeH="0" baseline="0" noProof="0" dirty="0">
                <a:ln w="3175" cmpd="sng"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-методическое испытание </a:t>
            </a:r>
            <a:br>
              <a:rPr kumimoji="0" lang="ru-RU" sz="4000" b="0" i="0" u="none" strike="noStrike" kern="1200" cap="none" spc="0" normalizeH="0" baseline="0" noProof="0" dirty="0">
                <a:ln w="3175" cmpd="sng"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</a:br>
            <a:r>
              <a:rPr kumimoji="0" lang="ru-RU" sz="4000" b="0" i="0" u="none" strike="noStrike" kern="1200" cap="none" spc="0" normalizeH="0" baseline="0" noProof="0" dirty="0">
                <a:ln w="3175" cmpd="sng"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9-11кл.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A31EC4-9EBB-EB91-E72C-CB9081877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Результаты: (</a:t>
            </a:r>
            <a:r>
              <a:rPr lang="en-US" dirty="0"/>
              <a:t>max</a:t>
            </a:r>
            <a:r>
              <a:rPr lang="ru-RU" dirty="0"/>
              <a:t>   возможная сумма -53 балла) </a:t>
            </a:r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C2B84D25-3663-9729-204B-9F482A8BF0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4959887"/>
              </p:ext>
            </p:extLst>
          </p:nvPr>
        </p:nvGraphicFramePr>
        <p:xfrm>
          <a:off x="2122415" y="3108960"/>
          <a:ext cx="8146641" cy="2585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7975">
                  <a:extLst>
                    <a:ext uri="{9D8B030D-6E8A-4147-A177-3AD203B41FA5}">
                      <a16:colId xmlns:a16="http://schemas.microsoft.com/office/drawing/2014/main" val="189775880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61317565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5839536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Баллы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9-11кл.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юноши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9-11кл.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девушки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806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0-10 баллов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616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10-15 баллов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97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15-20 баллов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005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20-25 баллов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3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25-30 баллов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4696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7181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4212" y="685800"/>
            <a:ext cx="10429904" cy="610986"/>
          </a:xfrm>
        </p:spPr>
        <p:txBody>
          <a:bodyPr>
            <a:noAutofit/>
          </a:bodyPr>
          <a:lstStyle/>
          <a:p>
            <a:pPr lvl="0" algn="ctr">
              <a:spcBef>
                <a:spcPts val="0"/>
              </a:spcBef>
            </a:pPr>
            <a:r>
              <a:rPr lang="ru-RU" sz="3600" cap="none" dirty="0">
                <a:ln>
                  <a:noFill/>
                </a:ln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Задания в открытой форме №№ 16-21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16028" y="1652631"/>
            <a:ext cx="7550093" cy="3632433"/>
          </a:xfrm>
        </p:spPr>
        <p:txBody>
          <a:bodyPr>
            <a:normAutofit/>
          </a:bodyPr>
          <a:lstStyle/>
          <a:p>
            <a:pPr indent="572770" algn="l">
              <a:lnSpc>
                <a:spcPct val="115000"/>
              </a:lnSpc>
              <a:buNone/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16. Перемещение тела из виса в упор или из более низкого упора в более высокий в гимнастике обозначается как - 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подъём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72770" algn="l">
              <a:lnSpc>
                <a:spcPct val="115000"/>
              </a:lnSpc>
              <a:buNone/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17. Процесс, происходящий в организме после завершения упражнения, занятия, заключающийся в переходе физиологических и психических функций к исходному состоянию, обозначается как -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восстановление </a:t>
            </a:r>
          </a:p>
          <a:p>
            <a:pPr indent="572770" algn="l">
              <a:lnSpc>
                <a:spcPct val="115000"/>
              </a:lnSpc>
              <a:buNone/>
            </a:pPr>
            <a:endParaRPr lang="ru-RU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72770" algn="l">
              <a:lnSpc>
                <a:spcPct val="115000"/>
              </a:lnSpc>
              <a:buNone/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18. Путь следования спортсмена в соревнованиях по ориентированию, а также в путешествии, экспедиции, походе, восхождении с указанием основных пунктов, через которые он проходит, обозначается как -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маршрут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737098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9A6BD9-35F7-325A-45F8-141EA3F7F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Задание процессуального или алгоритмического толка № 19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4C55D3-BF61-35A6-870C-FE7CFE5DCA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Составьте определение гимнастического термина, используя приведённые ниже слова (каждое слово можно использовать один раз).</a:t>
            </a: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 цифрами запишите в бланк ответов.</a:t>
            </a: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«Интервал – это…</a:t>
            </a:r>
          </a:p>
          <a:p>
            <a:pPr marL="0" indent="0">
              <a:buNone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фронту                                       4. между</a:t>
            </a:r>
          </a:p>
          <a:p>
            <a:pPr marL="0" indent="0">
              <a:buNone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расстояние                                5. в строю</a:t>
            </a:r>
          </a:p>
          <a:p>
            <a:pPr marL="0" indent="0">
              <a:buNone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стоящими                                  6. по</a:t>
            </a:r>
          </a:p>
          <a:p>
            <a:pPr indent="572770">
              <a:lnSpc>
                <a:spcPct val="115000"/>
              </a:lnSpc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Ответ: 2-4-3-5-6-1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09632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F62BC0-6FA9-A950-5BCD-683F79920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604007"/>
            <a:ext cx="9601196" cy="822121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Задания «на соответствие» № 20-21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34DC27-DCE8-383C-BADE-7129BA1E865E}"/>
              </a:ext>
            </a:extLst>
          </p:cNvPr>
          <p:cNvSpPr txBox="1"/>
          <p:nvPr/>
        </p:nvSpPr>
        <p:spPr>
          <a:xfrm>
            <a:off x="2114026" y="1617247"/>
            <a:ext cx="83806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5730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20. Установите соответствие между видами спорта и специальными терминами. Ответ буквами запишите в бланк ответов.</a:t>
            </a:r>
            <a:endParaRPr kumimoji="0" lang="ru-RU" altLang="ru-RU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E9919F61-4202-883E-93A6-5225505A0B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3281040"/>
              </p:ext>
            </p:extLst>
          </p:nvPr>
        </p:nvGraphicFramePr>
        <p:xfrm>
          <a:off x="3556932" y="4907560"/>
          <a:ext cx="5293452" cy="679508"/>
        </p:xfrm>
        <a:graphic>
          <a:graphicData uri="http://schemas.openxmlformats.org/drawingml/2006/table">
            <a:tbl>
              <a:tblPr firstRow="1" firstCol="1" bandRow="1"/>
              <a:tblGrid>
                <a:gridCol w="875151">
                  <a:extLst>
                    <a:ext uri="{9D8B030D-6E8A-4147-A177-3AD203B41FA5}">
                      <a16:colId xmlns:a16="http://schemas.microsoft.com/office/drawing/2014/main" val="1601869587"/>
                    </a:ext>
                  </a:extLst>
                </a:gridCol>
                <a:gridCol w="845653">
                  <a:extLst>
                    <a:ext uri="{9D8B030D-6E8A-4147-A177-3AD203B41FA5}">
                      <a16:colId xmlns:a16="http://schemas.microsoft.com/office/drawing/2014/main" val="1439887378"/>
                    </a:ext>
                  </a:extLst>
                </a:gridCol>
                <a:gridCol w="917329">
                  <a:extLst>
                    <a:ext uri="{9D8B030D-6E8A-4147-A177-3AD203B41FA5}">
                      <a16:colId xmlns:a16="http://schemas.microsoft.com/office/drawing/2014/main" val="234257472"/>
                    </a:ext>
                  </a:extLst>
                </a:gridCol>
                <a:gridCol w="842140">
                  <a:extLst>
                    <a:ext uri="{9D8B030D-6E8A-4147-A177-3AD203B41FA5}">
                      <a16:colId xmlns:a16="http://schemas.microsoft.com/office/drawing/2014/main" val="350262578"/>
                    </a:ext>
                  </a:extLst>
                </a:gridCol>
                <a:gridCol w="876513">
                  <a:extLst>
                    <a:ext uri="{9D8B030D-6E8A-4147-A177-3AD203B41FA5}">
                      <a16:colId xmlns:a16="http://schemas.microsoft.com/office/drawing/2014/main" val="1696574283"/>
                    </a:ext>
                  </a:extLst>
                </a:gridCol>
                <a:gridCol w="936666">
                  <a:extLst>
                    <a:ext uri="{9D8B030D-6E8A-4147-A177-3AD203B41FA5}">
                      <a16:colId xmlns:a16="http://schemas.microsoft.com/office/drawing/2014/main" val="527927300"/>
                    </a:ext>
                  </a:extLst>
                </a:gridCol>
              </a:tblGrid>
              <a:tr h="339754">
                <a:tc>
                  <a:txBody>
                    <a:bodyPr/>
                    <a:lstStyle/>
                    <a:p>
                      <a:pPr indent="572770" algn="l">
                        <a:lnSpc>
                          <a:spcPct val="150000"/>
                        </a:lnSpc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 algn="l">
                        <a:lnSpc>
                          <a:spcPct val="150000"/>
                        </a:lnSpc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 algn="l">
                        <a:lnSpc>
                          <a:spcPct val="150000"/>
                        </a:lnSpc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 algn="l">
                        <a:lnSpc>
                          <a:spcPct val="150000"/>
                        </a:lnSpc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 algn="l">
                        <a:lnSpc>
                          <a:spcPct val="150000"/>
                        </a:lnSpc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 algn="l">
                        <a:lnSpc>
                          <a:spcPct val="150000"/>
                        </a:lnSpc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8568911"/>
                  </a:ext>
                </a:extLst>
              </a:tr>
              <a:tr h="339754">
                <a:tc>
                  <a:txBody>
                    <a:bodyPr/>
                    <a:lstStyle/>
                    <a:p>
                      <a:pPr indent="572770" algn="l">
                        <a:lnSpc>
                          <a:spcPct val="150000"/>
                        </a:lnSpc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 algn="l">
                        <a:lnSpc>
                          <a:spcPct val="150000"/>
                        </a:lnSpc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 algn="l">
                        <a:lnSpc>
                          <a:spcPct val="150000"/>
                        </a:lnSpc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 algn="l">
                        <a:lnSpc>
                          <a:spcPct val="150000"/>
                        </a:lnSpc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 algn="l">
                        <a:lnSpc>
                          <a:spcPct val="150000"/>
                        </a:lnSpc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 algn="l">
                        <a:lnSpc>
                          <a:spcPct val="150000"/>
                        </a:lnSpc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2838450"/>
                  </a:ext>
                </a:extLst>
              </a:tr>
            </a:tbl>
          </a:graphicData>
        </a:graphic>
      </p:graphicFrame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50D970F5-A8E3-F254-F5CF-CBB1F027F6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621258"/>
              </p:ext>
            </p:extLst>
          </p:nvPr>
        </p:nvGraphicFramePr>
        <p:xfrm>
          <a:off x="3129094" y="2540577"/>
          <a:ext cx="6232880" cy="2232762"/>
        </p:xfrm>
        <a:graphic>
          <a:graphicData uri="http://schemas.openxmlformats.org/drawingml/2006/table">
            <a:tbl>
              <a:tblPr firstRow="1" firstCol="1" bandRow="1"/>
              <a:tblGrid>
                <a:gridCol w="838518">
                  <a:extLst>
                    <a:ext uri="{9D8B030D-6E8A-4147-A177-3AD203B41FA5}">
                      <a16:colId xmlns:a16="http://schemas.microsoft.com/office/drawing/2014/main" val="411104501"/>
                    </a:ext>
                  </a:extLst>
                </a:gridCol>
                <a:gridCol w="2084003">
                  <a:extLst>
                    <a:ext uri="{9D8B030D-6E8A-4147-A177-3AD203B41FA5}">
                      <a16:colId xmlns:a16="http://schemas.microsoft.com/office/drawing/2014/main" val="2993791730"/>
                    </a:ext>
                  </a:extLst>
                </a:gridCol>
                <a:gridCol w="852524">
                  <a:extLst>
                    <a:ext uri="{9D8B030D-6E8A-4147-A177-3AD203B41FA5}">
                      <a16:colId xmlns:a16="http://schemas.microsoft.com/office/drawing/2014/main" val="2617101857"/>
                    </a:ext>
                  </a:extLst>
                </a:gridCol>
                <a:gridCol w="2457835">
                  <a:extLst>
                    <a:ext uri="{9D8B030D-6E8A-4147-A177-3AD203B41FA5}">
                      <a16:colId xmlns:a16="http://schemas.microsoft.com/office/drawing/2014/main" val="4137788637"/>
                    </a:ext>
                  </a:extLst>
                </a:gridCol>
              </a:tblGrid>
              <a:tr h="318966">
                <a:tc>
                  <a:txBody>
                    <a:bodyPr/>
                    <a:lstStyle/>
                    <a:p>
                      <a:pPr indent="572770">
                        <a:lnSpc>
                          <a:spcPct val="150000"/>
                        </a:lnSpc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>
                        <a:lnSpc>
                          <a:spcPct val="150000"/>
                        </a:lnSpc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Вид спорта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Специальный термин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5912392"/>
                  </a:ext>
                </a:extLst>
              </a:tr>
              <a:tr h="318966">
                <a:tc>
                  <a:txBody>
                    <a:bodyPr/>
                    <a:lstStyle/>
                    <a:p>
                      <a:pPr indent="572770">
                        <a:lnSpc>
                          <a:spcPct val="150000"/>
                        </a:lnSpc>
                        <a:buNone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Велоспорт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>
                        <a:lnSpc>
                          <a:spcPct val="150000"/>
                        </a:lnSpc>
                        <a:buNone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>
                        <a:lnSpc>
                          <a:spcPct val="150000"/>
                        </a:lnSpc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Сороконожки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670753"/>
                  </a:ext>
                </a:extLst>
              </a:tr>
              <a:tr h="318966">
                <a:tc>
                  <a:txBody>
                    <a:bodyPr/>
                    <a:lstStyle/>
                    <a:p>
                      <a:pPr indent="572770">
                        <a:lnSpc>
                          <a:spcPct val="150000"/>
                        </a:lnSpc>
                        <a:buNone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Теннис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>
                        <a:lnSpc>
                          <a:spcPct val="150000"/>
                        </a:lnSpc>
                        <a:buNone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>
                        <a:lnSpc>
                          <a:spcPct val="150000"/>
                        </a:lnSpc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Хват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8070177"/>
                  </a:ext>
                </a:extLst>
              </a:tr>
              <a:tr h="318966">
                <a:tc>
                  <a:txBody>
                    <a:bodyPr/>
                    <a:lstStyle/>
                    <a:p>
                      <a:pPr indent="572770">
                        <a:lnSpc>
                          <a:spcPct val="150000"/>
                        </a:lnSpc>
                        <a:buNone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>
                        <a:lnSpc>
                          <a:spcPct val="150000"/>
                        </a:lnSpc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Дзюдо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>
                        <a:lnSpc>
                          <a:spcPct val="150000"/>
                        </a:lnSpc>
                        <a:buNone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>
                        <a:lnSpc>
                          <a:spcPct val="150000"/>
                        </a:lnSpc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Захват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7858356"/>
                  </a:ext>
                </a:extLst>
              </a:tr>
              <a:tr h="318966">
                <a:tc>
                  <a:txBody>
                    <a:bodyPr/>
                    <a:lstStyle/>
                    <a:p>
                      <a:pPr indent="572770">
                        <a:lnSpc>
                          <a:spcPct val="150000"/>
                        </a:lnSpc>
                        <a:buNone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>
                        <a:lnSpc>
                          <a:spcPct val="150000"/>
                        </a:lnSpc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Футзал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>
                        <a:lnSpc>
                          <a:spcPct val="150000"/>
                        </a:lnSpc>
                        <a:buNone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>
                        <a:lnSpc>
                          <a:spcPct val="150000"/>
                        </a:lnSpc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Эйс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3897106"/>
                  </a:ext>
                </a:extLst>
              </a:tr>
              <a:tr h="318966">
                <a:tc>
                  <a:txBody>
                    <a:bodyPr/>
                    <a:lstStyle/>
                    <a:p>
                      <a:pPr indent="572770">
                        <a:lnSpc>
                          <a:spcPct val="150000"/>
                        </a:lnSpc>
                        <a:buNone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>
                        <a:lnSpc>
                          <a:spcPct val="150000"/>
                        </a:lnSpc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Гимнастика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>
                        <a:lnSpc>
                          <a:spcPct val="150000"/>
                        </a:lnSpc>
                        <a:buNone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>
                        <a:lnSpc>
                          <a:spcPct val="150000"/>
                        </a:lnSpc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Ринг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9420848"/>
                  </a:ext>
                </a:extLst>
              </a:tr>
              <a:tr h="318966">
                <a:tc>
                  <a:txBody>
                    <a:bodyPr/>
                    <a:lstStyle/>
                    <a:p>
                      <a:pPr indent="572770">
                        <a:lnSpc>
                          <a:spcPct val="150000"/>
                        </a:lnSpc>
                        <a:buNone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>
                        <a:lnSpc>
                          <a:spcPct val="150000"/>
                        </a:lnSpc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Бокс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>
                        <a:lnSpc>
                          <a:spcPct val="150000"/>
                        </a:lnSpc>
                        <a:buNone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Пелотон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47594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29157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FAA7F4-9911-45CB-3953-E6A486A83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721454"/>
            <a:ext cx="9601196" cy="1191236"/>
          </a:xfrm>
        </p:spPr>
        <p:txBody>
          <a:bodyPr>
            <a:noAutofit/>
          </a:bodyPr>
          <a:lstStyle/>
          <a:p>
            <a:r>
              <a:rPr lang="ru-RU" sz="2400" b="1" dirty="0"/>
              <a:t>21. Установите соответствие между физическими способностями и их определениями, обозначенными цифрами, вписав в бланк ответов соответствующие буквы.</a:t>
            </a:r>
            <a:br>
              <a:rPr lang="ru-RU" sz="2400" dirty="0"/>
            </a:br>
            <a:endParaRPr lang="ru-RU" sz="2400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3ECAB8FF-6F04-568D-5443-32C2D359A4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5652922"/>
              </p:ext>
            </p:extLst>
          </p:nvPr>
        </p:nvGraphicFramePr>
        <p:xfrm>
          <a:off x="2369890" y="2172750"/>
          <a:ext cx="7452220" cy="3363544"/>
        </p:xfrm>
        <a:graphic>
          <a:graphicData uri="http://schemas.openxmlformats.org/drawingml/2006/table">
            <a:tbl>
              <a:tblPr firstRow="1" firstCol="1" bandRow="1"/>
              <a:tblGrid>
                <a:gridCol w="833306">
                  <a:extLst>
                    <a:ext uri="{9D8B030D-6E8A-4147-A177-3AD203B41FA5}">
                      <a16:colId xmlns:a16="http://schemas.microsoft.com/office/drawing/2014/main" val="1457301998"/>
                    </a:ext>
                  </a:extLst>
                </a:gridCol>
                <a:gridCol w="3431098">
                  <a:extLst>
                    <a:ext uri="{9D8B030D-6E8A-4147-A177-3AD203B41FA5}">
                      <a16:colId xmlns:a16="http://schemas.microsoft.com/office/drawing/2014/main" val="254496557"/>
                    </a:ext>
                  </a:extLst>
                </a:gridCol>
                <a:gridCol w="947956">
                  <a:extLst>
                    <a:ext uri="{9D8B030D-6E8A-4147-A177-3AD203B41FA5}">
                      <a16:colId xmlns:a16="http://schemas.microsoft.com/office/drawing/2014/main" val="3796804641"/>
                    </a:ext>
                  </a:extLst>
                </a:gridCol>
                <a:gridCol w="2239860">
                  <a:extLst>
                    <a:ext uri="{9D8B030D-6E8A-4147-A177-3AD203B41FA5}">
                      <a16:colId xmlns:a16="http://schemas.microsoft.com/office/drawing/2014/main" val="2600719812"/>
                    </a:ext>
                  </a:extLst>
                </a:gridCol>
              </a:tblGrid>
              <a:tr h="251387">
                <a:tc>
                  <a:txBody>
                    <a:bodyPr/>
                    <a:lstStyle/>
                    <a:p>
                      <a:pPr indent="572770">
                        <a:lnSpc>
                          <a:spcPct val="150000"/>
                        </a:lnSpc>
                        <a:buNone/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26" marR="390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 algn="l">
                        <a:lnSpc>
                          <a:spcPct val="150000"/>
                        </a:lnSpc>
                        <a:buNone/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Определение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26" marR="390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 algn="l">
                        <a:lnSpc>
                          <a:spcPct val="150000"/>
                        </a:lnSpc>
                        <a:buNone/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26" marR="390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 algn="l">
                        <a:lnSpc>
                          <a:spcPct val="150000"/>
                        </a:lnSpc>
                        <a:buNone/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Физические способности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26" marR="390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2357123"/>
                  </a:ext>
                </a:extLst>
              </a:tr>
              <a:tr h="662366">
                <a:tc>
                  <a:txBody>
                    <a:bodyPr/>
                    <a:lstStyle/>
                    <a:p>
                      <a:pPr indent="572770">
                        <a:lnSpc>
                          <a:spcPct val="150000"/>
                        </a:lnSpc>
                        <a:buNone/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26" marR="390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 algn="l">
                        <a:lnSpc>
                          <a:spcPct val="100000"/>
                        </a:lnSpc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Способность точно дифференцировать мышечные усилия различной величины в условиях непредвиденных ситуаций и смешанных режимах работы мышц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26" marR="390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 algn="l">
                        <a:lnSpc>
                          <a:spcPct val="150000"/>
                        </a:lnSpc>
                        <a:buNone/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26" marR="390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 algn="l">
                        <a:lnSpc>
                          <a:spcPct val="150000"/>
                        </a:lnSpc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Общая выносливость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26" marR="390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1562687"/>
                  </a:ext>
                </a:extLst>
              </a:tr>
              <a:tr h="529893">
                <a:tc>
                  <a:txBody>
                    <a:bodyPr/>
                    <a:lstStyle/>
                    <a:p>
                      <a:pPr indent="572770">
                        <a:lnSpc>
                          <a:spcPct val="150000"/>
                        </a:lnSpc>
                        <a:buNone/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26" marR="390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 algn="l">
                        <a:lnSpc>
                          <a:spcPct val="100000"/>
                        </a:lnSpc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Способность по ходу выполнения двигательного действия достигать максимальных показателей силы в возможно короткое время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26" marR="390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 algn="l">
                        <a:lnSpc>
                          <a:spcPct val="150000"/>
                        </a:lnSpc>
                        <a:buNone/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26" marR="390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 algn="l">
                        <a:lnSpc>
                          <a:spcPct val="150000"/>
                        </a:lnSpc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Силовая выносливость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26" marR="390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4731184"/>
                  </a:ext>
                </a:extLst>
              </a:tr>
              <a:tr h="529893">
                <a:tc>
                  <a:txBody>
                    <a:bodyPr/>
                    <a:lstStyle/>
                    <a:p>
                      <a:pPr indent="572770">
                        <a:lnSpc>
                          <a:spcPct val="150000"/>
                        </a:lnSpc>
                        <a:buNone/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26" marR="390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 algn="l">
                        <a:lnSpc>
                          <a:spcPct val="100000"/>
                        </a:lnSpc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Комплекс различных проявлений человека в определенной деятельности, в основе которых лежит понятие «сила»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26" marR="390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 algn="l">
                        <a:lnSpc>
                          <a:spcPct val="150000"/>
                        </a:lnSpc>
                        <a:buNone/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26" marR="390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 algn="l">
                        <a:lnSpc>
                          <a:spcPct val="150000"/>
                        </a:lnSpc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«Взрывная сила»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26" marR="390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8513372"/>
                  </a:ext>
                </a:extLst>
              </a:tr>
              <a:tr h="529893">
                <a:tc>
                  <a:txBody>
                    <a:bodyPr/>
                    <a:lstStyle/>
                    <a:p>
                      <a:pPr indent="572770">
                        <a:lnSpc>
                          <a:spcPct val="150000"/>
                        </a:lnSpc>
                        <a:buNone/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26" marR="390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 algn="l">
                        <a:lnSpc>
                          <a:spcPct val="100000"/>
                        </a:lnSpc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Способность противостоять утомлению в мышечной работе, требующей значительных силовых напряжений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26" marR="390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 algn="l">
                        <a:lnSpc>
                          <a:spcPct val="150000"/>
                        </a:lnSpc>
                        <a:buNone/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26" marR="390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 algn="l">
                        <a:lnSpc>
                          <a:spcPct val="150000"/>
                        </a:lnSpc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Силовые способности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26" marR="390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7377306"/>
                  </a:ext>
                </a:extLst>
              </a:tr>
              <a:tr h="734717">
                <a:tc>
                  <a:txBody>
                    <a:bodyPr/>
                    <a:lstStyle/>
                    <a:p>
                      <a:pPr indent="572770">
                        <a:lnSpc>
                          <a:spcPct val="150000"/>
                        </a:lnSpc>
                        <a:buNone/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26" marR="390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 algn="l">
                        <a:lnSpc>
                          <a:spcPct val="100000"/>
                        </a:lnSpc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Способность длительно выполнять работу умеренной интенсивности с использованием всего мышечного аппарата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26" marR="390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 algn="l">
                        <a:lnSpc>
                          <a:spcPct val="150000"/>
                        </a:lnSpc>
                        <a:buNone/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26" marR="390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 algn="l">
                        <a:lnSpc>
                          <a:spcPct val="150000"/>
                        </a:lnSpc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Силовая ловкость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026" marR="390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3011343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DE3D4750-6331-6370-CC0D-4557924C32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9940072"/>
              </p:ext>
            </p:extLst>
          </p:nvPr>
        </p:nvGraphicFramePr>
        <p:xfrm>
          <a:off x="4328719" y="5646452"/>
          <a:ext cx="4135772" cy="490094"/>
        </p:xfrm>
        <a:graphic>
          <a:graphicData uri="http://schemas.openxmlformats.org/drawingml/2006/table">
            <a:tbl>
              <a:tblPr firstRow="1" firstCol="1" bandRow="1"/>
              <a:tblGrid>
                <a:gridCol w="938442">
                  <a:extLst>
                    <a:ext uri="{9D8B030D-6E8A-4147-A177-3AD203B41FA5}">
                      <a16:colId xmlns:a16="http://schemas.microsoft.com/office/drawing/2014/main" val="1561626727"/>
                    </a:ext>
                  </a:extLst>
                </a:gridCol>
                <a:gridCol w="864527">
                  <a:extLst>
                    <a:ext uri="{9D8B030D-6E8A-4147-A177-3AD203B41FA5}">
                      <a16:colId xmlns:a16="http://schemas.microsoft.com/office/drawing/2014/main" val="1982874378"/>
                    </a:ext>
                  </a:extLst>
                </a:gridCol>
                <a:gridCol w="768468">
                  <a:extLst>
                    <a:ext uri="{9D8B030D-6E8A-4147-A177-3AD203B41FA5}">
                      <a16:colId xmlns:a16="http://schemas.microsoft.com/office/drawing/2014/main" val="3692870819"/>
                    </a:ext>
                  </a:extLst>
                </a:gridCol>
                <a:gridCol w="835710">
                  <a:extLst>
                    <a:ext uri="{9D8B030D-6E8A-4147-A177-3AD203B41FA5}">
                      <a16:colId xmlns:a16="http://schemas.microsoft.com/office/drawing/2014/main" val="1880190459"/>
                    </a:ext>
                  </a:extLst>
                </a:gridCol>
                <a:gridCol w="728625">
                  <a:extLst>
                    <a:ext uri="{9D8B030D-6E8A-4147-A177-3AD203B41FA5}">
                      <a16:colId xmlns:a16="http://schemas.microsoft.com/office/drawing/2014/main" val="291841892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indent="572770" algn="ctr">
                        <a:lnSpc>
                          <a:spcPct val="150000"/>
                        </a:lnSpc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 algn="ctr">
                        <a:lnSpc>
                          <a:spcPct val="150000"/>
                        </a:lnSpc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 algn="ctr">
                        <a:lnSpc>
                          <a:spcPct val="150000"/>
                        </a:lnSpc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 algn="ctr">
                        <a:lnSpc>
                          <a:spcPct val="150000"/>
                        </a:lnSpc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 algn="ctr">
                        <a:lnSpc>
                          <a:spcPct val="150000"/>
                        </a:lnSpc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98445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572770" algn="ctr">
                        <a:lnSpc>
                          <a:spcPct val="150000"/>
                        </a:lnSpc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 algn="ctr">
                        <a:lnSpc>
                          <a:spcPct val="150000"/>
                        </a:lnSpc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 algn="ctr">
                        <a:lnSpc>
                          <a:spcPct val="150000"/>
                        </a:lnSpc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 algn="ctr">
                        <a:lnSpc>
                          <a:spcPct val="150000"/>
                        </a:lnSpc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572770" algn="ctr">
                        <a:lnSpc>
                          <a:spcPct val="150000"/>
                        </a:lnSpc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4905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72595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57521E-5805-D2B7-80BE-367C5D0B4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696286"/>
            <a:ext cx="9601196" cy="80534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Задание на перечисление № 22-23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6BD3F5-1860-2B19-57A4-629C3A6DEF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3398" y="2556932"/>
            <a:ext cx="10788242" cy="3318936"/>
          </a:xfrm>
        </p:spPr>
        <p:txBody>
          <a:bodyPr>
            <a:normAutofit/>
          </a:bodyPr>
          <a:lstStyle/>
          <a:p>
            <a:r>
              <a:rPr lang="ru-RU" b="1" dirty="0"/>
              <a:t>22. Перечислите в правильной последовательности фазы бега на короткую дистанцию. </a:t>
            </a:r>
          </a:p>
          <a:p>
            <a:pPr marL="0" indent="0">
              <a:buNone/>
            </a:pP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старт, стартовый разгон, бег по дистанции, финиширование. </a:t>
            </a:r>
          </a:p>
          <a:p>
            <a:r>
              <a:rPr lang="ru-RU" b="1" dirty="0"/>
              <a:t>23. Перечислите шахматные фигуры при первоначальной расстановке в шахматной партии.</a:t>
            </a:r>
            <a:endParaRPr lang="ru-RU" dirty="0"/>
          </a:p>
          <a:p>
            <a:pPr>
              <a:buNone/>
            </a:pPr>
            <a:r>
              <a:rPr lang="ru-RU" sz="20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Ответ: пешка, ладья, конь, слон, ферзь, король (в любой последовательности)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9769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BADEF8-7A6F-99D7-1153-78C0BF441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813733"/>
            <a:ext cx="9601196" cy="696286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Задание на выбор позиций № 24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85EB00-5DC5-2C8E-9F4B-EEC6F6491E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5678" y="2382473"/>
            <a:ext cx="10368792" cy="3493395"/>
          </a:xfrm>
        </p:spPr>
        <p:txBody>
          <a:bodyPr/>
          <a:lstStyle/>
          <a:p>
            <a:r>
              <a:rPr lang="ru-RU" b="1" dirty="0"/>
              <a:t>24. Выберите виды спорта, которые относятся к единоборствам. 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Бокс, грэпплинг, гольф, самбо, дзюдо, карате, сквош, кикбоксинг, гандбол, тхэквондо, айкидо, кёрлинг, шорт-трек</a:t>
            </a:r>
          </a:p>
          <a:p>
            <a:r>
              <a:rPr lang="ru-RU" b="1" i="1" dirty="0"/>
              <a:t>Ответ: Бокс, грэпплинг, самбо, дзюдо, карате, кикбоксинг, тхэквондо, айкидо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51915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59978" y="453006"/>
            <a:ext cx="5925234" cy="586086"/>
          </a:xfrm>
        </p:spPr>
        <p:txBody>
          <a:bodyPr>
            <a:noAutofit/>
          </a:bodyPr>
          <a:lstStyle/>
          <a:p>
            <a:pPr lvl="0" algn="ctr">
              <a:spcBef>
                <a:spcPts val="0"/>
              </a:spcBef>
            </a:pPr>
            <a:r>
              <a:rPr lang="ru-RU" sz="3600" cap="none" dirty="0">
                <a:ln>
                  <a:noFill/>
                </a:ln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Задание-задача №25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49585" y="1354595"/>
            <a:ext cx="7323589" cy="4064694"/>
          </a:xfrm>
        </p:spPr>
        <p:txBody>
          <a:bodyPr>
            <a:normAutofit fontScale="92500" lnSpcReduction="10000"/>
          </a:bodyPr>
          <a:lstStyle/>
          <a:p>
            <a:endParaRPr lang="ru-RU" sz="1600" b="1" dirty="0">
              <a:solidFill>
                <a:schemeClr val="tx1"/>
              </a:solidFill>
            </a:endParaRPr>
          </a:p>
          <a:p>
            <a:pPr>
              <a:lnSpc>
                <a:spcPct val="110000"/>
              </a:lnSpc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соревнованиях по лыжным гонкам на дистанции 1 км, каждый забег стартует с интервалом в 30 секунд. Старт первого забега в 11:00:00 часов. В какое время стартует забег № 5?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и развернутый ответ в формате «часы: минуты: секунды» запишите в бланк ответов.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60000"/>
              </a:lnSpc>
              <a:buNone/>
            </a:pPr>
            <a:r>
              <a:rPr lang="ru-RU" sz="16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</a:t>
            </a:r>
            <a:r>
              <a:rPr lang="ru-RU" sz="16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равильный ответ: </a:t>
            </a:r>
            <a:endParaRPr lang="ru-RU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buNone/>
            </a:pP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Решение: </a:t>
            </a:r>
            <a:r>
              <a:rPr lang="ru-RU" sz="16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 вариант </a:t>
            </a: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– 30 сек. х 4 забега= 120 сек (2 мин. 00 сек.) 11:00:00 + 2 мин. 00 сек. = 11:02:00 </a:t>
            </a:r>
            <a:endParaRPr lang="ru-RU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buNone/>
            </a:pP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Решение: </a:t>
            </a:r>
            <a:r>
              <a:rPr lang="ru-RU" sz="16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 вариант </a:t>
            </a: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– 1 забег - старт в 11:00:00; 2 забег – 11:00:00 + 00:30 = 11:00:30; 3 забег – 11:00:30 + 00:30 = 11:01:00; 4 забег – 11:01:00 + 00:30 = 11:01:30; 5 забег – 11:01:30 + 00:30 = 11:02:00. </a:t>
            </a:r>
            <a:endParaRPr lang="ru-RU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buNone/>
            </a:pP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Ответ: Забег № 5 стартует в 11:02:00.</a:t>
            </a:r>
            <a:endParaRPr lang="ru-RU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06698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9011" y="609600"/>
            <a:ext cx="9875519" cy="1385455"/>
          </a:xfrm>
        </p:spPr>
        <p:txBody>
          <a:bodyPr>
            <a:normAutofit/>
          </a:bodyPr>
          <a:lstStyle/>
          <a:p>
            <a:pPr algn="ctr"/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Выводы:</a:t>
            </a:r>
            <a:endParaRPr lang="ru-RU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0686" y="1995055"/>
            <a:ext cx="9012978" cy="4046307"/>
          </a:xfrm>
        </p:spPr>
        <p:txBody>
          <a:bodyPr/>
          <a:lstStyle/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гимнастика (незнание комбинации упражнений)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изкий уровень подготовки участников олимпиады в теоретико-методическом испытании. 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Сайт поступи онлайн</a:t>
            </a:r>
          </a:p>
          <a:p>
            <a:pPr marL="0" indent="0">
              <a:buNone/>
            </a:pPr>
            <a:r>
              <a:rPr lang="ru-RU" sz="2000" dirty="0"/>
              <a:t>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https://postupi.online/olimpiada/vserosiyskaya-olimpiada-fizicheskaya-kultura-vsosh/otvety/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Тесты и видео в блоге учителя физической культуры Бухарина В.А.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https://sanseyvlad89.blogspot.com/p/blog-page_19.html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8440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34509" y="2143125"/>
            <a:ext cx="10231238" cy="1320800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внимание.</a:t>
            </a:r>
          </a:p>
        </p:txBody>
      </p:sp>
    </p:spTree>
    <p:extLst>
      <p:ext uri="{BB962C8B-B14F-4D97-AF65-F5344CB8AC3E}">
        <p14:creationId xmlns:p14="http://schemas.microsoft.com/office/powerpoint/2010/main" val="20357006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717</TotalTime>
  <Words>1282</Words>
  <Application>Microsoft Office PowerPoint</Application>
  <PresentationFormat>Широкоэкранный</PresentationFormat>
  <Paragraphs>283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Garamond</vt:lpstr>
      <vt:lpstr>Times New Roman</vt:lpstr>
      <vt:lpstr>Wingdings 3</vt:lpstr>
      <vt:lpstr>Натуральные материалы</vt:lpstr>
      <vt:lpstr>Итоги проведения окружного этапа  олимпиады по физической культуре.</vt:lpstr>
      <vt:lpstr>Организация  проведение  окружного этапа</vt:lpstr>
      <vt:lpstr>Итоги олимпиады по физической культуре  (окружной этап)</vt:lpstr>
      <vt:lpstr>Итоги участия в практическом испытании гимнастика </vt:lpstr>
      <vt:lpstr>Итоги участия  в комплексном испытании «спортивные игры»</vt:lpstr>
      <vt:lpstr>Итоги участия  в  лёгкой атлетике</vt:lpstr>
      <vt:lpstr>Теоретико-методическое испытание  9-11кл.</vt:lpstr>
      <vt:lpstr>Итоги теоретико-методическое испытание  9-11кл.</vt:lpstr>
      <vt:lpstr>Задания в открытой форме №№ 16-21</vt:lpstr>
      <vt:lpstr>Задание процессуального или алгоритмического толка № 19</vt:lpstr>
      <vt:lpstr>Задания «на соответствие» № 20-21</vt:lpstr>
      <vt:lpstr>21. Установите соответствие между физическими способностями и их определениями, обозначенными цифрами, вписав в бланк ответов соответствующие буквы. </vt:lpstr>
      <vt:lpstr>Задание на перечисление № 22-23</vt:lpstr>
      <vt:lpstr>Задание на выбор позиций № 24</vt:lpstr>
      <vt:lpstr>Задание-задача №25</vt:lpstr>
      <vt:lpstr>Выводы:</vt:lpstr>
      <vt:lpstr>Спасибо за внимание.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Олимпиада школьников  по физической культуре:  итоги, проблемы, пути решения</dc:title>
  <dc:creator>Igor</dc:creator>
  <cp:lastModifiedBy>Игорь Щербаков</cp:lastModifiedBy>
  <cp:revision>66</cp:revision>
  <dcterms:created xsi:type="dcterms:W3CDTF">2022-12-16T17:19:44Z</dcterms:created>
  <dcterms:modified xsi:type="dcterms:W3CDTF">2025-12-20T16:27:08Z</dcterms:modified>
</cp:coreProperties>
</file>