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3"/>
  </p:notesMasterIdLst>
  <p:sldIdLst>
    <p:sldId id="256" r:id="rId2"/>
    <p:sldId id="257" r:id="rId3"/>
    <p:sldId id="258" r:id="rId4"/>
    <p:sldId id="259" r:id="rId5"/>
    <p:sldId id="261" r:id="rId6"/>
    <p:sldId id="262" r:id="rId7"/>
    <p:sldId id="266" r:id="rId8"/>
    <p:sldId id="263" r:id="rId9"/>
    <p:sldId id="267" r:id="rId10"/>
    <p:sldId id="268" r:id="rId11"/>
    <p:sldId id="265" r:id="rId12"/>
  </p:sldIdLst>
  <p:sldSz cx="14630400" cy="8229600"/>
  <p:notesSz cx="8229600" cy="14630400"/>
  <p:embeddedFontLst>
    <p:embeddedFont>
      <p:font typeface="Bricolage Grotesque Semi Bold" panose="020B0604020202020204" charset="0"/>
      <p:regular r:id="rId14"/>
    </p:embeddedFont>
    <p:embeddedFont>
      <p:font typeface="Inter" panose="020B0604020202020204" charset="0"/>
      <p:regular r:id="rId15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294" autoAdjust="0"/>
    <p:restoredTop sz="94610"/>
  </p:normalViewPr>
  <p:slideViewPr>
    <p:cSldViewPr snapToGrid="0" snapToObjects="1">
      <p:cViewPr varScale="1">
        <p:scale>
          <a:sx n="80" d="100"/>
          <a:sy n="80" d="100"/>
        </p:scale>
        <p:origin x="77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935730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sv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jpeg"/><Relationship Id="rId3" Type="http://schemas.openxmlformats.org/officeDocument/2006/relationships/image" Target="../media/image19.png"/><Relationship Id="rId7" Type="http://schemas.openxmlformats.org/officeDocument/2006/relationships/image" Target="../media/image13.svg"/><Relationship Id="rId12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25.svg"/><Relationship Id="rId5" Type="http://schemas.openxmlformats.org/officeDocument/2006/relationships/image" Target="../media/image21.svg"/><Relationship Id="rId10" Type="http://schemas.openxmlformats.org/officeDocument/2006/relationships/image" Target="../media/image24.png"/><Relationship Id="rId4" Type="http://schemas.openxmlformats.org/officeDocument/2006/relationships/image" Target="../media/image20.png"/><Relationship Id="rId9" Type="http://schemas.openxmlformats.org/officeDocument/2006/relationships/image" Target="../media/image23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jpe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8869680" y="0"/>
            <a:ext cx="5760720" cy="8229600"/>
          </a:xfrm>
          <a:prstGeom prst="rect">
            <a:avLst/>
          </a:prstGeom>
          <a:solidFill>
            <a:srgbClr val="FFFFFF"/>
          </a:solidFill>
          <a:ln/>
        </p:spPr>
      </p:sp>
      <p:sp>
        <p:nvSpPr>
          <p:cNvPr id="4" name="Text 1"/>
          <p:cNvSpPr/>
          <p:nvPr/>
        </p:nvSpPr>
        <p:spPr>
          <a:xfrm>
            <a:off x="3536989" y="2569414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5550"/>
              </a:lnSpc>
              <a:buNone/>
            </a:pPr>
            <a:r>
              <a:rPr lang="en-US" sz="445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Геймификация на уроках математики</a:t>
            </a:r>
            <a:endParaRPr lang="en-US" sz="4450" dirty="0"/>
          </a:p>
        </p:txBody>
      </p:sp>
      <p:sp>
        <p:nvSpPr>
          <p:cNvPr id="5" name="Text 2"/>
          <p:cNvSpPr/>
          <p:nvPr/>
        </p:nvSpPr>
        <p:spPr>
          <a:xfrm>
            <a:off x="3536989" y="3899594"/>
            <a:ext cx="7556421" cy="195643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7700"/>
              </a:lnSpc>
              <a:buNone/>
            </a:pPr>
            <a:r>
              <a:rPr lang="en-US" sz="440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Повышаем мотивацию</a:t>
            </a:r>
            <a:endParaRPr lang="en-US" sz="4400" dirty="0"/>
          </a:p>
        </p:txBody>
      </p:sp>
      <p:sp>
        <p:nvSpPr>
          <p:cNvPr id="6" name="Text 3"/>
          <p:cNvSpPr/>
          <p:nvPr/>
        </p:nvSpPr>
        <p:spPr>
          <a:xfrm>
            <a:off x="10210840" y="6556385"/>
            <a:ext cx="75564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Доклова Виктория Владимировна, </a:t>
            </a:r>
            <a:endParaRPr lang="ru-RU" sz="1750" dirty="0">
              <a:solidFill>
                <a:srgbClr val="2C2926"/>
              </a:solidFill>
              <a:latin typeface="Inter" pitchFamily="34" charset="0"/>
              <a:ea typeface="Inter" pitchFamily="34" charset="-122"/>
              <a:cs typeface="Inter" pitchFamily="34" charset="-120"/>
            </a:endParaRPr>
          </a:p>
          <a:p>
            <a:pPr marL="0" indent="0" algn="l">
              <a:lnSpc>
                <a:spcPts val="2850"/>
              </a:lnSpc>
              <a:buNone/>
            </a:pPr>
            <a:r>
              <a:rPr lang="en-US" sz="1750" dirty="0" err="1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учитель</a:t>
            </a:r>
            <a:r>
              <a:rPr lang="en-US" sz="17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r>
              <a:rPr lang="en-US" sz="1750" dirty="0" err="1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математики</a:t>
            </a:r>
            <a:r>
              <a:rPr lang="en-US" sz="17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endParaRPr lang="ru-RU" sz="1750" dirty="0">
              <a:solidFill>
                <a:srgbClr val="2C2926"/>
              </a:solidFill>
              <a:latin typeface="Inter" pitchFamily="34" charset="0"/>
              <a:ea typeface="Inter" pitchFamily="34" charset="-122"/>
              <a:cs typeface="Inter" pitchFamily="34" charset="-120"/>
            </a:endParaRPr>
          </a:p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ГБОУ СОШ № 2 с. Борское</a:t>
            </a:r>
            <a:endParaRPr lang="en-US" sz="175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C740865-FE08-368E-72F9-B24F1A9A6D9A}"/>
              </a:ext>
            </a:extLst>
          </p:cNvPr>
          <p:cNvSpPr txBox="1"/>
          <p:nvPr/>
        </p:nvSpPr>
        <p:spPr>
          <a:xfrm>
            <a:off x="1460500" y="207584"/>
            <a:ext cx="12065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/>
              <a:t>Государственное бюджетное общеобразовательное учреждение Самарской области средняя общеобразовательная школа №2 «Образовательный центр» имени Героя Российской Федерации Немцова Павла Николаевича с. Борское муниципального района Борский Самарской области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7BC2E94-1B9B-462F-C5A6-EF91B2E99E98}"/>
              </a:ext>
            </a:extLst>
          </p:cNvPr>
          <p:cNvSpPr txBox="1"/>
          <p:nvPr/>
        </p:nvSpPr>
        <p:spPr>
          <a:xfrm>
            <a:off x="1082084" y="1576024"/>
            <a:ext cx="7220564" cy="17081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7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</a:rPr>
              <a:t>Дидактические игры по математике являются эффективным инструментом обучения, который сочетает решение математических задач с игровой деятельностью. Их цель и задачи направлены на усовершенствование учебного процесса, развитие логики, критического мышления и повышение мотивации учащихся.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00069CA-2FEB-A0D0-61EE-E7DEC8DC75C9}"/>
              </a:ext>
            </a:extLst>
          </p:cNvPr>
          <p:cNvSpPr txBox="1"/>
          <p:nvPr/>
        </p:nvSpPr>
        <p:spPr>
          <a:xfrm>
            <a:off x="1040376" y="350691"/>
            <a:ext cx="7315200" cy="7771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450" dirty="0">
                <a:solidFill>
                  <a:srgbClr val="2C2926"/>
                </a:solidFill>
              </a:rPr>
              <a:t>Дидактические игры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BB6D519-1502-B4FA-9357-44550A5D9049}"/>
              </a:ext>
            </a:extLst>
          </p:cNvPr>
          <p:cNvSpPr txBox="1"/>
          <p:nvPr/>
        </p:nvSpPr>
        <p:spPr>
          <a:xfrm>
            <a:off x="9899430" y="1014513"/>
            <a:ext cx="7315200" cy="65556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750" b="1" dirty="0">
                <a:solidFill>
                  <a:srgbClr val="2C2926"/>
                </a:solidFill>
                <a:latin typeface="Inter" pitchFamily="34" charset="0"/>
                <a:ea typeface="Inter" pitchFamily="34" charset="-122"/>
              </a:rPr>
              <a:t>Примеры дидактических игр</a:t>
            </a:r>
          </a:p>
          <a:p>
            <a:endParaRPr lang="ru-RU" sz="1750" dirty="0">
              <a:solidFill>
                <a:srgbClr val="2C2926"/>
              </a:solidFill>
              <a:latin typeface="Inter" pitchFamily="34" charset="0"/>
              <a:ea typeface="Inter" pitchFamily="34" charset="-122"/>
            </a:endParaRPr>
          </a:p>
          <a:p>
            <a:pPr marL="285750" indent="-285750">
              <a:buFontTx/>
              <a:buChar char="-"/>
            </a:pPr>
            <a:r>
              <a:rPr lang="ru-RU" sz="17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</a:rPr>
              <a:t>Математическое лото</a:t>
            </a:r>
          </a:p>
          <a:p>
            <a:pPr marL="285750" indent="-285750">
              <a:buFontTx/>
              <a:buChar char="-"/>
            </a:pPr>
            <a:endParaRPr lang="ru-RU" sz="1750" dirty="0">
              <a:solidFill>
                <a:srgbClr val="2C2926"/>
              </a:solidFill>
              <a:latin typeface="Inter" pitchFamily="34" charset="0"/>
              <a:ea typeface="Inter" pitchFamily="34" charset="-122"/>
            </a:endParaRPr>
          </a:p>
          <a:p>
            <a:pPr marL="285750" indent="-285750">
              <a:buFontTx/>
              <a:buChar char="-"/>
            </a:pPr>
            <a:r>
              <a:rPr lang="ru-RU" sz="17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</a:rPr>
              <a:t>Найди пару</a:t>
            </a:r>
          </a:p>
          <a:p>
            <a:pPr marL="285750" indent="-285750">
              <a:buFontTx/>
              <a:buChar char="-"/>
            </a:pPr>
            <a:endParaRPr lang="ru-RU" sz="1750" dirty="0">
              <a:solidFill>
                <a:srgbClr val="2C2926"/>
              </a:solidFill>
              <a:latin typeface="Inter" pitchFamily="34" charset="0"/>
              <a:ea typeface="Inter" pitchFamily="34" charset="-122"/>
            </a:endParaRPr>
          </a:p>
          <a:p>
            <a:pPr marL="285750" indent="-285750">
              <a:buFontTx/>
              <a:buChar char="-"/>
            </a:pPr>
            <a:r>
              <a:rPr lang="ru-RU" sz="17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</a:rPr>
              <a:t>Кто быстрее</a:t>
            </a:r>
          </a:p>
          <a:p>
            <a:pPr marL="285750" indent="-285750">
              <a:buFontTx/>
              <a:buChar char="-"/>
            </a:pPr>
            <a:endParaRPr lang="ru-RU" sz="1750" dirty="0">
              <a:solidFill>
                <a:srgbClr val="2C2926"/>
              </a:solidFill>
              <a:latin typeface="Inter" pitchFamily="34" charset="0"/>
              <a:ea typeface="Inter" pitchFamily="34" charset="-122"/>
            </a:endParaRPr>
          </a:p>
          <a:p>
            <a:pPr marL="285750" indent="-285750">
              <a:buFontTx/>
              <a:buChar char="-"/>
            </a:pPr>
            <a:r>
              <a:rPr lang="ru-RU" sz="17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</a:rPr>
              <a:t>Математическое домино</a:t>
            </a:r>
          </a:p>
          <a:p>
            <a:endParaRPr lang="ru-RU" sz="1750" dirty="0">
              <a:solidFill>
                <a:srgbClr val="2C2926"/>
              </a:solidFill>
              <a:latin typeface="Inter" pitchFamily="34" charset="0"/>
              <a:ea typeface="Inter" pitchFamily="34" charset="-122"/>
            </a:endParaRPr>
          </a:p>
          <a:p>
            <a:pPr marL="285750" indent="-285750">
              <a:buFontTx/>
              <a:buChar char="-"/>
            </a:pPr>
            <a:r>
              <a:rPr lang="ru-RU" sz="17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</a:rPr>
              <a:t>Правда или действие</a:t>
            </a:r>
          </a:p>
          <a:p>
            <a:pPr marL="285750" indent="-285750">
              <a:buFontTx/>
              <a:buChar char="-"/>
            </a:pPr>
            <a:endParaRPr lang="ru-RU" sz="1750" dirty="0">
              <a:solidFill>
                <a:srgbClr val="2C2926"/>
              </a:solidFill>
              <a:latin typeface="Inter" pitchFamily="34" charset="0"/>
              <a:ea typeface="Inter" pitchFamily="34" charset="-122"/>
            </a:endParaRPr>
          </a:p>
          <a:p>
            <a:pPr marL="285750" indent="-285750">
              <a:buFontTx/>
              <a:buChar char="-"/>
            </a:pPr>
            <a:r>
              <a:rPr lang="ru-RU" sz="17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</a:rPr>
              <a:t>Магический квадрат</a:t>
            </a:r>
          </a:p>
          <a:p>
            <a:pPr marL="285750" indent="-285750">
              <a:buFontTx/>
              <a:buChar char="-"/>
            </a:pPr>
            <a:endParaRPr lang="ru-RU" sz="1750" dirty="0">
              <a:solidFill>
                <a:srgbClr val="2C2926"/>
              </a:solidFill>
              <a:latin typeface="Inter" pitchFamily="34" charset="0"/>
              <a:ea typeface="Inter" pitchFamily="34" charset="-122"/>
            </a:endParaRPr>
          </a:p>
          <a:p>
            <a:pPr marL="285750" indent="-285750">
              <a:buFontTx/>
              <a:buChar char="-"/>
            </a:pPr>
            <a:r>
              <a:rPr lang="ru-RU" sz="17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</a:rPr>
              <a:t>Числовые головоломки</a:t>
            </a:r>
          </a:p>
          <a:p>
            <a:pPr marL="285750" indent="-285750">
              <a:buFontTx/>
              <a:buChar char="-"/>
            </a:pPr>
            <a:endParaRPr lang="ru-RU" sz="1750" dirty="0">
              <a:solidFill>
                <a:srgbClr val="2C2926"/>
              </a:solidFill>
              <a:latin typeface="Inter" pitchFamily="34" charset="0"/>
              <a:ea typeface="Inter" pitchFamily="34" charset="-122"/>
            </a:endParaRPr>
          </a:p>
          <a:p>
            <a:pPr marL="285750" indent="-285750">
              <a:buFontTx/>
              <a:buChar char="-"/>
            </a:pPr>
            <a:r>
              <a:rPr lang="ru-RU" sz="17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</a:rPr>
              <a:t>Кроссворды</a:t>
            </a:r>
          </a:p>
          <a:p>
            <a:pPr marL="285750" indent="-285750">
              <a:buFontTx/>
              <a:buChar char="-"/>
            </a:pPr>
            <a:endParaRPr lang="ru-RU" sz="1750" dirty="0">
              <a:solidFill>
                <a:srgbClr val="2C2926"/>
              </a:solidFill>
              <a:latin typeface="Inter" pitchFamily="34" charset="0"/>
              <a:ea typeface="Inter" pitchFamily="34" charset="-122"/>
            </a:endParaRPr>
          </a:p>
          <a:p>
            <a:pPr marL="285750" indent="-285750">
              <a:buFontTx/>
              <a:buChar char="-"/>
            </a:pPr>
            <a:r>
              <a:rPr lang="ru-RU" sz="17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</a:rPr>
              <a:t>Численные пирамиды</a:t>
            </a:r>
          </a:p>
          <a:p>
            <a:pPr marL="285750" indent="-285750">
              <a:buFontTx/>
              <a:buChar char="-"/>
            </a:pPr>
            <a:endParaRPr lang="ru-RU" sz="1750" dirty="0">
              <a:solidFill>
                <a:srgbClr val="2C2926"/>
              </a:solidFill>
              <a:latin typeface="Inter" pitchFamily="34" charset="0"/>
              <a:ea typeface="Inter" pitchFamily="34" charset="-122"/>
            </a:endParaRPr>
          </a:p>
          <a:p>
            <a:pPr marL="285750" indent="-285750">
              <a:buFontTx/>
              <a:buChar char="-"/>
            </a:pPr>
            <a:r>
              <a:rPr lang="ru-RU" sz="17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</a:rPr>
              <a:t>Математические лабиринты</a:t>
            </a:r>
          </a:p>
          <a:p>
            <a:pPr marL="285750" indent="-285750">
              <a:buFontTx/>
              <a:buChar char="-"/>
            </a:pPr>
            <a:endParaRPr lang="ru-RU" sz="1750" dirty="0">
              <a:solidFill>
                <a:srgbClr val="2C2926"/>
              </a:solidFill>
              <a:latin typeface="Inter" pitchFamily="34" charset="0"/>
              <a:ea typeface="Inter" pitchFamily="34" charset="-122"/>
            </a:endParaRPr>
          </a:p>
          <a:p>
            <a:r>
              <a:rPr lang="ru-RU" sz="17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</a:rPr>
              <a:t>- Найди ошибку</a:t>
            </a:r>
          </a:p>
          <a:p>
            <a:r>
              <a:rPr lang="ru-RU" sz="17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</a:rPr>
              <a:t> 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0CCEB00-A3A7-2F83-18E4-1FB44363AA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243" y="3506964"/>
            <a:ext cx="2500111" cy="3442182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C573009-33D1-D9E4-353C-DE65EF59CB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6517" y="4945417"/>
            <a:ext cx="2984093" cy="303770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0F372E43-7BC5-C814-CF3A-57BD754166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14497" y="3506964"/>
            <a:ext cx="3451046" cy="2361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5230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1"/>
          <p:cNvSpPr/>
          <p:nvPr/>
        </p:nvSpPr>
        <p:spPr>
          <a:xfrm>
            <a:off x="6230660" y="584716"/>
            <a:ext cx="897017" cy="391001"/>
          </a:xfrm>
          <a:prstGeom prst="roundRect">
            <a:avLst>
              <a:gd name="adj" fmla="val 18274"/>
            </a:avLst>
          </a:prstGeom>
          <a:solidFill>
            <a:srgbClr val="F8ECD3"/>
          </a:solidFill>
          <a:ln/>
        </p:spPr>
      </p:sp>
      <p:sp>
        <p:nvSpPr>
          <p:cNvPr id="5" name="Text 2"/>
          <p:cNvSpPr/>
          <p:nvPr/>
        </p:nvSpPr>
        <p:spPr>
          <a:xfrm>
            <a:off x="6358176" y="648414"/>
            <a:ext cx="641985" cy="2636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30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ВЫВОД</a:t>
            </a:r>
            <a:endParaRPr lang="en-US" sz="1300" dirty="0"/>
          </a:p>
        </p:txBody>
      </p:sp>
      <p:sp>
        <p:nvSpPr>
          <p:cNvPr id="6" name="Text 3"/>
          <p:cNvSpPr/>
          <p:nvPr/>
        </p:nvSpPr>
        <p:spPr>
          <a:xfrm>
            <a:off x="6230660" y="1055370"/>
            <a:ext cx="7655481" cy="132897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200"/>
              </a:lnSpc>
              <a:buNone/>
            </a:pPr>
            <a:r>
              <a:rPr lang="en-US" sz="415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Геймификация — мощный инструмент мотивации</a:t>
            </a:r>
            <a:endParaRPr lang="en-US" sz="4150" dirty="0"/>
          </a:p>
        </p:txBody>
      </p:sp>
      <p:sp>
        <p:nvSpPr>
          <p:cNvPr id="7" name="Shape 4"/>
          <p:cNvSpPr/>
          <p:nvPr/>
        </p:nvSpPr>
        <p:spPr>
          <a:xfrm>
            <a:off x="6230660" y="2683312"/>
            <a:ext cx="3728085" cy="1881068"/>
          </a:xfrm>
          <a:prstGeom prst="roundRect">
            <a:avLst>
              <a:gd name="adj" fmla="val 4748"/>
            </a:avLst>
          </a:prstGeom>
          <a:solidFill>
            <a:srgbClr val="FFFFFF"/>
          </a:solidFill>
          <a:ln w="7620">
            <a:solidFill>
              <a:srgbClr val="F8ECD3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6450925" y="2903577"/>
            <a:ext cx="2658070" cy="3323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050" dirty="0">
                <a:solidFill>
                  <a:srgbClr val="000000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🎯</a:t>
            </a:r>
            <a:r>
              <a:rPr lang="en-US" sz="205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 Интерес</a:t>
            </a:r>
            <a:endParaRPr lang="en-US" sz="2050" dirty="0"/>
          </a:p>
        </p:txBody>
      </p:sp>
      <p:sp>
        <p:nvSpPr>
          <p:cNvPr id="9" name="Text 6"/>
          <p:cNvSpPr/>
          <p:nvPr/>
        </p:nvSpPr>
        <p:spPr>
          <a:xfrm>
            <a:off x="6450925" y="3355419"/>
            <a:ext cx="3287554" cy="98869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6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Игровые элементы делают математику увлекательной и эмоционально окрашенной</a:t>
            </a:r>
            <a:endParaRPr lang="en-US" sz="1650" dirty="0"/>
          </a:p>
        </p:txBody>
      </p:sp>
      <p:sp>
        <p:nvSpPr>
          <p:cNvPr id="10" name="Shape 7"/>
          <p:cNvSpPr/>
          <p:nvPr/>
        </p:nvSpPr>
        <p:spPr>
          <a:xfrm>
            <a:off x="10158055" y="2683312"/>
            <a:ext cx="3728085" cy="1881068"/>
          </a:xfrm>
          <a:prstGeom prst="roundRect">
            <a:avLst>
              <a:gd name="adj" fmla="val 4748"/>
            </a:avLst>
          </a:prstGeom>
          <a:solidFill>
            <a:srgbClr val="FFFFFF"/>
          </a:solidFill>
          <a:ln w="7620">
            <a:solidFill>
              <a:srgbClr val="F8ECD3"/>
            </a:solidFill>
            <a:prstDash val="solid"/>
          </a:ln>
        </p:spPr>
      </p:sp>
      <p:sp>
        <p:nvSpPr>
          <p:cNvPr id="11" name="Text 8"/>
          <p:cNvSpPr/>
          <p:nvPr/>
        </p:nvSpPr>
        <p:spPr>
          <a:xfrm>
            <a:off x="10378321" y="2903577"/>
            <a:ext cx="2658070" cy="3323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050" dirty="0">
                <a:solidFill>
                  <a:srgbClr val="000000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📈</a:t>
            </a:r>
            <a:r>
              <a:rPr lang="en-US" sz="205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 Результат</a:t>
            </a:r>
            <a:endParaRPr lang="en-US" sz="2050" dirty="0"/>
          </a:p>
        </p:txBody>
      </p:sp>
      <p:sp>
        <p:nvSpPr>
          <p:cNvPr id="12" name="Text 9"/>
          <p:cNvSpPr/>
          <p:nvPr/>
        </p:nvSpPr>
        <p:spPr>
          <a:xfrm>
            <a:off x="10378321" y="3355419"/>
            <a:ext cx="3287554" cy="98869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6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Учащиеся лучше усваивают материал и получают удовольствие от обучения</a:t>
            </a:r>
            <a:endParaRPr lang="en-US" sz="1650" dirty="0"/>
          </a:p>
        </p:txBody>
      </p:sp>
      <p:sp>
        <p:nvSpPr>
          <p:cNvPr id="13" name="Shape 10"/>
          <p:cNvSpPr/>
          <p:nvPr/>
        </p:nvSpPr>
        <p:spPr>
          <a:xfrm>
            <a:off x="6230660" y="4763691"/>
            <a:ext cx="7655481" cy="1221938"/>
          </a:xfrm>
          <a:prstGeom prst="roundRect">
            <a:avLst>
              <a:gd name="adj" fmla="val 7309"/>
            </a:avLst>
          </a:prstGeom>
          <a:solidFill>
            <a:srgbClr val="FFFFFF"/>
          </a:solidFill>
          <a:ln w="7620">
            <a:solidFill>
              <a:srgbClr val="F8ECD3"/>
            </a:solidFill>
            <a:prstDash val="solid"/>
          </a:ln>
        </p:spPr>
      </p:sp>
      <p:sp>
        <p:nvSpPr>
          <p:cNvPr id="14" name="Text 11"/>
          <p:cNvSpPr/>
          <p:nvPr/>
        </p:nvSpPr>
        <p:spPr>
          <a:xfrm>
            <a:off x="6450925" y="4983956"/>
            <a:ext cx="2658070" cy="3323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050" dirty="0">
                <a:solidFill>
                  <a:srgbClr val="000000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🚀</a:t>
            </a:r>
            <a:r>
              <a:rPr lang="en-US" sz="205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 Развитие</a:t>
            </a:r>
            <a:endParaRPr lang="en-US" sz="2050" dirty="0"/>
          </a:p>
        </p:txBody>
      </p:sp>
      <p:sp>
        <p:nvSpPr>
          <p:cNvPr id="15" name="Text 12"/>
          <p:cNvSpPr/>
          <p:nvPr/>
        </p:nvSpPr>
        <p:spPr>
          <a:xfrm>
            <a:off x="6450925" y="5435798"/>
            <a:ext cx="7214949" cy="3295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6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Формируется устойчивый интерес к математике как к науке</a:t>
            </a:r>
            <a:endParaRPr lang="en-US" sz="1650" dirty="0"/>
          </a:p>
        </p:txBody>
      </p:sp>
      <p:sp>
        <p:nvSpPr>
          <p:cNvPr id="16" name="Text 13"/>
          <p:cNvSpPr/>
          <p:nvPr/>
        </p:nvSpPr>
        <p:spPr>
          <a:xfrm>
            <a:off x="6549628" y="6434018"/>
            <a:ext cx="7336512" cy="98869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6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«Благодаря интеграции игровых элементов учащиеся не только лучше усваивают материал, но и получают удовольствие от обучения»</a:t>
            </a:r>
            <a:endParaRPr lang="en-US" sz="1650" dirty="0"/>
          </a:p>
        </p:txBody>
      </p:sp>
      <p:sp>
        <p:nvSpPr>
          <p:cNvPr id="17" name="Shape 14"/>
          <p:cNvSpPr/>
          <p:nvPr/>
        </p:nvSpPr>
        <p:spPr>
          <a:xfrm>
            <a:off x="6230660" y="6209824"/>
            <a:ext cx="22860" cy="1437084"/>
          </a:xfrm>
          <a:prstGeom prst="rect">
            <a:avLst/>
          </a:prstGeom>
          <a:solidFill>
            <a:srgbClr val="E7BF6A"/>
          </a:solidFill>
          <a:ln/>
        </p:spPr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06694E05-C0BA-80F7-9A84-6F9A1D3F8CA3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90708" y="1437082"/>
            <a:ext cx="6421366" cy="5535217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793790" y="974050"/>
            <a:ext cx="1653064" cy="426244"/>
          </a:xfrm>
          <a:prstGeom prst="roundRect">
            <a:avLst>
              <a:gd name="adj" fmla="val 17880"/>
            </a:avLst>
          </a:prstGeom>
          <a:solidFill>
            <a:srgbClr val="F8ECD3"/>
          </a:solidFill>
          <a:ln/>
        </p:spPr>
      </p:sp>
      <p:sp>
        <p:nvSpPr>
          <p:cNvPr id="3" name="Text 1"/>
          <p:cNvSpPr/>
          <p:nvPr/>
        </p:nvSpPr>
        <p:spPr>
          <a:xfrm>
            <a:off x="929878" y="1042035"/>
            <a:ext cx="1380887" cy="2902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40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ОПРЕДЕЛЕНИЕ</a:t>
            </a:r>
            <a:endParaRPr lang="en-US" sz="1400" dirty="0"/>
          </a:p>
        </p:txBody>
      </p:sp>
      <p:sp>
        <p:nvSpPr>
          <p:cNvPr id="4" name="Text 2"/>
          <p:cNvSpPr/>
          <p:nvPr/>
        </p:nvSpPr>
        <p:spPr>
          <a:xfrm>
            <a:off x="793790" y="1491020"/>
            <a:ext cx="7144464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Что такое геймификация?</a:t>
            </a:r>
            <a:endParaRPr lang="en-US" sz="4450" dirty="0"/>
          </a:p>
        </p:txBody>
      </p:sp>
      <p:sp>
        <p:nvSpPr>
          <p:cNvPr id="6" name="Text 3"/>
          <p:cNvSpPr/>
          <p:nvPr/>
        </p:nvSpPr>
        <p:spPr>
          <a:xfrm>
            <a:off x="5559981" y="3225046"/>
            <a:ext cx="8284131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Геймификация — это </a:t>
            </a:r>
            <a:r>
              <a:rPr lang="en-US" sz="1750" b="1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интеграция игровых элементов в учебный процесс</a:t>
            </a:r>
            <a:r>
              <a:rPr lang="en-US" sz="17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для стимулирования активности, роста интереса и формирования устойчивой мотивации к обучению.</a:t>
            </a:r>
            <a:endParaRPr lang="en-US" sz="1750" dirty="0"/>
          </a:p>
        </p:txBody>
      </p:sp>
      <p:sp>
        <p:nvSpPr>
          <p:cNvPr id="7" name="Text 4"/>
          <p:cNvSpPr/>
          <p:nvPr/>
        </p:nvSpPr>
        <p:spPr>
          <a:xfrm>
            <a:off x="5559981" y="4517827"/>
            <a:ext cx="828413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На уроках математики, где часто встречаются сложные темы и абстрактные понятия, геймификация помогает:</a:t>
            </a:r>
            <a:endParaRPr lang="en-US" sz="1750" dirty="0"/>
          </a:p>
        </p:txBody>
      </p:sp>
      <p:sp>
        <p:nvSpPr>
          <p:cNvPr id="8" name="Text 5"/>
          <p:cNvSpPr/>
          <p:nvPr/>
        </p:nvSpPr>
        <p:spPr>
          <a:xfrm>
            <a:off x="5559981" y="5447705"/>
            <a:ext cx="8284131" cy="12472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Повысить мотивацию учащихся</a:t>
            </a:r>
            <a:endParaRPr lang="en-US" sz="1750" dirty="0"/>
          </a:p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Облегчить усвоение материала</a:t>
            </a:r>
            <a:endParaRPr lang="en-US" sz="1750" dirty="0"/>
          </a:p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Сделать процесс обучения увлекательным</a:t>
            </a:r>
            <a:endParaRPr lang="en-US" sz="1750" dirty="0"/>
          </a:p>
        </p:txBody>
      </p:sp>
      <p:pic>
        <p:nvPicPr>
          <p:cNvPr id="1026" name="Picture 2" descr="Picture background">
            <a:extLst>
              <a:ext uri="{FF2B5EF4-FFF2-40B4-BE49-F238E27FC236}">
                <a16:creationId xmlns:a16="http://schemas.microsoft.com/office/drawing/2014/main" id="{71E0449F-D613-F6DB-D1FA-F2BA03C5CE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812"/>
          <a:stretch/>
        </p:blipFill>
        <p:spPr bwMode="auto">
          <a:xfrm>
            <a:off x="-69612" y="1887444"/>
            <a:ext cx="6047623" cy="2369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Picture background">
            <a:extLst>
              <a:ext uri="{FF2B5EF4-FFF2-40B4-BE49-F238E27FC236}">
                <a16:creationId xmlns:a16="http://schemas.microsoft.com/office/drawing/2014/main" id="{1ACAA6C3-ACCE-2051-23CE-FA4E357483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107" b="21882"/>
          <a:stretch/>
        </p:blipFill>
        <p:spPr bwMode="auto">
          <a:xfrm>
            <a:off x="-34806" y="4163044"/>
            <a:ext cx="5978013" cy="1435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719376" y="681514"/>
            <a:ext cx="1224558" cy="389096"/>
          </a:xfrm>
          <a:prstGeom prst="roundRect">
            <a:avLst>
              <a:gd name="adj" fmla="val 17751"/>
            </a:avLst>
          </a:prstGeom>
          <a:noFill/>
          <a:ln w="7620">
            <a:solidFill>
              <a:srgbClr val="E7BF6A"/>
            </a:solidFill>
            <a:prstDash val="solid"/>
          </a:ln>
        </p:spPr>
      </p:sp>
      <p:sp>
        <p:nvSpPr>
          <p:cNvPr id="3" name="Text 1"/>
          <p:cNvSpPr/>
          <p:nvPr/>
        </p:nvSpPr>
        <p:spPr>
          <a:xfrm>
            <a:off x="850225" y="750689"/>
            <a:ext cx="962858" cy="25074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250" dirty="0">
                <a:solidFill>
                  <a:srgbClr val="E7BF6A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ЭЛЕМЕНТЫ</a:t>
            </a:r>
            <a:endParaRPr lang="en-US" sz="1250" dirty="0"/>
          </a:p>
        </p:txBody>
      </p:sp>
      <p:sp>
        <p:nvSpPr>
          <p:cNvPr id="4" name="Text 2"/>
          <p:cNvSpPr/>
          <p:nvPr/>
        </p:nvSpPr>
        <p:spPr>
          <a:xfrm>
            <a:off x="719376" y="1145024"/>
            <a:ext cx="9081135" cy="6423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050"/>
              </a:lnSpc>
              <a:buNone/>
            </a:pPr>
            <a:r>
              <a:rPr lang="en-US" sz="400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Ключевые элементы геймификации</a:t>
            </a:r>
            <a:endParaRPr lang="en-US" sz="4000" dirty="0"/>
          </a:p>
        </p:txBody>
      </p:sp>
      <p:sp>
        <p:nvSpPr>
          <p:cNvPr id="5" name="Shape 3"/>
          <p:cNvSpPr/>
          <p:nvPr/>
        </p:nvSpPr>
        <p:spPr>
          <a:xfrm>
            <a:off x="719376" y="2066687"/>
            <a:ext cx="6502718" cy="1975366"/>
          </a:xfrm>
          <a:prstGeom prst="roundRect">
            <a:avLst>
              <a:gd name="adj" fmla="val 4371"/>
            </a:avLst>
          </a:prstGeom>
          <a:solidFill>
            <a:srgbClr val="FFFFFF"/>
          </a:solidFill>
          <a:ln w="7620">
            <a:solidFill>
              <a:srgbClr val="F8ECD3"/>
            </a:solidFill>
            <a:prstDash val="solid"/>
          </a:ln>
        </p:spPr>
      </p:sp>
      <p:pic>
        <p:nvPicPr>
          <p:cNvPr id="6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2498" y="2279809"/>
            <a:ext cx="616625" cy="616625"/>
          </a:xfrm>
          <a:prstGeom prst="rect">
            <a:avLst/>
          </a:prstGeom>
        </p:spPr>
      </p:pic>
      <p:sp>
        <p:nvSpPr>
          <p:cNvPr id="7" name="Text 4"/>
          <p:cNvSpPr/>
          <p:nvPr/>
        </p:nvSpPr>
        <p:spPr>
          <a:xfrm>
            <a:off x="1102043" y="2414707"/>
            <a:ext cx="277416" cy="3468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300"/>
              </a:lnSpc>
              <a:buNone/>
            </a:pPr>
            <a:r>
              <a:rPr lang="en-US" sz="2150" dirty="0">
                <a:solidFill>
                  <a:srgbClr val="000000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1</a:t>
            </a:r>
            <a:endParaRPr lang="en-US" sz="2150" dirty="0"/>
          </a:p>
        </p:txBody>
      </p:sp>
      <p:sp>
        <p:nvSpPr>
          <p:cNvPr id="8" name="Text 5"/>
          <p:cNvSpPr/>
          <p:nvPr/>
        </p:nvSpPr>
        <p:spPr>
          <a:xfrm>
            <a:off x="932498" y="3082647"/>
            <a:ext cx="2569488" cy="32111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Баллы и рейтинги</a:t>
            </a:r>
            <a:endParaRPr lang="en-US" sz="2000" dirty="0"/>
          </a:p>
        </p:txBody>
      </p:sp>
      <p:sp>
        <p:nvSpPr>
          <p:cNvPr id="9" name="Text 6"/>
          <p:cNvSpPr/>
          <p:nvPr/>
        </p:nvSpPr>
        <p:spPr>
          <a:xfrm>
            <a:off x="932498" y="3515439"/>
            <a:ext cx="6076474" cy="3134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60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Система оценки прогресса, стимулирующая соревнование</a:t>
            </a:r>
            <a:endParaRPr lang="en-US" sz="1600" dirty="0"/>
          </a:p>
        </p:txBody>
      </p:sp>
      <p:sp>
        <p:nvSpPr>
          <p:cNvPr id="10" name="Shape 7"/>
          <p:cNvSpPr/>
          <p:nvPr/>
        </p:nvSpPr>
        <p:spPr>
          <a:xfrm>
            <a:off x="7408307" y="2066687"/>
            <a:ext cx="6502718" cy="1975366"/>
          </a:xfrm>
          <a:prstGeom prst="roundRect">
            <a:avLst>
              <a:gd name="adj" fmla="val 4371"/>
            </a:avLst>
          </a:prstGeom>
          <a:solidFill>
            <a:srgbClr val="FFFFFF"/>
          </a:solidFill>
          <a:ln w="7620">
            <a:solidFill>
              <a:srgbClr val="F8ECD3"/>
            </a:solidFill>
            <a:prstDash val="solid"/>
          </a:ln>
        </p:spPr>
      </p:sp>
      <p:pic>
        <p:nvPicPr>
          <p:cNvPr id="11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1429" y="2279809"/>
            <a:ext cx="616625" cy="616625"/>
          </a:xfrm>
          <a:prstGeom prst="rect">
            <a:avLst/>
          </a:prstGeom>
        </p:spPr>
      </p:pic>
      <p:pic>
        <p:nvPicPr>
          <p:cNvPr id="12" name="Image 2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790974" y="2449354"/>
            <a:ext cx="277416" cy="277416"/>
          </a:xfrm>
          <a:prstGeom prst="rect">
            <a:avLst/>
          </a:prstGeom>
        </p:spPr>
      </p:pic>
      <p:sp>
        <p:nvSpPr>
          <p:cNvPr id="13" name="Text 8"/>
          <p:cNvSpPr/>
          <p:nvPr/>
        </p:nvSpPr>
        <p:spPr>
          <a:xfrm>
            <a:off x="7621429" y="3082647"/>
            <a:ext cx="2740581" cy="32111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Уровни и достижения</a:t>
            </a:r>
            <a:endParaRPr lang="en-US" sz="2000" dirty="0"/>
          </a:p>
        </p:txBody>
      </p:sp>
      <p:sp>
        <p:nvSpPr>
          <p:cNvPr id="14" name="Text 9"/>
          <p:cNvSpPr/>
          <p:nvPr/>
        </p:nvSpPr>
        <p:spPr>
          <a:xfrm>
            <a:off x="7621429" y="3515439"/>
            <a:ext cx="6076474" cy="3134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60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Постепенное усложнение задач и ощущение роста</a:t>
            </a:r>
            <a:endParaRPr lang="en-US" sz="1600" dirty="0"/>
          </a:p>
        </p:txBody>
      </p:sp>
      <p:sp>
        <p:nvSpPr>
          <p:cNvPr id="15" name="Shape 10"/>
          <p:cNvSpPr/>
          <p:nvPr/>
        </p:nvSpPr>
        <p:spPr>
          <a:xfrm>
            <a:off x="719376" y="4228267"/>
            <a:ext cx="6502718" cy="1975366"/>
          </a:xfrm>
          <a:prstGeom prst="roundRect">
            <a:avLst>
              <a:gd name="adj" fmla="val 4371"/>
            </a:avLst>
          </a:prstGeom>
          <a:solidFill>
            <a:srgbClr val="FFFFFF"/>
          </a:solidFill>
          <a:ln w="7620">
            <a:solidFill>
              <a:srgbClr val="F8ECD3"/>
            </a:solidFill>
            <a:prstDash val="solid"/>
          </a:ln>
        </p:spPr>
      </p:sp>
      <p:pic>
        <p:nvPicPr>
          <p:cNvPr id="16" name="Image 3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2498" y="4441388"/>
            <a:ext cx="616625" cy="616625"/>
          </a:xfrm>
          <a:prstGeom prst="rect">
            <a:avLst/>
          </a:prstGeom>
        </p:spPr>
      </p:pic>
      <p:pic>
        <p:nvPicPr>
          <p:cNvPr id="17" name="Image 4" descr="preencoded.png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102043" y="4610933"/>
            <a:ext cx="277416" cy="277416"/>
          </a:xfrm>
          <a:prstGeom prst="rect">
            <a:avLst/>
          </a:prstGeom>
        </p:spPr>
      </p:pic>
      <p:sp>
        <p:nvSpPr>
          <p:cNvPr id="18" name="Text 11"/>
          <p:cNvSpPr/>
          <p:nvPr/>
        </p:nvSpPr>
        <p:spPr>
          <a:xfrm>
            <a:off x="932498" y="5244227"/>
            <a:ext cx="2569488" cy="32111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Значки и награды</a:t>
            </a:r>
            <a:endParaRPr lang="en-US" sz="2000" dirty="0"/>
          </a:p>
        </p:txBody>
      </p:sp>
      <p:sp>
        <p:nvSpPr>
          <p:cNvPr id="19" name="Text 12"/>
          <p:cNvSpPr/>
          <p:nvPr/>
        </p:nvSpPr>
        <p:spPr>
          <a:xfrm>
            <a:off x="932498" y="5677019"/>
            <a:ext cx="6076474" cy="3134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60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Мгновенное позитивное подкрепление за успехи</a:t>
            </a:r>
            <a:endParaRPr lang="en-US" sz="1600" dirty="0"/>
          </a:p>
        </p:txBody>
      </p:sp>
      <p:sp>
        <p:nvSpPr>
          <p:cNvPr id="20" name="Shape 13"/>
          <p:cNvSpPr/>
          <p:nvPr/>
        </p:nvSpPr>
        <p:spPr>
          <a:xfrm>
            <a:off x="7408307" y="4228267"/>
            <a:ext cx="6502718" cy="1975366"/>
          </a:xfrm>
          <a:prstGeom prst="roundRect">
            <a:avLst>
              <a:gd name="adj" fmla="val 4371"/>
            </a:avLst>
          </a:prstGeom>
          <a:solidFill>
            <a:srgbClr val="FFFFFF"/>
          </a:solidFill>
          <a:ln w="7620">
            <a:solidFill>
              <a:srgbClr val="F8ECD3"/>
            </a:solidFill>
            <a:prstDash val="solid"/>
          </a:ln>
        </p:spPr>
      </p:sp>
      <p:pic>
        <p:nvPicPr>
          <p:cNvPr id="21" name="Image 5" descr="preencode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621429" y="4441388"/>
            <a:ext cx="616625" cy="616625"/>
          </a:xfrm>
          <a:prstGeom prst="rect">
            <a:avLst/>
          </a:prstGeom>
        </p:spPr>
      </p:pic>
      <p:pic>
        <p:nvPicPr>
          <p:cNvPr id="22" name="Image 6" descr="preencoded.png"/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790974" y="4610933"/>
            <a:ext cx="277416" cy="277416"/>
          </a:xfrm>
          <a:prstGeom prst="rect">
            <a:avLst/>
          </a:prstGeom>
        </p:spPr>
      </p:pic>
      <p:sp>
        <p:nvSpPr>
          <p:cNvPr id="23" name="Text 14"/>
          <p:cNvSpPr/>
          <p:nvPr/>
        </p:nvSpPr>
        <p:spPr>
          <a:xfrm>
            <a:off x="7621429" y="5244227"/>
            <a:ext cx="2569488" cy="32111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Игровые сценарии</a:t>
            </a:r>
            <a:endParaRPr lang="en-US" sz="2000" dirty="0"/>
          </a:p>
        </p:txBody>
      </p:sp>
      <p:sp>
        <p:nvSpPr>
          <p:cNvPr id="24" name="Text 15"/>
          <p:cNvSpPr/>
          <p:nvPr/>
        </p:nvSpPr>
        <p:spPr>
          <a:xfrm>
            <a:off x="7621429" y="5677019"/>
            <a:ext cx="6076474" cy="3134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60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Задачи в формате квестов, батлов и викторин</a:t>
            </a:r>
            <a:endParaRPr lang="en-US" sz="1600" dirty="0"/>
          </a:p>
        </p:txBody>
      </p:sp>
      <p:sp>
        <p:nvSpPr>
          <p:cNvPr id="25" name="Shape 16"/>
          <p:cNvSpPr/>
          <p:nvPr/>
        </p:nvSpPr>
        <p:spPr>
          <a:xfrm>
            <a:off x="719376" y="6413183"/>
            <a:ext cx="13191649" cy="1134904"/>
          </a:xfrm>
          <a:prstGeom prst="roundRect">
            <a:avLst>
              <a:gd name="adj" fmla="val 7607"/>
            </a:avLst>
          </a:prstGeom>
          <a:solidFill>
            <a:srgbClr val="B6D6FC"/>
          </a:solidFill>
          <a:ln/>
        </p:spPr>
      </p:sp>
      <p:pic>
        <p:nvPicPr>
          <p:cNvPr id="26" name="Image 7" descr="preencoded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24878" y="6718697"/>
            <a:ext cx="256937" cy="205502"/>
          </a:xfrm>
          <a:prstGeom prst="rect">
            <a:avLst/>
          </a:prstGeom>
        </p:spPr>
      </p:pic>
      <p:sp>
        <p:nvSpPr>
          <p:cNvPr id="27" name="Text 17"/>
          <p:cNvSpPr/>
          <p:nvPr/>
        </p:nvSpPr>
        <p:spPr>
          <a:xfrm>
            <a:off x="1387316" y="6650712"/>
            <a:ext cx="12318206" cy="62698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60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Основная цель — создать атмосферу заинтересованности, в которой учащиеся активно участвуют и эффективно применяют знания на практике.</a:t>
            </a:r>
            <a:endParaRPr lang="en-US" sz="16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1323737" y="527685"/>
            <a:ext cx="1890593" cy="300276"/>
          </a:xfrm>
          <a:prstGeom prst="roundRect">
            <a:avLst>
              <a:gd name="adj" fmla="val 19433"/>
            </a:avLst>
          </a:prstGeom>
          <a:solidFill>
            <a:srgbClr val="F8ECD3"/>
          </a:solidFill>
          <a:ln/>
        </p:spPr>
      </p:sp>
      <p:sp>
        <p:nvSpPr>
          <p:cNvPr id="3" name="Text 1"/>
          <p:cNvSpPr/>
          <p:nvPr/>
        </p:nvSpPr>
        <p:spPr>
          <a:xfrm>
            <a:off x="1427917" y="579715"/>
            <a:ext cx="1682234" cy="1962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10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ПОЧЕМУ ЭТО РАБОТАЕТ</a:t>
            </a:r>
            <a:endParaRPr lang="en-US" sz="1050" dirty="0"/>
          </a:p>
        </p:txBody>
      </p:sp>
      <p:sp>
        <p:nvSpPr>
          <p:cNvPr id="4" name="Text 2"/>
          <p:cNvSpPr/>
          <p:nvPr/>
        </p:nvSpPr>
        <p:spPr>
          <a:xfrm>
            <a:off x="1323737" y="881063"/>
            <a:ext cx="9155549" cy="5426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250"/>
              </a:lnSpc>
              <a:buNone/>
            </a:pPr>
            <a:r>
              <a:rPr lang="en-US" sz="340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Механизмы эффективности геймификации</a:t>
            </a:r>
            <a:endParaRPr lang="en-US" sz="3400" dirty="0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3737" y="1772722"/>
            <a:ext cx="5779532" cy="5779532"/>
          </a:xfrm>
          <a:prstGeom prst="rect">
            <a:avLst/>
          </a:prstGeom>
        </p:spPr>
      </p:pic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323737" y="1772722"/>
            <a:ext cx="5779532" cy="5779532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7534513" y="2985968"/>
            <a:ext cx="2401133" cy="2712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70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Задачи геймификации</a:t>
            </a:r>
            <a:endParaRPr lang="en-US" sz="1700" dirty="0"/>
          </a:p>
        </p:txBody>
      </p:sp>
      <p:pic>
        <p:nvPicPr>
          <p:cNvPr id="8" name="Image 2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599640" y="3415248"/>
            <a:ext cx="260390" cy="260390"/>
          </a:xfrm>
          <a:prstGeom prst="rect">
            <a:avLst/>
          </a:prstGeom>
        </p:spPr>
      </p:pic>
      <p:sp>
        <p:nvSpPr>
          <p:cNvPr id="9" name="Text 4"/>
          <p:cNvSpPr/>
          <p:nvPr/>
        </p:nvSpPr>
        <p:spPr>
          <a:xfrm>
            <a:off x="8098750" y="3406735"/>
            <a:ext cx="5215295" cy="4905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13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Мотивировать к обучению и формировать удовлетворение от процесса</a:t>
            </a:r>
            <a:endParaRPr lang="en-US" sz="1350" dirty="0"/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599640" y="4210586"/>
            <a:ext cx="260390" cy="260390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8098750" y="4202073"/>
            <a:ext cx="5215295" cy="2452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13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Развивать креативность и критическое мышление</a:t>
            </a:r>
            <a:endParaRPr lang="en-US" sz="1350" dirty="0"/>
          </a:p>
        </p:txBody>
      </p:sp>
      <p:pic>
        <p:nvPicPr>
          <p:cNvPr id="12" name="Image 4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599640" y="5005923"/>
            <a:ext cx="260390" cy="260390"/>
          </a:xfrm>
          <a:prstGeom prst="rect">
            <a:avLst/>
          </a:prstGeom>
        </p:spPr>
      </p:pic>
      <p:sp>
        <p:nvSpPr>
          <p:cNvPr id="13" name="Text 6"/>
          <p:cNvSpPr/>
          <p:nvPr/>
        </p:nvSpPr>
        <p:spPr>
          <a:xfrm>
            <a:off x="8098750" y="4997410"/>
            <a:ext cx="5215295" cy="2452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13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Повысить успеваемость через индивидуальный подход</a:t>
            </a:r>
            <a:endParaRPr lang="en-US" sz="1350" dirty="0"/>
          </a:p>
        </p:txBody>
      </p:sp>
      <p:pic>
        <p:nvPicPr>
          <p:cNvPr id="14" name="Image 5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599640" y="5801261"/>
            <a:ext cx="260390" cy="260390"/>
          </a:xfrm>
          <a:prstGeom prst="rect">
            <a:avLst/>
          </a:prstGeom>
        </p:spPr>
      </p:pic>
      <p:sp>
        <p:nvSpPr>
          <p:cNvPr id="15" name="Text 7"/>
          <p:cNvSpPr/>
          <p:nvPr/>
        </p:nvSpPr>
        <p:spPr>
          <a:xfrm>
            <a:off x="8098750" y="5792748"/>
            <a:ext cx="5215295" cy="2452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13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Обеспечить обратную связь для осознания успехов</a:t>
            </a:r>
            <a:endParaRPr lang="en-US" sz="135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5760720" cy="8229600"/>
          </a:xfrm>
          <a:prstGeom prst="rect">
            <a:avLst/>
          </a:prstGeom>
          <a:solidFill>
            <a:srgbClr val="FFFFFF"/>
          </a:solidFill>
          <a:ln/>
        </p:spPr>
      </p:sp>
      <p:sp>
        <p:nvSpPr>
          <p:cNvPr id="4" name="Shape 1"/>
          <p:cNvSpPr/>
          <p:nvPr/>
        </p:nvSpPr>
        <p:spPr>
          <a:xfrm>
            <a:off x="6156246" y="845701"/>
            <a:ext cx="1171337" cy="340519"/>
          </a:xfrm>
          <a:prstGeom prst="roundRect">
            <a:avLst>
              <a:gd name="adj" fmla="val 18885"/>
            </a:avLst>
          </a:prstGeom>
          <a:solidFill>
            <a:schemeClr val="accent5">
              <a:lumMod val="20000"/>
              <a:lumOff val="80000"/>
            </a:schemeClr>
          </a:solidFill>
          <a:ln/>
        </p:spPr>
      </p:sp>
      <p:sp>
        <p:nvSpPr>
          <p:cNvPr id="5" name="Text 2"/>
          <p:cNvSpPr/>
          <p:nvPr/>
        </p:nvSpPr>
        <p:spPr>
          <a:xfrm>
            <a:off x="6271022" y="903089"/>
            <a:ext cx="941784" cy="2257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en-US" sz="120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ВНЕДРЕНИЕ</a:t>
            </a:r>
            <a:endParaRPr lang="en-US" sz="1200" dirty="0"/>
          </a:p>
        </p:txBody>
      </p:sp>
      <p:sp>
        <p:nvSpPr>
          <p:cNvPr id="6" name="Text 3"/>
          <p:cNvSpPr/>
          <p:nvPr/>
        </p:nvSpPr>
        <p:spPr>
          <a:xfrm>
            <a:off x="6156246" y="1250752"/>
            <a:ext cx="7739539" cy="5980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700"/>
              </a:lnSpc>
              <a:buNone/>
            </a:pPr>
            <a:r>
              <a:rPr lang="en-US" sz="375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Этапы внедрения геймификации</a:t>
            </a:r>
            <a:endParaRPr lang="en-US" sz="3750" dirty="0"/>
          </a:p>
        </p:txBody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123860" y="2069095"/>
            <a:ext cx="7804309" cy="3814762"/>
          </a:xfrm>
          <a:prstGeom prst="rect">
            <a:avLst/>
          </a:prstGeom>
        </p:spPr>
      </p:pic>
      <p:pic>
        <p:nvPicPr>
          <p:cNvPr id="8" name="Image 2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557067" y="2987569"/>
            <a:ext cx="283020" cy="283020"/>
          </a:xfrm>
          <a:prstGeom prst="rect">
            <a:avLst/>
          </a:prstGeom>
        </p:spPr>
      </p:pic>
      <p:sp>
        <p:nvSpPr>
          <p:cNvPr id="9" name="Text 4"/>
          <p:cNvSpPr/>
          <p:nvPr/>
        </p:nvSpPr>
        <p:spPr>
          <a:xfrm>
            <a:off x="6747083" y="3403507"/>
            <a:ext cx="1819414" cy="2274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750"/>
              </a:lnSpc>
              <a:buNone/>
            </a:pPr>
            <a:r>
              <a:rPr lang="en-US" sz="200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Определить цели</a:t>
            </a:r>
            <a:endParaRPr lang="en-US" sz="2000" dirty="0"/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802355" y="3553609"/>
            <a:ext cx="283019" cy="283020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10652758" y="2530189"/>
            <a:ext cx="1819414" cy="2274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1750"/>
              </a:lnSpc>
            </a:pPr>
            <a:r>
              <a:rPr lang="en-US" sz="2000" dirty="0" err="1">
                <a:solidFill>
                  <a:srgbClr val="2C2926"/>
                </a:solidFill>
                <a:latin typeface="Bricolage Grotesque Semi Bold" pitchFamily="34" charset="0"/>
              </a:rPr>
              <a:t>Выбрать</a:t>
            </a:r>
            <a:r>
              <a:rPr lang="en-US" sz="2000" dirty="0">
                <a:solidFill>
                  <a:srgbClr val="2C2926"/>
                </a:solidFill>
                <a:latin typeface="Bricolage Grotesque Semi Bold" pitchFamily="34" charset="0"/>
              </a:rPr>
              <a:t> </a:t>
            </a:r>
            <a:r>
              <a:rPr lang="en-US" sz="2000" dirty="0" err="1">
                <a:solidFill>
                  <a:srgbClr val="2C2926"/>
                </a:solidFill>
                <a:latin typeface="Bricolage Grotesque Semi Bold" pitchFamily="34" charset="0"/>
              </a:rPr>
              <a:t>элементы</a:t>
            </a:r>
            <a:endParaRPr lang="en-US" sz="2000" dirty="0">
              <a:solidFill>
                <a:srgbClr val="2C2926"/>
              </a:solidFill>
              <a:latin typeface="Bricolage Grotesque Semi Bold" pitchFamily="34" charset="0"/>
            </a:endParaRPr>
          </a:p>
        </p:txBody>
      </p:sp>
      <p:pic>
        <p:nvPicPr>
          <p:cNvPr id="12" name="Image 4" descr="preencoded.png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268533" y="4742292"/>
            <a:ext cx="283020" cy="283020"/>
          </a:xfrm>
          <a:prstGeom prst="rect">
            <a:avLst/>
          </a:prstGeom>
        </p:spPr>
      </p:pic>
      <p:sp>
        <p:nvSpPr>
          <p:cNvPr id="13" name="Text 6"/>
          <p:cNvSpPr/>
          <p:nvPr/>
        </p:nvSpPr>
        <p:spPr>
          <a:xfrm>
            <a:off x="11453048" y="4325343"/>
            <a:ext cx="2013737" cy="2274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1750"/>
              </a:lnSpc>
            </a:pPr>
            <a:r>
              <a:rPr lang="en-US" sz="2000" dirty="0" err="1">
                <a:solidFill>
                  <a:srgbClr val="2C2926"/>
                </a:solidFill>
                <a:latin typeface="Bricolage Grotesque Semi Bold" pitchFamily="34" charset="0"/>
              </a:rPr>
              <a:t>Разработать</a:t>
            </a:r>
            <a:r>
              <a:rPr lang="en-US" sz="2000" dirty="0">
                <a:solidFill>
                  <a:srgbClr val="2C2926"/>
                </a:solidFill>
                <a:latin typeface="Bricolage Grotesque Semi Bold" pitchFamily="34" charset="0"/>
              </a:rPr>
              <a:t> </a:t>
            </a:r>
            <a:r>
              <a:rPr lang="en-US" sz="2000" dirty="0" err="1">
                <a:solidFill>
                  <a:srgbClr val="2C2926"/>
                </a:solidFill>
                <a:latin typeface="Bricolage Grotesque Semi Bold" pitchFamily="34" charset="0"/>
              </a:rPr>
              <a:t>сценарий</a:t>
            </a:r>
            <a:endParaRPr lang="en-US" sz="2000" dirty="0">
              <a:solidFill>
                <a:srgbClr val="2C2926"/>
              </a:solidFill>
              <a:latin typeface="Bricolage Grotesque Semi Bold" pitchFamily="34" charset="0"/>
            </a:endParaRPr>
          </a:p>
        </p:txBody>
      </p:sp>
      <p:pic>
        <p:nvPicPr>
          <p:cNvPr id="14" name="Image 5" descr="preencoded.png"/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023372" y="4208598"/>
            <a:ext cx="283020" cy="283020"/>
          </a:xfrm>
          <a:prstGeom prst="rect">
            <a:avLst/>
          </a:prstGeom>
        </p:spPr>
      </p:pic>
      <p:sp>
        <p:nvSpPr>
          <p:cNvPr id="15" name="Text 7"/>
          <p:cNvSpPr/>
          <p:nvPr/>
        </p:nvSpPr>
        <p:spPr>
          <a:xfrm>
            <a:off x="7625835" y="5214835"/>
            <a:ext cx="1840893" cy="2274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1750"/>
              </a:lnSpc>
            </a:pPr>
            <a:r>
              <a:rPr lang="en-US" sz="2000" dirty="0" err="1">
                <a:solidFill>
                  <a:srgbClr val="2C2926"/>
                </a:solidFill>
                <a:latin typeface="Bricolage Grotesque Semi Bold" pitchFamily="34" charset="0"/>
              </a:rPr>
              <a:t>Оценить</a:t>
            </a:r>
            <a:r>
              <a:rPr lang="en-US" sz="2000" dirty="0">
                <a:solidFill>
                  <a:srgbClr val="2C2926"/>
                </a:solidFill>
                <a:latin typeface="Bricolage Grotesque Semi Bold" pitchFamily="34" charset="0"/>
              </a:rPr>
              <a:t> </a:t>
            </a:r>
            <a:r>
              <a:rPr lang="en-US" sz="2000" dirty="0" err="1">
                <a:solidFill>
                  <a:srgbClr val="2C2926"/>
                </a:solidFill>
                <a:latin typeface="Bricolage Grotesque Semi Bold" pitchFamily="34" charset="0"/>
              </a:rPr>
              <a:t>результаты</a:t>
            </a:r>
            <a:endParaRPr lang="en-US" sz="2000" dirty="0">
              <a:solidFill>
                <a:srgbClr val="2C2926"/>
              </a:solidFill>
              <a:latin typeface="Bricolage Grotesque Semi Bold" pitchFamily="34" charset="0"/>
            </a:endParaRPr>
          </a:p>
        </p:txBody>
      </p:sp>
      <p:sp>
        <p:nvSpPr>
          <p:cNvPr id="16" name="Shape 8"/>
          <p:cNvSpPr/>
          <p:nvPr/>
        </p:nvSpPr>
        <p:spPr>
          <a:xfrm>
            <a:off x="6156246" y="6087308"/>
            <a:ext cx="7804309" cy="1296591"/>
          </a:xfrm>
          <a:prstGeom prst="roundRect">
            <a:avLst>
              <a:gd name="adj" fmla="val 6200"/>
            </a:avLst>
          </a:prstGeom>
          <a:solidFill>
            <a:schemeClr val="accent5">
              <a:lumMod val="20000"/>
              <a:lumOff val="80000"/>
            </a:schemeClr>
          </a:solidFill>
          <a:ln/>
        </p:spPr>
      </p:sp>
      <p:pic>
        <p:nvPicPr>
          <p:cNvPr id="17" name="Image 6" descr="preencoded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347579" y="6364605"/>
            <a:ext cx="239197" cy="191333"/>
          </a:xfrm>
          <a:prstGeom prst="rect">
            <a:avLst/>
          </a:prstGeom>
        </p:spPr>
      </p:pic>
      <p:sp>
        <p:nvSpPr>
          <p:cNvPr id="18" name="Text 9"/>
          <p:cNvSpPr/>
          <p:nvPr/>
        </p:nvSpPr>
        <p:spPr>
          <a:xfrm>
            <a:off x="6778109" y="6296501"/>
            <a:ext cx="6991112" cy="84653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500" b="1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Важно помнить:</a:t>
            </a:r>
            <a:r>
              <a:rPr lang="en-US" sz="150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Геймификация должна дополнять, а не заменять обучение. Ставьте реалистичные цели, учитывайте индивидуальные особенности и регулярно предоставляйте обратную связь.</a:t>
            </a:r>
            <a:endParaRPr lang="en-US" sz="1500" dirty="0"/>
          </a:p>
        </p:txBody>
      </p:sp>
      <p:pic>
        <p:nvPicPr>
          <p:cNvPr id="2052" name="Picture 4" descr="Picture background">
            <a:extLst>
              <a:ext uri="{FF2B5EF4-FFF2-40B4-BE49-F238E27FC236}">
                <a16:creationId xmlns:a16="http://schemas.microsoft.com/office/drawing/2014/main" id="{21A486F3-66F7-6728-1DF9-73FF6B3C6D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6572"/>
            <a:ext cx="6400114" cy="6400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756641" y="319445"/>
            <a:ext cx="1213485" cy="415052"/>
          </a:xfrm>
          <a:prstGeom prst="roundRect">
            <a:avLst>
              <a:gd name="adj" fmla="val 17502"/>
            </a:avLst>
          </a:prstGeom>
          <a:noFill/>
          <a:ln w="7620">
            <a:solidFill>
              <a:srgbClr val="E7BF6A"/>
            </a:solidFill>
            <a:prstDash val="solid"/>
          </a:ln>
        </p:spPr>
      </p:sp>
      <p:sp>
        <p:nvSpPr>
          <p:cNvPr id="3" name="Text 1"/>
          <p:cNvSpPr/>
          <p:nvPr/>
        </p:nvSpPr>
        <p:spPr>
          <a:xfrm>
            <a:off x="893919" y="391835"/>
            <a:ext cx="938927" cy="2702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350" dirty="0">
                <a:solidFill>
                  <a:srgbClr val="E7BF6A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ПРАКТИКА</a:t>
            </a:r>
            <a:endParaRPr lang="en-US" sz="1350" dirty="0"/>
          </a:p>
        </p:txBody>
      </p:sp>
      <p:sp>
        <p:nvSpPr>
          <p:cNvPr id="4" name="Text 2"/>
          <p:cNvSpPr/>
          <p:nvPr/>
        </p:nvSpPr>
        <p:spPr>
          <a:xfrm>
            <a:off x="2356842" y="189131"/>
            <a:ext cx="7825502" cy="6756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300"/>
              </a:lnSpc>
              <a:buNone/>
            </a:pPr>
            <a:r>
              <a:rPr lang="en-US" sz="4250" dirty="0" err="1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Математический</a:t>
            </a:r>
            <a:r>
              <a:rPr lang="en-US" sz="425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 </a:t>
            </a:r>
            <a:r>
              <a:rPr lang="en-US" sz="4250" dirty="0" err="1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квест</a:t>
            </a:r>
            <a:endParaRPr lang="en-US" sz="4250" dirty="0"/>
          </a:p>
        </p:txBody>
      </p: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9B01472D-E357-5E12-CA92-F4CC0356D4ED}"/>
              </a:ext>
            </a:extLst>
          </p:cNvPr>
          <p:cNvGrpSpPr/>
          <p:nvPr/>
        </p:nvGrpSpPr>
        <p:grpSpPr>
          <a:xfrm>
            <a:off x="6979920" y="1481335"/>
            <a:ext cx="7291267" cy="3840599"/>
            <a:chOff x="5539859" y="2505075"/>
            <a:chExt cx="8341519" cy="3840599"/>
          </a:xfrm>
        </p:grpSpPr>
        <p:sp>
          <p:nvSpPr>
            <p:cNvPr id="6" name="Text 3"/>
            <p:cNvSpPr/>
            <p:nvPr/>
          </p:nvSpPr>
          <p:spPr>
            <a:xfrm>
              <a:off x="5539859" y="2505075"/>
              <a:ext cx="3415308" cy="345400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 marL="0" indent="0" algn="l">
                <a:lnSpc>
                  <a:spcPts val="2650"/>
                </a:lnSpc>
                <a:buNone/>
              </a:pPr>
              <a:r>
                <a:rPr lang="en-US" sz="2100" dirty="0">
                  <a:solidFill>
                    <a:srgbClr val="000000"/>
                  </a:solidFill>
                  <a:latin typeface="Bricolage Grotesque Semi Bold" pitchFamily="34" charset="0"/>
                  <a:ea typeface="Bricolage Grotesque Semi Bold" pitchFamily="34" charset="-122"/>
                  <a:cs typeface="Bricolage Grotesque Semi Bold" pitchFamily="34" charset="-120"/>
                </a:rPr>
                <a:t>🗺️</a:t>
              </a:r>
              <a:r>
                <a:rPr lang="en-US" sz="2100" dirty="0">
                  <a:solidFill>
                    <a:srgbClr val="2C2926"/>
                  </a:solidFill>
                  <a:latin typeface="Bricolage Grotesque Semi Bold" pitchFamily="34" charset="0"/>
                  <a:ea typeface="Bricolage Grotesque Semi Bold" pitchFamily="34" charset="-122"/>
                  <a:cs typeface="Bricolage Grotesque Semi Bold" pitchFamily="34" charset="-120"/>
                </a:rPr>
                <a:t> Математический квест</a:t>
              </a:r>
              <a:endParaRPr lang="en-US" sz="2100" dirty="0"/>
            </a:p>
          </p:txBody>
        </p:sp>
        <p:sp>
          <p:nvSpPr>
            <p:cNvPr id="7" name="Text 4"/>
            <p:cNvSpPr/>
            <p:nvPr/>
          </p:nvSpPr>
          <p:spPr>
            <a:xfrm>
              <a:off x="5539859" y="3056453"/>
              <a:ext cx="8341519" cy="1013341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marL="0" indent="0" algn="l">
                <a:lnSpc>
                  <a:spcPts val="2650"/>
                </a:lnSpc>
                <a:buNone/>
              </a:pPr>
              <a:r>
                <a:rPr lang="en-US" sz="1700" dirty="0">
                  <a:solidFill>
                    <a:srgbClr val="2C2926"/>
                  </a:solidFill>
                  <a:latin typeface="Inter" pitchFamily="34" charset="0"/>
                  <a:ea typeface="Inter" pitchFamily="34" charset="-122"/>
                  <a:cs typeface="Inter" pitchFamily="34" charset="-120"/>
                </a:rPr>
                <a:t>Учащиеся проходят «станции» с задачами, получая подсказки для перехода дальше. Сюжеты: путешествие во времени, тайны древних домов, поиск сокровищ.</a:t>
              </a:r>
              <a:endParaRPr lang="en-US" sz="1700" dirty="0"/>
            </a:p>
          </p:txBody>
        </p:sp>
        <p:sp>
          <p:nvSpPr>
            <p:cNvPr id="8" name="Text 5"/>
            <p:cNvSpPr/>
            <p:nvPr/>
          </p:nvSpPr>
          <p:spPr>
            <a:xfrm>
              <a:off x="5539859" y="4255175"/>
              <a:ext cx="8341519" cy="1157407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marL="342900" indent="-342900" algn="l">
                <a:lnSpc>
                  <a:spcPts val="2650"/>
                </a:lnSpc>
                <a:buSzPct val="100000"/>
                <a:buChar char="•"/>
              </a:pPr>
              <a:r>
                <a:rPr lang="en-US" sz="1700" dirty="0">
                  <a:solidFill>
                    <a:srgbClr val="2C2926"/>
                  </a:solidFill>
                  <a:latin typeface="Inter" pitchFamily="34" charset="0"/>
                  <a:ea typeface="Inter" pitchFamily="34" charset="-122"/>
                  <a:cs typeface="Inter" pitchFamily="34" charset="-120"/>
                </a:rPr>
                <a:t>Распределение ролей: капитан, вычислитель, аналитик</a:t>
              </a:r>
              <a:endParaRPr lang="en-US" sz="1700" dirty="0"/>
            </a:p>
            <a:p>
              <a:pPr marL="342900" indent="-342900" algn="l">
                <a:lnSpc>
                  <a:spcPts val="2650"/>
                </a:lnSpc>
                <a:buSzPct val="100000"/>
                <a:buChar char="•"/>
              </a:pPr>
              <a:r>
                <a:rPr lang="en-US" sz="1700" dirty="0">
                  <a:solidFill>
                    <a:srgbClr val="2C2926"/>
                  </a:solidFill>
                  <a:latin typeface="Inter" pitchFamily="34" charset="0"/>
                  <a:ea typeface="Inter" pitchFamily="34" charset="-122"/>
                  <a:cs typeface="Inter" pitchFamily="34" charset="-120"/>
                </a:rPr>
                <a:t>QR-коды и видеоподсказки для интерактивности</a:t>
              </a:r>
              <a:endParaRPr lang="en-US" sz="1700" dirty="0"/>
            </a:p>
            <a:p>
              <a:pPr marL="342900" indent="-342900" algn="l">
                <a:lnSpc>
                  <a:spcPts val="2650"/>
                </a:lnSpc>
                <a:buSzPct val="100000"/>
                <a:buChar char="•"/>
              </a:pPr>
              <a:r>
                <a:rPr lang="en-US" sz="1700" dirty="0">
                  <a:solidFill>
                    <a:srgbClr val="2C2926"/>
                  </a:solidFill>
                  <a:latin typeface="Inter" pitchFamily="34" charset="0"/>
                  <a:ea typeface="Inter" pitchFamily="34" charset="-122"/>
                  <a:cs typeface="Inter" pitchFamily="34" charset="-120"/>
                </a:rPr>
                <a:t>Рефлексия и обсуждение после игры</a:t>
              </a:r>
              <a:endParaRPr lang="en-US" sz="1700" dirty="0"/>
            </a:p>
          </p:txBody>
        </p:sp>
        <p:sp>
          <p:nvSpPr>
            <p:cNvPr id="10" name="Text 7"/>
            <p:cNvSpPr/>
            <p:nvPr/>
          </p:nvSpPr>
          <p:spPr>
            <a:xfrm>
              <a:off x="5539859" y="6000274"/>
              <a:ext cx="3309342" cy="345400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 marL="0" indent="0" algn="l">
                <a:lnSpc>
                  <a:spcPts val="2650"/>
                </a:lnSpc>
                <a:buNone/>
              </a:pPr>
              <a:endParaRPr lang="en-US" sz="2100" dirty="0"/>
            </a:p>
          </p:txBody>
        </p:sp>
      </p:grpSp>
      <p:pic>
        <p:nvPicPr>
          <p:cNvPr id="3074" name="Picture 2" descr="Picture background">
            <a:extLst>
              <a:ext uri="{FF2B5EF4-FFF2-40B4-BE49-F238E27FC236}">
                <a16:creationId xmlns:a16="http://schemas.microsoft.com/office/drawing/2014/main" id="{BC4091C9-DE7F-9B0D-FD91-1407D92DC4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213" y="1369483"/>
            <a:ext cx="5689962" cy="3198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DFFF5895-71A7-5F0D-76C9-D4BC6E44EA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3198" y="6125069"/>
            <a:ext cx="3227558" cy="1785086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3EB307CF-AD5E-AAF6-423F-2124E44E99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69002" y="4643462"/>
            <a:ext cx="3189673" cy="1785086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9A042B8F-F8F6-9849-41A3-D7976F92058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39453" y="6426975"/>
            <a:ext cx="3078370" cy="1665450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F9654178-5D75-EFAC-5AC0-A53398BB408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79920" y="4633685"/>
            <a:ext cx="2985298" cy="1614498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B53784BE-31A4-2D15-E09E-A5B686A3013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28032" y="6428548"/>
            <a:ext cx="2595041" cy="1414995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48EE78A-D3CB-281C-7758-1BFD2E20717A}"/>
              </a:ext>
            </a:extLst>
          </p:cNvPr>
          <p:cNvSpPr txBox="1"/>
          <p:nvPr/>
        </p:nvSpPr>
        <p:spPr>
          <a:xfrm>
            <a:off x="701040" y="816034"/>
            <a:ext cx="7315200" cy="7485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l">
              <a:lnSpc>
                <a:spcPts val="5300"/>
              </a:lnSpc>
              <a:buNone/>
            </a:pPr>
            <a:r>
              <a:rPr lang="en-US" sz="4250" dirty="0" err="1">
                <a:solidFill>
                  <a:srgbClr val="2C2926"/>
                </a:solidFill>
                <a:latin typeface="Bricolage Grotesque Semi Bold" pitchFamily="34" charset="0"/>
              </a:rPr>
              <a:t>Математический</a:t>
            </a:r>
            <a:r>
              <a:rPr lang="en-US" sz="4250" dirty="0">
                <a:solidFill>
                  <a:srgbClr val="2C2926"/>
                </a:solidFill>
                <a:latin typeface="Bricolage Grotesque Semi Bold" pitchFamily="34" charset="0"/>
              </a:rPr>
              <a:t> </a:t>
            </a:r>
            <a:r>
              <a:rPr lang="en-US" sz="4250" dirty="0" err="1">
                <a:solidFill>
                  <a:srgbClr val="2C2926"/>
                </a:solidFill>
                <a:latin typeface="Bricolage Grotesque Semi Bold" pitchFamily="34" charset="0"/>
              </a:rPr>
              <a:t>квиз</a:t>
            </a:r>
            <a:endParaRPr lang="en-US" sz="4250" dirty="0">
              <a:solidFill>
                <a:srgbClr val="2C2926"/>
              </a:solidFill>
              <a:latin typeface="Bricolage Grotesque Semi Bold" pitchFamily="34" charset="0"/>
            </a:endParaRPr>
          </a:p>
        </p:txBody>
      </p:sp>
      <p:pic>
        <p:nvPicPr>
          <p:cNvPr id="4098" name="Picture 2" descr="Picture background">
            <a:extLst>
              <a:ext uri="{FF2B5EF4-FFF2-40B4-BE49-F238E27FC236}">
                <a16:creationId xmlns:a16="http://schemas.microsoft.com/office/drawing/2014/main" id="{F7F5E2A4-4B95-BFFA-FBCD-4FBE65F152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9552940" y="4836228"/>
            <a:ext cx="4942840" cy="3295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Picture background">
            <a:extLst>
              <a:ext uri="{FF2B5EF4-FFF2-40B4-BE49-F238E27FC236}">
                <a16:creationId xmlns:a16="http://schemas.microsoft.com/office/drawing/2014/main" id="{008411DD-2EF4-28E2-153A-613EF976FD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6240" y="1433076"/>
            <a:ext cx="4616132" cy="3260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186E86D-781C-BB4C-43E8-EE3013A184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620" y="3889723"/>
            <a:ext cx="2970340" cy="160839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2CAB66F-6D05-96E3-59E8-B596EFBBE5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57915" y="5259992"/>
            <a:ext cx="3402149" cy="181362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BEAD935-2943-22D5-285E-E11C44B1ADB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62525" y="6440267"/>
            <a:ext cx="3257549" cy="174128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6665955-BA03-79D0-B762-6D01C2E2D26D}"/>
              </a:ext>
            </a:extLst>
          </p:cNvPr>
          <p:cNvSpPr txBox="1"/>
          <p:nvPr/>
        </p:nvSpPr>
        <p:spPr>
          <a:xfrm>
            <a:off x="710564" y="1800057"/>
            <a:ext cx="6604635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7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</a:rPr>
              <a:t>Математический </a:t>
            </a:r>
            <a:r>
              <a:rPr lang="ru-RU" sz="1750" dirty="0" err="1">
                <a:solidFill>
                  <a:srgbClr val="2C2926"/>
                </a:solidFill>
                <a:latin typeface="Inter" pitchFamily="34" charset="0"/>
                <a:ea typeface="Inter" pitchFamily="34" charset="-122"/>
              </a:rPr>
              <a:t>квиз</a:t>
            </a:r>
            <a:r>
              <a:rPr lang="ru-RU" sz="17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</a:rPr>
              <a:t> – это интерактивная викторина, помогающая закрепить математические знания в интересной форме. Его можно проводить в классе, онлайн или как часть внеклассных мероприятий.</a:t>
            </a:r>
          </a:p>
        </p:txBody>
      </p:sp>
    </p:spTree>
    <p:extLst>
      <p:ext uri="{BB962C8B-B14F-4D97-AF65-F5344CB8AC3E}">
        <p14:creationId xmlns:p14="http://schemas.microsoft.com/office/powerpoint/2010/main" val="2194905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793790" y="1071801"/>
            <a:ext cx="1256943" cy="426244"/>
          </a:xfrm>
          <a:prstGeom prst="roundRect">
            <a:avLst>
              <a:gd name="adj" fmla="val 17880"/>
            </a:avLst>
          </a:prstGeom>
          <a:solidFill>
            <a:srgbClr val="F8ECD3"/>
          </a:solidFill>
          <a:ln/>
        </p:spPr>
      </p:sp>
      <p:sp>
        <p:nvSpPr>
          <p:cNvPr id="3" name="Text 1"/>
          <p:cNvSpPr/>
          <p:nvPr/>
        </p:nvSpPr>
        <p:spPr>
          <a:xfrm>
            <a:off x="929878" y="1139785"/>
            <a:ext cx="984766" cy="2902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40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ПРАКТИКА</a:t>
            </a:r>
            <a:endParaRPr lang="en-US" sz="1400" dirty="0"/>
          </a:p>
        </p:txBody>
      </p:sp>
      <p:sp>
        <p:nvSpPr>
          <p:cNvPr id="4" name="Text 2"/>
          <p:cNvSpPr/>
          <p:nvPr/>
        </p:nvSpPr>
        <p:spPr>
          <a:xfrm>
            <a:off x="793790" y="1588770"/>
            <a:ext cx="9093398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 err="1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Математический</a:t>
            </a:r>
            <a:r>
              <a:rPr lang="en-US" sz="445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 </a:t>
            </a:r>
            <a:r>
              <a:rPr lang="en-US" sz="4450" dirty="0" err="1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батл</a:t>
            </a:r>
            <a:endParaRPr lang="en-US" sz="4450" dirty="0"/>
          </a:p>
        </p:txBody>
      </p:sp>
      <p:sp>
        <p:nvSpPr>
          <p:cNvPr id="6" name="Text 3"/>
          <p:cNvSpPr/>
          <p:nvPr/>
        </p:nvSpPr>
        <p:spPr>
          <a:xfrm>
            <a:off x="750648" y="2787989"/>
            <a:ext cx="3466505" cy="3619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000000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⚡</a:t>
            </a:r>
            <a:r>
              <a:rPr lang="en-US" sz="220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 Математический батл</a:t>
            </a:r>
            <a:endParaRPr lang="en-US" sz="2200" dirty="0"/>
          </a:p>
        </p:txBody>
      </p:sp>
      <p:pic>
        <p:nvPicPr>
          <p:cNvPr id="5122" name="Picture 2" descr="Picture background">
            <a:extLst>
              <a:ext uri="{FF2B5EF4-FFF2-40B4-BE49-F238E27FC236}">
                <a16:creationId xmlns:a16="http://schemas.microsoft.com/office/drawing/2014/main" id="{82836E1F-1833-8B2B-773C-D84FC615CA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0517" y="1019012"/>
            <a:ext cx="4493342" cy="3370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Picture background">
            <a:extLst>
              <a:ext uri="{FF2B5EF4-FFF2-40B4-BE49-F238E27FC236}">
                <a16:creationId xmlns:a16="http://schemas.microsoft.com/office/drawing/2014/main" id="{8681935F-7774-6079-0A56-11782E444C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8465" y="4615478"/>
            <a:ext cx="4919816" cy="3281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3270C4C-7CCC-4468-5E44-2B2898E5B628}"/>
              </a:ext>
            </a:extLst>
          </p:cNvPr>
          <p:cNvSpPr txBox="1"/>
          <p:nvPr/>
        </p:nvSpPr>
        <p:spPr>
          <a:xfrm>
            <a:off x="750648" y="3301919"/>
            <a:ext cx="6239236" cy="14003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700" dirty="0">
                <a:solidFill>
                  <a:srgbClr val="2C2926"/>
                </a:solidFill>
                <a:latin typeface="Inter" pitchFamily="34" charset="0"/>
                <a:ea typeface="Inter" pitchFamily="34" charset="-122"/>
              </a:rPr>
              <a:t>Математический батл — это динамическое соревнование между учениками или командами, направленное на решение задач, развитие логики и быстрого мышления. Его можно использовать как на уроках, так и во время внеклассных мероприятий.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2CC739B-C12C-64F5-05FD-A406CAED0562}"/>
              </a:ext>
            </a:extLst>
          </p:cNvPr>
          <p:cNvSpPr txBox="1"/>
          <p:nvPr/>
        </p:nvSpPr>
        <p:spPr>
          <a:xfrm>
            <a:off x="2800003" y="5393389"/>
            <a:ext cx="7315200" cy="19838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 algn="just">
              <a:lnSpc>
                <a:spcPct val="115000"/>
              </a:lnSpc>
              <a:spcAft>
                <a:spcPts val="800"/>
              </a:spcAft>
            </a:pPr>
            <a:r>
              <a:rPr lang="ru-RU" sz="1700" dirty="0">
                <a:solidFill>
                  <a:srgbClr val="2C2926"/>
                </a:solidFill>
                <a:latin typeface="Inter" pitchFamily="34" charset="0"/>
                <a:ea typeface="Inter" pitchFamily="34" charset="-122"/>
              </a:rPr>
              <a:t>Этапы математического батла</a:t>
            </a:r>
          </a:p>
          <a:p>
            <a:pPr indent="450215" algn="just">
              <a:lnSpc>
                <a:spcPct val="115000"/>
              </a:lnSpc>
              <a:spcAft>
                <a:spcPts val="800"/>
              </a:spcAft>
            </a:pPr>
            <a:r>
              <a:rPr lang="ru-RU" sz="1700" dirty="0">
                <a:solidFill>
                  <a:srgbClr val="2C2926"/>
                </a:solidFill>
                <a:latin typeface="Inter" pitchFamily="34" charset="0"/>
                <a:ea typeface="Inter" pitchFamily="34" charset="-122"/>
              </a:rPr>
              <a:t>1. Введение</a:t>
            </a:r>
          </a:p>
          <a:p>
            <a:pPr indent="450215" algn="just">
              <a:lnSpc>
                <a:spcPct val="115000"/>
              </a:lnSpc>
              <a:spcAft>
                <a:spcPts val="800"/>
              </a:spcAft>
            </a:pPr>
            <a:r>
              <a:rPr lang="ru-RU" sz="1700" dirty="0">
                <a:solidFill>
                  <a:srgbClr val="2C2926"/>
                </a:solidFill>
                <a:latin typeface="Inter" pitchFamily="34" charset="0"/>
                <a:ea typeface="Inter" pitchFamily="34" charset="-122"/>
              </a:rPr>
              <a:t>2. Раунды</a:t>
            </a:r>
          </a:p>
          <a:p>
            <a:pPr indent="450215" algn="just">
              <a:lnSpc>
                <a:spcPct val="115000"/>
              </a:lnSpc>
              <a:spcAft>
                <a:spcPts val="800"/>
              </a:spcAft>
            </a:pPr>
            <a:r>
              <a:rPr lang="ru-RU" sz="1700" dirty="0">
                <a:solidFill>
                  <a:srgbClr val="2C2926"/>
                </a:solidFill>
                <a:latin typeface="Inter" pitchFamily="34" charset="0"/>
                <a:ea typeface="Inter" pitchFamily="34" charset="-122"/>
              </a:rPr>
              <a:t>3. Финал</a:t>
            </a:r>
          </a:p>
          <a:p>
            <a:pPr indent="450215" algn="just">
              <a:lnSpc>
                <a:spcPct val="115000"/>
              </a:lnSpc>
              <a:spcAft>
                <a:spcPts val="800"/>
              </a:spcAft>
            </a:pPr>
            <a:r>
              <a:rPr lang="ru-RU" sz="1700" dirty="0">
                <a:solidFill>
                  <a:srgbClr val="2C2926"/>
                </a:solidFill>
                <a:latin typeface="Inter" pitchFamily="34" charset="0"/>
                <a:ea typeface="Inter" pitchFamily="34" charset="-122"/>
              </a:rPr>
              <a:t>4. Подсчет баллов и оглашение победителей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12FBEB4-9FF0-5B97-6371-3948634011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875" y="1645801"/>
            <a:ext cx="3346826" cy="456195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1649C26-D1E5-B781-1C2A-51B2BDB563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9290" y="1436410"/>
            <a:ext cx="3903354" cy="453933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B41385E-A2C5-24B9-A2B3-7A6EDC7673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24234" y="2027082"/>
            <a:ext cx="5248965" cy="3357719"/>
          </a:xfrm>
          <a:prstGeom prst="rect">
            <a:avLst/>
          </a:prstGeom>
        </p:spPr>
      </p:pic>
      <p:sp>
        <p:nvSpPr>
          <p:cNvPr id="10" name="Text 2">
            <a:extLst>
              <a:ext uri="{FF2B5EF4-FFF2-40B4-BE49-F238E27FC236}">
                <a16:creationId xmlns:a16="http://schemas.microsoft.com/office/drawing/2014/main" id="{008555E5-42B6-5A30-096E-B2FDF2535CF1}"/>
              </a:ext>
            </a:extLst>
          </p:cNvPr>
          <p:cNvSpPr/>
          <p:nvPr/>
        </p:nvSpPr>
        <p:spPr>
          <a:xfrm>
            <a:off x="5852475" y="461010"/>
            <a:ext cx="9093398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QR-</a:t>
            </a:r>
            <a:r>
              <a:rPr lang="en-US" sz="4450" dirty="0" err="1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коды</a:t>
            </a:r>
            <a:endParaRPr lang="en-US" sz="4450" dirty="0"/>
          </a:p>
        </p:txBody>
      </p:sp>
      <p:sp>
        <p:nvSpPr>
          <p:cNvPr id="12" name="Text 6">
            <a:extLst>
              <a:ext uri="{FF2B5EF4-FFF2-40B4-BE49-F238E27FC236}">
                <a16:creationId xmlns:a16="http://schemas.microsoft.com/office/drawing/2014/main" id="{B88B889B-BB69-BEA3-65DA-48E44B120C9C}"/>
              </a:ext>
            </a:extLst>
          </p:cNvPr>
          <p:cNvSpPr/>
          <p:nvPr/>
        </p:nvSpPr>
        <p:spPr>
          <a:xfrm>
            <a:off x="1106894" y="7093167"/>
            <a:ext cx="11113730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Коды ведут к задачам, видео, подсказкам и тестам. Ученики сканируют на каждом этапе — от базовых до сложных заданий. </a:t>
            </a:r>
            <a:endParaRPr lang="en-US" sz="175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79ADA81-4720-2F68-4976-80B825DA4D4F}"/>
              </a:ext>
            </a:extLst>
          </p:cNvPr>
          <p:cNvSpPr txBox="1"/>
          <p:nvPr/>
        </p:nvSpPr>
        <p:spPr>
          <a:xfrm>
            <a:off x="1028767" y="6527863"/>
            <a:ext cx="7472680" cy="4217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17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</a:rPr>
              <a:t>📱 QR-</a:t>
            </a:r>
            <a:r>
              <a:rPr lang="en-US" sz="1750" dirty="0" err="1">
                <a:solidFill>
                  <a:srgbClr val="2C2926"/>
                </a:solidFill>
                <a:latin typeface="Inter" pitchFamily="34" charset="0"/>
                <a:ea typeface="Inter" pitchFamily="34" charset="-122"/>
              </a:rPr>
              <a:t>коды</a:t>
            </a:r>
            <a:r>
              <a:rPr lang="en-US" sz="17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</a:rPr>
              <a:t> </a:t>
            </a:r>
            <a:r>
              <a:rPr lang="en-US" sz="1750" dirty="0" err="1">
                <a:solidFill>
                  <a:srgbClr val="2C2926"/>
                </a:solidFill>
                <a:latin typeface="Inter" pitchFamily="34" charset="0"/>
                <a:ea typeface="Inter" pitchFamily="34" charset="-122"/>
              </a:rPr>
              <a:t>на</a:t>
            </a:r>
            <a:r>
              <a:rPr lang="en-US" sz="17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</a:rPr>
              <a:t> </a:t>
            </a:r>
            <a:r>
              <a:rPr lang="en-US" sz="1750" dirty="0" err="1">
                <a:solidFill>
                  <a:srgbClr val="2C2926"/>
                </a:solidFill>
                <a:latin typeface="Inter" pitchFamily="34" charset="0"/>
                <a:ea typeface="Inter" pitchFamily="34" charset="-122"/>
              </a:rPr>
              <a:t>уроке</a:t>
            </a:r>
            <a:endParaRPr lang="en-US" sz="1750" dirty="0">
              <a:solidFill>
                <a:srgbClr val="2C2926"/>
              </a:solidFill>
              <a:latin typeface="Inter" pitchFamily="34" charset="0"/>
              <a:ea typeface="Inter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9128476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186</TotalTime>
  <Words>532</Words>
  <Application>Microsoft Office PowerPoint</Application>
  <PresentationFormat>Произвольный</PresentationFormat>
  <Paragraphs>103</Paragraphs>
  <Slides>11</Slides>
  <Notes>8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5" baseType="lpstr">
      <vt:lpstr>Arial</vt:lpstr>
      <vt:lpstr>Bricolage Grotesque Semi Bold</vt:lpstr>
      <vt:lpstr>Inter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lastModifiedBy>Пользователь</cp:lastModifiedBy>
  <cp:revision>6</cp:revision>
  <dcterms:created xsi:type="dcterms:W3CDTF">2026-04-27T16:00:57Z</dcterms:created>
  <dcterms:modified xsi:type="dcterms:W3CDTF">2026-04-29T06:05:56Z</dcterms:modified>
</cp:coreProperties>
</file>