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75185968"/>
        <c:axId val="175186528"/>
        <c:axId val="0"/>
      </c:bar3DChart>
      <c:catAx>
        <c:axId val="175185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5186528"/>
        <c:crosses val="autoZero"/>
        <c:auto val="1"/>
        <c:lblAlgn val="ctr"/>
        <c:lblOffset val="100"/>
        <c:noMultiLvlLbl val="0"/>
      </c:catAx>
      <c:valAx>
        <c:axId val="175186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51859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5189328"/>
        <c:axId val="175189888"/>
        <c:axId val="0"/>
      </c:bar3DChart>
      <c:catAx>
        <c:axId val="175189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5189888"/>
        <c:crosses val="autoZero"/>
        <c:auto val="1"/>
        <c:lblAlgn val="ctr"/>
        <c:lblOffset val="100"/>
        <c:noMultiLvlLbl val="0"/>
      </c:catAx>
      <c:valAx>
        <c:axId val="175189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51893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189E-A264-4F4D-ACB5-C27E8306EBE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92C-AF36-4472-9C6F-EABE19FE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55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189E-A264-4F4D-ACB5-C27E8306EBE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92C-AF36-4472-9C6F-EABE19FE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84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189E-A264-4F4D-ACB5-C27E8306EBE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92C-AF36-4472-9C6F-EABE19FE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67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189E-A264-4F4D-ACB5-C27E8306EBE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92C-AF36-4472-9C6F-EABE19FE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7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189E-A264-4F4D-ACB5-C27E8306EBE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92C-AF36-4472-9C6F-EABE19FE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6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189E-A264-4F4D-ACB5-C27E8306EBE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92C-AF36-4472-9C6F-EABE19FE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11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189E-A264-4F4D-ACB5-C27E8306EBE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92C-AF36-4472-9C6F-EABE19FE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189E-A264-4F4D-ACB5-C27E8306EBE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92C-AF36-4472-9C6F-EABE19FE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76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189E-A264-4F4D-ACB5-C27E8306EBE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92C-AF36-4472-9C6F-EABE19FE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41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189E-A264-4F4D-ACB5-C27E8306EBE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92C-AF36-4472-9C6F-EABE19FE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92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189E-A264-4F4D-ACB5-C27E8306EBE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92C-AF36-4472-9C6F-EABE19FE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19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A189E-A264-4F4D-ACB5-C27E8306EBEB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7292C-AF36-4472-9C6F-EABE19FEF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6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90656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О</a:t>
            </a:r>
            <a:r>
              <a:rPr lang="ru-RU" dirty="0" smtClean="0"/>
              <a:t>ценивания результата ОГЭ и ЕГЭ по химии в стимулирующих критериях школы 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3886200"/>
            <a:ext cx="2840360" cy="1752600"/>
          </a:xfrm>
        </p:spPr>
        <p:txBody>
          <a:bodyPr/>
          <a:lstStyle/>
          <a:p>
            <a:endParaRPr lang="ru-RU" sz="2000" i="1" dirty="0" smtClean="0">
              <a:solidFill>
                <a:schemeClr val="tx1"/>
              </a:solidFill>
            </a:endParaRPr>
          </a:p>
          <a:p>
            <a:endParaRPr lang="ru-RU" sz="2000" i="1" dirty="0">
              <a:solidFill>
                <a:schemeClr val="tx1"/>
              </a:solidFill>
            </a:endParaRPr>
          </a:p>
          <a:p>
            <a:r>
              <a:rPr lang="ru-RU" sz="2000" i="1" dirty="0" smtClean="0">
                <a:solidFill>
                  <a:schemeClr val="tx1"/>
                </a:solidFill>
              </a:rPr>
              <a:t>Выполнил учитель Фадеева Е.В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2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Критерий в течении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Отсутствии неуспевающих выпускников и качество их подготовки по результатам независимой итоговой аттестации</a:t>
            </a:r>
          </a:p>
          <a:p>
            <a:r>
              <a:rPr lang="ru-RU" dirty="0" smtClean="0"/>
              <a:t>-уровень начального образования</a:t>
            </a:r>
          </a:p>
          <a:p>
            <a:r>
              <a:rPr lang="ru-RU" dirty="0" smtClean="0"/>
              <a:t>-уровень основного образования</a:t>
            </a:r>
          </a:p>
          <a:p>
            <a:r>
              <a:rPr lang="ru-RU" dirty="0" smtClean="0"/>
              <a:t>-уровень среднего образования</a:t>
            </a:r>
          </a:p>
          <a:p>
            <a:pPr marL="0" indent="0">
              <a:buNone/>
            </a:pPr>
            <a:r>
              <a:rPr lang="ru-RU" dirty="0" smtClean="0"/>
              <a:t>Отсутствие 3 балла-обязательные предметы,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2 балла –по выбору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67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течение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Доля выпускников , которые на ЕГЭ получили от 81-100 баллов, по преподаваемому предмету ил выше среднего значения по ОО-на уровне-1 балл</a:t>
            </a:r>
          </a:p>
          <a:p>
            <a:r>
              <a:rPr lang="ru-RU" dirty="0" smtClean="0"/>
              <a:t>-выше среднего -2 балла</a:t>
            </a:r>
          </a:p>
          <a:p>
            <a:r>
              <a:rPr lang="ru-RU" dirty="0" smtClean="0"/>
              <a:t>-при наличии  90 баллов и выше- 3 балла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04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ОГЭ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3714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355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ЕГЭ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6265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033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Совпадение с годовыми оценками результаты ОГЭ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679579"/>
              </p:ext>
            </p:extLst>
          </p:nvPr>
        </p:nvGraphicFramePr>
        <p:xfrm>
          <a:off x="457200" y="1600200"/>
          <a:ext cx="49377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годовая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экзамен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2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Совпадение с оценками ЕГЭ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304373"/>
              </p:ext>
            </p:extLst>
          </p:nvPr>
        </p:nvGraphicFramePr>
        <p:xfrm>
          <a:off x="457200" y="1600200"/>
          <a:ext cx="65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экзамен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годовая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15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единовременные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Наличие выпускников, награжденных медалью «За особые успехи в учении», которые получили не менее 70 баллов по преподаваемому учителем предмету(</a:t>
            </a:r>
            <a:r>
              <a:rPr lang="ru-RU" dirty="0" err="1"/>
              <a:t>ам</a:t>
            </a:r>
            <a:r>
              <a:rPr lang="ru-RU" dirty="0"/>
              <a:t>) по выбору, от общего числа выпускников, награждённых медалью, обучавшихся у </a:t>
            </a:r>
            <a:r>
              <a:rPr lang="ru-RU" dirty="0" smtClean="0"/>
              <a:t>учителя –наличие 5 баллов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47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Единовременно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Доля обучающихся, которые по преподаваемому учителем предмету(</a:t>
            </a:r>
            <a:r>
              <a:rPr lang="ru-RU" dirty="0" err="1"/>
              <a:t>ам</a:t>
            </a:r>
            <a:r>
              <a:rPr lang="ru-RU" dirty="0"/>
              <a:t>) на ОГЭ получили 4 и 5 баллов по рекомендованной ФИПИ 5-балльной шкале (без учета сентябрьских сроков ГИА), на уровне или выше среднего значения по «образовательному округу</a:t>
            </a:r>
            <a:r>
              <a:rPr lang="ru-RU" dirty="0" smtClean="0"/>
              <a:t>»-выше среднего 2 балла</a:t>
            </a:r>
          </a:p>
          <a:p>
            <a:r>
              <a:rPr lang="ru-RU" dirty="0" smtClean="0"/>
              <a:t>На уровне -1 балл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40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единовременно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Соответствие не менее 75% годовых отметок обучающихся 9-х классов результатам ОГЭ по преподаваемому учителем предмету(</a:t>
            </a:r>
            <a:r>
              <a:rPr lang="ru-RU" dirty="0" err="1"/>
              <a:t>ам</a:t>
            </a:r>
            <a:r>
              <a:rPr lang="ru-RU" dirty="0" smtClean="0"/>
              <a:t>)-соответствие 75% и более-2 балла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574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Единовременно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Доля выпускников, преодолевших минимальный порог баллов на ЕГЭ, ГВЭ по преподаваемому учителем предмету(</a:t>
            </a:r>
            <a:r>
              <a:rPr lang="ru-RU" dirty="0" err="1"/>
              <a:t>ам</a:t>
            </a:r>
            <a:r>
              <a:rPr lang="ru-RU" dirty="0"/>
              <a:t>), составляет 100</a:t>
            </a:r>
            <a:r>
              <a:rPr lang="ru-RU" dirty="0" smtClean="0"/>
              <a:t>%-5 балла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6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11285</TotalTime>
  <Words>278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Оценивания результата ОГЭ и ЕГЭ по химии в стимулирующих критериях школы 3</vt:lpstr>
      <vt:lpstr>Результат ОГЭ</vt:lpstr>
      <vt:lpstr>Результат ЕГЭ</vt:lpstr>
      <vt:lpstr>Совпадение с годовыми оценками результаты ОГЭ</vt:lpstr>
      <vt:lpstr>Совпадение с оценками ЕГЭ</vt:lpstr>
      <vt:lpstr>Критерии единовременные</vt:lpstr>
      <vt:lpstr>Единовременно</vt:lpstr>
      <vt:lpstr>единовременно</vt:lpstr>
      <vt:lpstr>Единовременно</vt:lpstr>
      <vt:lpstr>Критерий в течении года</vt:lpstr>
      <vt:lpstr>В течение года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Оценивания результата ОГЭ и ЕГЭ по химии в стимулирующих критериях школы 3</dc:title>
  <dc:creator>учитель</dc:creator>
  <cp:lastModifiedBy>user</cp:lastModifiedBy>
  <cp:revision>8</cp:revision>
  <dcterms:created xsi:type="dcterms:W3CDTF">2023-11-14T12:20:57Z</dcterms:created>
  <dcterms:modified xsi:type="dcterms:W3CDTF">2024-01-15T05:40:24Z</dcterms:modified>
</cp:coreProperties>
</file>