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99" r:id="rId6"/>
    <p:sldId id="298" r:id="rId7"/>
    <p:sldId id="300" r:id="rId8"/>
    <p:sldId id="301" r:id="rId9"/>
    <p:sldId id="302" r:id="rId10"/>
    <p:sldId id="303" r:id="rId11"/>
    <p:sldId id="30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0F2A4-E1F2-4AC8-9AE9-6AB9CCD8219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FBAC-F5D9-4A46-B2B4-006A91ED9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0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BA326-5F53-49DE-94F2-EBC4C9E9F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D83949-0689-45F6-98A3-55853B1C1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51723C-7DD8-47BD-87EA-9A18F22B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B32FCC-AE40-4230-B086-682C1E11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440BB1-3AD5-4D86-B7C0-B38798F4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42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92407-6174-41F0-9942-7C29E18C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E6E1C4-BAE5-408E-A068-69C36142A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D38EA-C1F7-4EA7-99D6-09A444E9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4A119F-E981-4A9A-A5EF-CE23A69B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264E2-2857-441C-BD36-02F2DA1B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9797F0-3D92-43BC-8E6B-D422AC41C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352749-2052-4A56-BCCD-FEF836BAF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8DE9A3-AA12-4CF8-A6C3-910F4992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88989-0AC6-48AB-8023-2DAA09C7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FC6EDD-759C-45A9-BC8C-AD6177D8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8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A3EC3-D302-4C13-83DF-BFAAD90E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1D9F62-86F7-44A7-941F-B4315B6E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902DDB-FD74-40AE-BD90-B1AC0CC00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65F666-5438-464D-B794-9FFD9BD4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742D19-B6D2-43F2-8EB6-5B6FCD92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2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99553-4FC0-449D-B57B-4064A9DA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171F2E-493F-46C8-9840-107FBCB01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D4051D-7D3C-4213-B2AA-5D79B000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C200E9-398A-455A-90E8-B46039F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80D7CA-019E-449B-8576-5FD065D5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9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368E7-8ECC-443C-B2A2-F1C20B4B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E14A95-839B-4317-8906-39C5785E9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5A0637-CAF5-4513-88FD-651AB6ADB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544513-627A-4AE3-B914-A6407F1F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30164E-EEA6-4CEA-B3AB-DADF7B82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0FE231-97CE-4FFA-8D5A-39956B69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2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4E387-BD6A-4447-A6B0-D182E87E5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356285-D536-4302-BBDE-CDD8F0A1B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470225-94F1-4870-AC4F-63D89382A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C3E179-7930-4F66-9FF7-6F4791796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52C39B-9834-4273-A865-324BFAFFB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523727-628F-41BF-8D32-DB405EDE1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2A559D-8E34-4049-9F4E-F692FA20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D0BF311-2123-494A-90CA-9EC6FDCE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9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31A59-F084-40A4-9077-C1A2DDCC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A3F741D-E406-40D0-B2E8-BFF5638C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57F745-C425-439F-9BB3-C4B89884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63FC6E-FF24-48EE-B2F2-2A6738AE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9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72BC18-D0FA-4944-8DF6-005788F3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660EC0-A519-42A6-9AD4-F450AFD6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38039E-C493-4210-9C80-14578038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6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EB2FC-DEFB-4ED1-97F6-9AD9DCFF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D7EE23-833E-4A74-AB1E-C8BBF5D6D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5F3A92-9DED-4D81-B258-E3334D7DB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D757E3-7D5D-461D-9CFB-AEF44FE2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868752-810A-49F0-B9A0-20D6B257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92EC81-873B-41FE-A34A-BB2C043E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51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A7176-9BEE-49AB-8866-63FF8D2C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30D8D0-9FAC-488A-A60C-518C8D6719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E8C3AF-3803-4626-A6B1-521F961FE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7ED4B4-1856-4AEF-A91F-6916C3F3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C38262-8A35-458D-9BF6-42A5A7D7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1204F7-6645-40C6-8D76-1B9F543F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4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89783-F93D-4DBB-B7BA-893825A3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369345-9DC5-40A1-A885-1F4FDBFE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308CD7-13D8-4DE7-B441-8F21CE278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A868-D037-4F72-9609-B00A3974E05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E4AA18-51A6-4525-8A83-071E6D6A1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362F1-9E1B-40A0-B03A-2387F70E4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9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F8B70B0-68E6-4A87-AD42-6BDD28B7B047}"/>
              </a:ext>
            </a:extLst>
          </p:cNvPr>
          <p:cNvSpPr/>
          <p:nvPr/>
        </p:nvSpPr>
        <p:spPr>
          <a:xfrm>
            <a:off x="209006" y="148028"/>
            <a:ext cx="11982995" cy="1471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Plain">
              <a:avLst>
                <a:gd name="adj" fmla="val 48849"/>
              </a:avLst>
            </a:prstTxWarp>
            <a:noAutofit/>
          </a:bodyPr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Анализ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6CFDBB4-B9CC-4B28-8A68-0A953AEE4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6" y="1619795"/>
            <a:ext cx="8952411" cy="44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6AE968-D784-462C-B140-E4450EBDAFC7}"/>
              </a:ext>
            </a:extLst>
          </p:cNvPr>
          <p:cNvSpPr/>
          <p:nvPr/>
        </p:nvSpPr>
        <p:spPr>
          <a:xfrm>
            <a:off x="9337766" y="2259874"/>
            <a:ext cx="2677886" cy="29652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ПРОБНИК 2023</a:t>
            </a:r>
          </a:p>
        </p:txBody>
      </p:sp>
    </p:spTree>
    <p:extLst>
      <p:ext uri="{BB962C8B-B14F-4D97-AF65-F5344CB8AC3E}">
        <p14:creationId xmlns:p14="http://schemas.microsoft.com/office/powerpoint/2010/main" val="249419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B7461D-BFA1-436C-AEAF-A6AD005E0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61257"/>
            <a:ext cx="10944497" cy="64008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Задание №1, проверяющее  владение понятийным аппаратом, выполнили 51% учащихся. Это говорит о том, что недостаточно экзаменуемые овладели терминологией по обществознанию. Необходимо научить школьников не заучивать, а самим составлять (раскрывать) понятие. Формировать это умение нужно начать в более ранних классах (6-8кл).</a:t>
            </a:r>
          </a:p>
          <a:p>
            <a:r>
              <a:rPr lang="ru-RU" dirty="0"/>
              <a:t>Самым сложным для учащихся было задание №5, на анализ визуальной информации. Возможно низкий процент выполнения (39%) связан с тем, что обучающиеся описывают представленное изображение, а не отвечают на четко поставленный вопрос. Часто отвечают общими словами, когда ответ нужно конкретизировать.  Необходима основа – знание теории.</a:t>
            </a:r>
          </a:p>
          <a:p>
            <a:r>
              <a:rPr lang="ru-RU" dirty="0"/>
              <a:t>Задание №12 - на анализ статистического источника (диаграммы, таблицы). Это одно из самых сложных и «дорогих» по баллам задание ОГЭ по обществознанию. Баллы в этом задании теряют по невнимательности. Нужно четко и внимательно работать с легендой, информацией в диаграмме или таблице. Обучающиеся зачастую приводят сходство и различие, а объяснения не дают.</a:t>
            </a:r>
          </a:p>
          <a:p>
            <a:r>
              <a:rPr lang="ru-RU" dirty="0"/>
              <a:t>Вторая часть КИМ ОГЭ по обществознанию важна не менее чем первая- без нее невозможно получить «5». Задания второй части (№ 21-24) составные. В 21 задании необходимо проанализировать текст и составить план. Это задание на проверку читательской грамотности. Задание №23 и №24 для большинства экзаменуемых были сложны. Задание 23 проверяет умения приводить примеры: социальных объектов определённого типа, социальных отношений; ситуаций, регулируемых различными видами социальных норм; деятельности людей  в различных сферах. С этим заданием справились 30% обучающихся. </a:t>
            </a:r>
          </a:p>
          <a:p>
            <a:r>
              <a:rPr lang="ru-RU" dirty="0"/>
              <a:t>Задание 24 проверяет умения объяснять взаимосвязи изученных социальных объектов (включая взаимодействия общества и природы, человека и общества, сфер общественной жизни, гражданина и государства). С ним справились  19%. Оба задания проверяют также умение осуществлять поиск социальной информации по заданной теме из различных её носителей (материалов СМИ, учебного текста и других адаптированных источников, включая статистические материалы)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0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030067D9-FA00-4959-B30F-39F160377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7ACEAC-5DAD-459A-B586-E25B3E55A1ED}"/>
              </a:ext>
            </a:extLst>
          </p:cNvPr>
          <p:cNvSpPr/>
          <p:nvPr/>
        </p:nvSpPr>
        <p:spPr>
          <a:xfrm>
            <a:off x="418010" y="169818"/>
            <a:ext cx="11469189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 адресными рекомендациями можно ознакомиться в </a:t>
            </a:r>
          </a:p>
          <a:p>
            <a:pPr algn="ctr"/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Методическом анализе результатов ОГЭ </a:t>
            </a:r>
          </a:p>
        </p:txBody>
      </p:sp>
    </p:spTree>
    <p:extLst>
      <p:ext uri="{BB962C8B-B14F-4D97-AF65-F5344CB8AC3E}">
        <p14:creationId xmlns:p14="http://schemas.microsoft.com/office/powerpoint/2010/main" val="138422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2662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В написании ОГЭ по осенью 2023 года приняли участие 311 обучающихся 9-х классов из 16 образовательных организаций Юго-Восточного образовательного округа.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Всего заданий – 24;                   по уровню сложности: Б – 14; П – 8; В – 2.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из них по типу заданий: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с кратким ответом – 16;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с развёрнутым ответом – 8;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Максимальный первичный балл за работу – 37.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Общее время выполнения работы – 3 часа (180 минут)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E476EEB-7220-4E0C-8568-67E02C398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4880"/>
              </p:ext>
            </p:extLst>
          </p:nvPr>
        </p:nvGraphicFramePr>
        <p:xfrm>
          <a:off x="5956662" y="3618751"/>
          <a:ext cx="4545751" cy="1520734"/>
        </p:xfrm>
        <a:graphic>
          <a:graphicData uri="http://schemas.openxmlformats.org/drawingml/2006/table">
            <a:tbl>
              <a:tblPr firstRow="1" firstCol="1" bandRow="1"/>
              <a:tblGrid>
                <a:gridCol w="2244583">
                  <a:extLst>
                    <a:ext uri="{9D8B030D-6E8A-4147-A177-3AD203B41FA5}">
                      <a16:colId xmlns:a16="http://schemas.microsoft.com/office/drawing/2014/main" val="1766909245"/>
                    </a:ext>
                  </a:extLst>
                </a:gridCol>
                <a:gridCol w="574821">
                  <a:extLst>
                    <a:ext uri="{9D8B030D-6E8A-4147-A177-3AD203B41FA5}">
                      <a16:colId xmlns:a16="http://schemas.microsoft.com/office/drawing/2014/main" val="1383862658"/>
                    </a:ext>
                  </a:extLst>
                </a:gridCol>
                <a:gridCol w="575292">
                  <a:extLst>
                    <a:ext uri="{9D8B030D-6E8A-4147-A177-3AD203B41FA5}">
                      <a16:colId xmlns:a16="http://schemas.microsoft.com/office/drawing/2014/main" val="3926666505"/>
                    </a:ext>
                  </a:extLst>
                </a:gridCol>
                <a:gridCol w="575292">
                  <a:extLst>
                    <a:ext uri="{9D8B030D-6E8A-4147-A177-3AD203B41FA5}">
                      <a16:colId xmlns:a16="http://schemas.microsoft.com/office/drawing/2014/main" val="3709834219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2287370431"/>
                    </a:ext>
                  </a:extLst>
                </a:gridCol>
              </a:tblGrid>
              <a:tr h="80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пятибалльной шкале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04206"/>
                  </a:ext>
                </a:extLst>
              </a:tr>
              <a:tr h="720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23-30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85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29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D838D88-1A6B-4C5E-9985-50E7609742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676136"/>
              </p:ext>
            </p:extLst>
          </p:nvPr>
        </p:nvGraphicFramePr>
        <p:xfrm>
          <a:off x="1972490" y="2011679"/>
          <a:ext cx="8791304" cy="38535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30684">
                  <a:extLst>
                    <a:ext uri="{9D8B030D-6E8A-4147-A177-3AD203B41FA5}">
                      <a16:colId xmlns:a16="http://schemas.microsoft.com/office/drawing/2014/main" val="3744869629"/>
                    </a:ext>
                  </a:extLst>
                </a:gridCol>
                <a:gridCol w="1640155">
                  <a:extLst>
                    <a:ext uri="{9D8B030D-6E8A-4147-A177-3AD203B41FA5}">
                      <a16:colId xmlns:a16="http://schemas.microsoft.com/office/drawing/2014/main" val="3987676385"/>
                    </a:ext>
                  </a:extLst>
                </a:gridCol>
                <a:gridCol w="1640155">
                  <a:extLst>
                    <a:ext uri="{9D8B030D-6E8A-4147-A177-3AD203B41FA5}">
                      <a16:colId xmlns:a16="http://schemas.microsoft.com/office/drawing/2014/main" val="198039820"/>
                    </a:ext>
                  </a:extLst>
                </a:gridCol>
                <a:gridCol w="1640155">
                  <a:extLst>
                    <a:ext uri="{9D8B030D-6E8A-4147-A177-3AD203B41FA5}">
                      <a16:colId xmlns:a16="http://schemas.microsoft.com/office/drawing/2014/main" val="569941957"/>
                    </a:ext>
                  </a:extLst>
                </a:gridCol>
                <a:gridCol w="1640155">
                  <a:extLst>
                    <a:ext uri="{9D8B030D-6E8A-4147-A177-3AD203B41FA5}">
                      <a16:colId xmlns:a16="http://schemas.microsoft.com/office/drawing/2014/main" val="509299068"/>
                    </a:ext>
                  </a:extLst>
                </a:gridCol>
              </a:tblGrid>
              <a:tr h="6555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Получили отметку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2023 г.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Пробник 2023-2024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70041"/>
                  </a:ext>
                </a:extLst>
              </a:tr>
              <a:tr h="554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чел.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Чел.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%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324639"/>
                  </a:ext>
                </a:extLst>
              </a:tr>
              <a:tr h="676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«2»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91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29,26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774503"/>
                  </a:ext>
                </a:extLst>
              </a:tr>
              <a:tr h="655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«3»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120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34,1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137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44,05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434624"/>
                  </a:ext>
                </a:extLst>
              </a:tr>
              <a:tr h="655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«4»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175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49,7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70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22,5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3204179"/>
                  </a:ext>
                </a:extLst>
              </a:tr>
              <a:tr h="655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«5»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57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16,2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>
                          <a:effectLst/>
                        </a:rPr>
                        <a:t>13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dirty="0">
                          <a:effectLst/>
                        </a:rPr>
                        <a:t>4,1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074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29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ОГЭ по АТЕ региона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AB98809-37B8-478B-8E69-65847B583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664676"/>
              </p:ext>
            </p:extLst>
          </p:nvPr>
        </p:nvGraphicFramePr>
        <p:xfrm>
          <a:off x="691243" y="1370284"/>
          <a:ext cx="10662557" cy="491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677">
                  <a:extLst>
                    <a:ext uri="{9D8B030D-6E8A-4147-A177-3AD203B41FA5}">
                      <a16:colId xmlns:a16="http://schemas.microsoft.com/office/drawing/2014/main" val="747792964"/>
                    </a:ext>
                  </a:extLst>
                </a:gridCol>
                <a:gridCol w="2525603">
                  <a:extLst>
                    <a:ext uri="{9D8B030D-6E8A-4147-A177-3AD203B41FA5}">
                      <a16:colId xmlns:a16="http://schemas.microsoft.com/office/drawing/2014/main" val="1907050839"/>
                    </a:ext>
                  </a:extLst>
                </a:gridCol>
                <a:gridCol w="1262802">
                  <a:extLst>
                    <a:ext uri="{9D8B030D-6E8A-4147-A177-3AD203B41FA5}">
                      <a16:colId xmlns:a16="http://schemas.microsoft.com/office/drawing/2014/main" val="37241402"/>
                    </a:ext>
                  </a:extLst>
                </a:gridCol>
                <a:gridCol w="756101">
                  <a:extLst>
                    <a:ext uri="{9D8B030D-6E8A-4147-A177-3AD203B41FA5}">
                      <a16:colId xmlns:a16="http://schemas.microsoft.com/office/drawing/2014/main" val="140057955"/>
                    </a:ext>
                  </a:extLst>
                </a:gridCol>
                <a:gridCol w="688762">
                  <a:extLst>
                    <a:ext uri="{9D8B030D-6E8A-4147-A177-3AD203B41FA5}">
                      <a16:colId xmlns:a16="http://schemas.microsoft.com/office/drawing/2014/main" val="3445266165"/>
                    </a:ext>
                  </a:extLst>
                </a:gridCol>
                <a:gridCol w="660139">
                  <a:extLst>
                    <a:ext uri="{9D8B030D-6E8A-4147-A177-3AD203B41FA5}">
                      <a16:colId xmlns:a16="http://schemas.microsoft.com/office/drawing/2014/main" val="2707091828"/>
                    </a:ext>
                  </a:extLst>
                </a:gridCol>
                <a:gridCol w="701667">
                  <a:extLst>
                    <a:ext uri="{9D8B030D-6E8A-4147-A177-3AD203B41FA5}">
                      <a16:colId xmlns:a16="http://schemas.microsoft.com/office/drawing/2014/main" val="1165921354"/>
                    </a:ext>
                  </a:extLst>
                </a:gridCol>
                <a:gridCol w="841207">
                  <a:extLst>
                    <a:ext uri="{9D8B030D-6E8A-4147-A177-3AD203B41FA5}">
                      <a16:colId xmlns:a16="http://schemas.microsoft.com/office/drawing/2014/main" val="1104407779"/>
                    </a:ext>
                  </a:extLst>
                </a:gridCol>
                <a:gridCol w="841207">
                  <a:extLst>
                    <a:ext uri="{9D8B030D-6E8A-4147-A177-3AD203B41FA5}">
                      <a16:colId xmlns:a16="http://schemas.microsoft.com/office/drawing/2014/main" val="3809413001"/>
                    </a:ext>
                  </a:extLst>
                </a:gridCol>
                <a:gridCol w="842196">
                  <a:extLst>
                    <a:ext uri="{9D8B030D-6E8A-4147-A177-3AD203B41FA5}">
                      <a16:colId xmlns:a16="http://schemas.microsoft.com/office/drawing/2014/main" val="1840877365"/>
                    </a:ext>
                  </a:extLst>
                </a:gridCol>
                <a:gridCol w="842196">
                  <a:extLst>
                    <a:ext uri="{9D8B030D-6E8A-4147-A177-3AD203B41FA5}">
                      <a16:colId xmlns:a16="http://schemas.microsoft.com/office/drawing/2014/main" val="1152250114"/>
                    </a:ext>
                  </a:extLst>
                </a:gridCol>
              </a:tblGrid>
              <a:tr h="69744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 п/п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АТЕ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Всего участников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«2»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«3»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«4»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«5»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117534"/>
                  </a:ext>
                </a:extLst>
              </a:tr>
              <a:tr h="1424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чел.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чел.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чел.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чел.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6635493"/>
                  </a:ext>
                </a:extLst>
              </a:tr>
              <a:tr h="93253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>
                          <a:effectLst/>
                        </a:rPr>
                        <a:t>м.р</a:t>
                      </a:r>
                      <a:r>
                        <a:rPr lang="ru-RU" sz="2400" dirty="0">
                          <a:effectLst/>
                        </a:rPr>
                        <a:t>. Алексеевский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51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15,7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21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41,2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22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43,1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5769043"/>
                  </a:ext>
                </a:extLst>
              </a:tr>
              <a:tr h="93253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>
                          <a:effectLst/>
                        </a:rPr>
                        <a:t>м.р</a:t>
                      </a:r>
                      <a:r>
                        <a:rPr lang="ru-RU" sz="2400" dirty="0">
                          <a:effectLst/>
                        </a:rPr>
                        <a:t>. Борский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115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39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48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41,7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23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4,3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1731903"/>
                  </a:ext>
                </a:extLst>
              </a:tr>
              <a:tr h="93253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м.р. Нефтегорский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145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44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68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46,9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25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17,2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5,5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497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0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Наиболее высокие результаты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269FF1D-3C41-436F-808C-5A46C110F8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70284"/>
          <a:ext cx="10515599" cy="5221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075">
                  <a:extLst>
                    <a:ext uri="{9D8B030D-6E8A-4147-A177-3AD203B41FA5}">
                      <a16:colId xmlns:a16="http://schemas.microsoft.com/office/drawing/2014/main" val="1250621652"/>
                    </a:ext>
                  </a:extLst>
                </a:gridCol>
                <a:gridCol w="2299468">
                  <a:extLst>
                    <a:ext uri="{9D8B030D-6E8A-4147-A177-3AD203B41FA5}">
                      <a16:colId xmlns:a16="http://schemas.microsoft.com/office/drawing/2014/main" val="1768004304"/>
                    </a:ext>
                  </a:extLst>
                </a:gridCol>
                <a:gridCol w="1786942">
                  <a:extLst>
                    <a:ext uri="{9D8B030D-6E8A-4147-A177-3AD203B41FA5}">
                      <a16:colId xmlns:a16="http://schemas.microsoft.com/office/drawing/2014/main" val="2027016077"/>
                    </a:ext>
                  </a:extLst>
                </a:gridCol>
                <a:gridCol w="2388734">
                  <a:extLst>
                    <a:ext uri="{9D8B030D-6E8A-4147-A177-3AD203B41FA5}">
                      <a16:colId xmlns:a16="http://schemas.microsoft.com/office/drawing/2014/main" val="826621807"/>
                    </a:ext>
                  </a:extLst>
                </a:gridCol>
                <a:gridCol w="2867380">
                  <a:extLst>
                    <a:ext uri="{9D8B030D-6E8A-4147-A177-3AD203B41FA5}">
                      <a16:colId xmlns:a16="http://schemas.microsoft.com/office/drawing/2014/main" val="98388106"/>
                    </a:ext>
                  </a:extLst>
                </a:gridCol>
              </a:tblGrid>
              <a:tr h="14368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участников, получивших отметку «2»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участников, получивших отметки «4» и «5»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(качество обучения)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участников, получивших отметки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«3», «4» и «5»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(уровень обученности)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6346662"/>
                  </a:ext>
                </a:extLst>
              </a:tr>
              <a:tr h="11158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ГБОУ СОШ с. Патровка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9,1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45,4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90,9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5437777"/>
                  </a:ext>
                </a:extLst>
              </a:tr>
              <a:tr h="1115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ГБОУ СОШ с. Алексеевка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18,2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42,4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81,8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2487584"/>
                  </a:ext>
                </a:extLst>
              </a:tr>
              <a:tr h="1115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ГБОУ СОШ №1 с. Борское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23,4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36,2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76,6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827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99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Наиболее низкие результаты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11EA7182-1CAB-46D5-A94C-08214D492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773377"/>
              </p:ext>
            </p:extLst>
          </p:nvPr>
        </p:nvGraphicFramePr>
        <p:xfrm>
          <a:off x="718457" y="1370285"/>
          <a:ext cx="10169575" cy="4973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6804">
                  <a:extLst>
                    <a:ext uri="{9D8B030D-6E8A-4147-A177-3AD203B41FA5}">
                      <a16:colId xmlns:a16="http://schemas.microsoft.com/office/drawing/2014/main" val="3117093510"/>
                    </a:ext>
                  </a:extLst>
                </a:gridCol>
                <a:gridCol w="2459951">
                  <a:extLst>
                    <a:ext uri="{9D8B030D-6E8A-4147-A177-3AD203B41FA5}">
                      <a16:colId xmlns:a16="http://schemas.microsoft.com/office/drawing/2014/main" val="3899811656"/>
                    </a:ext>
                  </a:extLst>
                </a:gridCol>
                <a:gridCol w="2459951">
                  <a:extLst>
                    <a:ext uri="{9D8B030D-6E8A-4147-A177-3AD203B41FA5}">
                      <a16:colId xmlns:a16="http://schemas.microsoft.com/office/drawing/2014/main" val="1085553702"/>
                    </a:ext>
                  </a:extLst>
                </a:gridCol>
                <a:gridCol w="2952869">
                  <a:extLst>
                    <a:ext uri="{9D8B030D-6E8A-4147-A177-3AD203B41FA5}">
                      <a16:colId xmlns:a16="http://schemas.microsoft.com/office/drawing/2014/main" val="1580392333"/>
                    </a:ext>
                  </a:extLst>
                </a:gridCol>
              </a:tblGrid>
              <a:tr h="14714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ОО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участников, получивших отметку «2»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участников, получивших отметки «4» и «5»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(качество обучения)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участников, получивших отметки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«3», «4» и «5»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(уровень обученности)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extLst>
                  <a:ext uri="{0D108BD9-81ED-4DB2-BD59-A6C34878D82A}">
                    <a16:rowId xmlns:a16="http://schemas.microsoft.com/office/drawing/2014/main" val="2950639096"/>
                  </a:ext>
                </a:extLst>
              </a:tr>
              <a:tr h="62351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ГБОУ СОШ с. Петровка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45,5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18,2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54,5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extLst>
                  <a:ext uri="{0D108BD9-81ED-4DB2-BD59-A6C34878D82A}">
                    <a16:rowId xmlns:a16="http://schemas.microsoft.com/office/drawing/2014/main" val="661437998"/>
                  </a:ext>
                </a:extLst>
              </a:tr>
              <a:tr h="9114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ГБОУ СОШ №2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с. </a:t>
                      </a:r>
                      <a:r>
                        <a:rPr lang="ru-RU" sz="2000" dirty="0" err="1">
                          <a:effectLst/>
                        </a:rPr>
                        <a:t>Борсокое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44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56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extLst>
                  <a:ext uri="{0D108BD9-81ED-4DB2-BD59-A6C34878D82A}">
                    <a16:rowId xmlns:a16="http://schemas.microsoft.com/office/drawing/2014/main" val="2997018257"/>
                  </a:ext>
                </a:extLst>
              </a:tr>
              <a:tr h="114271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ГБОУ СОШ №2 г. Нефтегорск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38,5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26,9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61,5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extLst>
                  <a:ext uri="{0D108BD9-81ED-4DB2-BD59-A6C34878D82A}">
                    <a16:rowId xmlns:a16="http://schemas.microsoft.com/office/drawing/2014/main" val="1696655708"/>
                  </a:ext>
                </a:extLst>
              </a:tr>
              <a:tr h="6802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ГБОУ СОШ с. Утёвка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35,7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14,3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64,3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6" marR="68016" marT="0" marB="0" anchor="ctr"/>
                </a:tc>
                <a:extLst>
                  <a:ext uri="{0D108BD9-81ED-4DB2-BD59-A6C34878D82A}">
                    <a16:rowId xmlns:a16="http://schemas.microsoft.com/office/drawing/2014/main" val="1167446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62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25B8FBB-95DA-4FC8-A835-083504C0FF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320486"/>
              </p:ext>
            </p:extLst>
          </p:nvPr>
        </p:nvGraphicFramePr>
        <p:xfrm>
          <a:off x="-1" y="91440"/>
          <a:ext cx="11991703" cy="6675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8200">
                  <a:extLst>
                    <a:ext uri="{9D8B030D-6E8A-4147-A177-3AD203B41FA5}">
                      <a16:colId xmlns:a16="http://schemas.microsoft.com/office/drawing/2014/main" val="58675555"/>
                    </a:ext>
                  </a:extLst>
                </a:gridCol>
                <a:gridCol w="1105419">
                  <a:extLst>
                    <a:ext uri="{9D8B030D-6E8A-4147-A177-3AD203B41FA5}">
                      <a16:colId xmlns:a16="http://schemas.microsoft.com/office/drawing/2014/main" val="1473064799"/>
                    </a:ext>
                  </a:extLst>
                </a:gridCol>
                <a:gridCol w="839560">
                  <a:extLst>
                    <a:ext uri="{9D8B030D-6E8A-4147-A177-3AD203B41FA5}">
                      <a16:colId xmlns:a16="http://schemas.microsoft.com/office/drawing/2014/main" val="5640559"/>
                    </a:ext>
                  </a:extLst>
                </a:gridCol>
                <a:gridCol w="643662">
                  <a:extLst>
                    <a:ext uri="{9D8B030D-6E8A-4147-A177-3AD203B41FA5}">
                      <a16:colId xmlns:a16="http://schemas.microsoft.com/office/drawing/2014/main" val="367850500"/>
                    </a:ext>
                  </a:extLst>
                </a:gridCol>
                <a:gridCol w="825566">
                  <a:extLst>
                    <a:ext uri="{9D8B030D-6E8A-4147-A177-3AD203B41FA5}">
                      <a16:colId xmlns:a16="http://schemas.microsoft.com/office/drawing/2014/main" val="2674918030"/>
                    </a:ext>
                  </a:extLst>
                </a:gridCol>
                <a:gridCol w="993479">
                  <a:extLst>
                    <a:ext uri="{9D8B030D-6E8A-4147-A177-3AD203B41FA5}">
                      <a16:colId xmlns:a16="http://schemas.microsoft.com/office/drawing/2014/main" val="3929178307"/>
                    </a:ext>
                  </a:extLst>
                </a:gridCol>
                <a:gridCol w="1091427">
                  <a:extLst>
                    <a:ext uri="{9D8B030D-6E8A-4147-A177-3AD203B41FA5}">
                      <a16:colId xmlns:a16="http://schemas.microsoft.com/office/drawing/2014/main" val="1302695086"/>
                    </a:ext>
                  </a:extLst>
                </a:gridCol>
                <a:gridCol w="923514">
                  <a:extLst>
                    <a:ext uri="{9D8B030D-6E8A-4147-A177-3AD203B41FA5}">
                      <a16:colId xmlns:a16="http://schemas.microsoft.com/office/drawing/2014/main" val="2977864038"/>
                    </a:ext>
                  </a:extLst>
                </a:gridCol>
                <a:gridCol w="895530">
                  <a:extLst>
                    <a:ext uri="{9D8B030D-6E8A-4147-A177-3AD203B41FA5}">
                      <a16:colId xmlns:a16="http://schemas.microsoft.com/office/drawing/2014/main" val="411957915"/>
                    </a:ext>
                  </a:extLst>
                </a:gridCol>
                <a:gridCol w="1029454">
                  <a:extLst>
                    <a:ext uri="{9D8B030D-6E8A-4147-A177-3AD203B41FA5}">
                      <a16:colId xmlns:a16="http://schemas.microsoft.com/office/drawing/2014/main" val="848413699"/>
                    </a:ext>
                  </a:extLst>
                </a:gridCol>
                <a:gridCol w="215892">
                  <a:extLst>
                    <a:ext uri="{9D8B030D-6E8A-4147-A177-3AD203B41FA5}">
                      <a16:colId xmlns:a16="http://schemas.microsoft.com/office/drawing/2014/main" val="3047653952"/>
                    </a:ext>
                  </a:extLst>
                </a:gridCol>
              </a:tblGrid>
              <a:tr h="996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ГБОУ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Общее количество 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Результаты</a:t>
                      </a:r>
                      <a:r>
                        <a:rPr lang="ru-RU" sz="400">
                          <a:effectLst/>
                        </a:rPr>
                        <a:t> </a:t>
                      </a:r>
                      <a:r>
                        <a:rPr lang="ru-RU" sz="500">
                          <a:effectLst/>
                        </a:rPr>
                        <a:t>ОГЭ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783672"/>
                  </a:ext>
                </a:extLst>
              </a:tr>
              <a:tr h="910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"2"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"3"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"4"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"5"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/>
                </a:tc>
                <a:extLst>
                  <a:ext uri="{0D108BD9-81ED-4DB2-BD59-A6C34878D82A}">
                    <a16:rowId xmlns:a16="http://schemas.microsoft.com/office/drawing/2014/main" val="2233505767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с. Алексеевка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42,4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3087684585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с. </a:t>
                      </a:r>
                      <a:r>
                        <a:rPr lang="ru-RU" sz="2000" dirty="0" err="1">
                          <a:effectLst/>
                        </a:rPr>
                        <a:t>Летниково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66,7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3996974372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с. </a:t>
                      </a:r>
                      <a:r>
                        <a:rPr lang="ru-RU" sz="2000" dirty="0" err="1">
                          <a:effectLst/>
                        </a:rPr>
                        <a:t>Патровка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183983762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ООШ пос. Ильичевский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1973270676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№ 1 «ОЦ»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с. Борское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40,4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185376938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№ 2 «ОЦ»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с. Борское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716381204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пос. Новый Кутулук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131338508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СОШ с. Петровка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45,5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3788175583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ООШ с. Гвардейцы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600344981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ООШ с. Коноваловка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1408636638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№ 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г. Нефтегорска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57,1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102726473"/>
                  </a:ext>
                </a:extLst>
              </a:tr>
              <a:tr h="40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№ 2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г. Нефтегорска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38,5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1358308964"/>
                  </a:ext>
                </a:extLst>
              </a:tr>
              <a:tr h="36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№ 3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г. Нефтегорска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46,2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3674804415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с. Богдановка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2166230537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СОШ с. Дмитриевка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1904202828"/>
                  </a:ext>
                </a:extLst>
              </a:tr>
              <a:tr h="34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0СОШ с. Утевка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35,7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4" marR="23574" marT="0" marB="0" anchor="ctr"/>
                </a:tc>
                <a:extLst>
                  <a:ext uri="{0D108BD9-81ED-4DB2-BD59-A6C34878D82A}">
                    <a16:rowId xmlns:a16="http://schemas.microsoft.com/office/drawing/2014/main" val="232463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35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B12A2BA-3074-4773-BD9B-3C931FA694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80475"/>
              </p:ext>
            </p:extLst>
          </p:nvPr>
        </p:nvGraphicFramePr>
        <p:xfrm>
          <a:off x="222069" y="25568"/>
          <a:ext cx="11312434" cy="6762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8580">
                  <a:extLst>
                    <a:ext uri="{9D8B030D-6E8A-4147-A177-3AD203B41FA5}">
                      <a16:colId xmlns:a16="http://schemas.microsoft.com/office/drawing/2014/main" val="3145854514"/>
                    </a:ext>
                  </a:extLst>
                </a:gridCol>
                <a:gridCol w="6233151">
                  <a:extLst>
                    <a:ext uri="{9D8B030D-6E8A-4147-A177-3AD203B41FA5}">
                      <a16:colId xmlns:a16="http://schemas.microsoft.com/office/drawing/2014/main" val="823109552"/>
                    </a:ext>
                  </a:extLst>
                </a:gridCol>
                <a:gridCol w="1257942">
                  <a:extLst>
                    <a:ext uri="{9D8B030D-6E8A-4147-A177-3AD203B41FA5}">
                      <a16:colId xmlns:a16="http://schemas.microsoft.com/office/drawing/2014/main" val="3652880568"/>
                    </a:ext>
                  </a:extLst>
                </a:gridCol>
                <a:gridCol w="1418580">
                  <a:extLst>
                    <a:ext uri="{9D8B030D-6E8A-4147-A177-3AD203B41FA5}">
                      <a16:colId xmlns:a16="http://schemas.microsoft.com/office/drawing/2014/main" val="2497770393"/>
                    </a:ext>
                  </a:extLst>
                </a:gridCol>
                <a:gridCol w="984181">
                  <a:extLst>
                    <a:ext uri="{9D8B030D-6E8A-4147-A177-3AD203B41FA5}">
                      <a16:colId xmlns:a16="http://schemas.microsoft.com/office/drawing/2014/main" val="947305925"/>
                    </a:ext>
                  </a:extLst>
                </a:gridCol>
              </a:tblGrid>
              <a:tr h="5230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Номер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задания 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в КИМ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Проверяемые элементы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содержания / умения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сложности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процент выполнения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Максимальный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1306583203"/>
                  </a:ext>
                </a:extLst>
              </a:tr>
              <a:tr h="422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618078713"/>
                  </a:ext>
                </a:extLst>
              </a:tr>
              <a:tr h="32139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Различное содержание в разных вариантах 1.1–6.17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430110507"/>
                  </a:ext>
                </a:extLst>
              </a:tr>
              <a:tr h="46974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Человек и общество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1.1–1.8,Сфера духовной культуры 2.1–2.5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904279749"/>
                  </a:ext>
                </a:extLst>
              </a:tr>
              <a:tr h="46974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Человек и общество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1.1–1.8,Сфера духовной культуры 2.1–2.5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957189591"/>
                  </a:ext>
                </a:extLst>
              </a:tr>
              <a:tr h="46974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Человек и общество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1.1–1.8,Сфера духовной культуры 2.1–2.5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3734493464"/>
                  </a:ext>
                </a:extLst>
              </a:tr>
              <a:tr h="321391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Различное содержание в разных вариантах 1.1–6.17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319190810"/>
                  </a:ext>
                </a:extLst>
              </a:tr>
              <a:tr h="49013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Экономика3.13, 3.14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2854001060"/>
                  </a:ext>
                </a:extLst>
              </a:tr>
              <a:tr h="49013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Экономика 3.1-3.12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3431461137"/>
                  </a:ext>
                </a:extLst>
              </a:tr>
              <a:tr h="49013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Экономика 3.1-3.12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2524766026"/>
                  </a:ext>
                </a:extLst>
              </a:tr>
              <a:tr h="49013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Экономика 3.1-3.12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2747058021"/>
                  </a:ext>
                </a:extLst>
              </a:tr>
              <a:tr h="46974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Социальные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Отношения 4.1–4.6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4003674772"/>
                  </a:ext>
                </a:extLst>
              </a:tr>
              <a:tr h="46974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Социальные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Отношения 4.1–4.6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4019781414"/>
                  </a:ext>
                </a:extLst>
              </a:tr>
              <a:tr h="321391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Различное содержание в разных вариантах 1.1–6.17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360323814"/>
                  </a:ext>
                </a:extLst>
              </a:tr>
              <a:tr h="46974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Сфера политики и социального управления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5.1–5.10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35" marR="58935" marT="0" marB="0"/>
                </a:tc>
                <a:extLst>
                  <a:ext uri="{0D108BD9-81ED-4DB2-BD59-A6C34878D82A}">
                    <a16:rowId xmlns:a16="http://schemas.microsoft.com/office/drawing/2014/main" val="1134368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5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68E371-5500-4ECF-94F3-38F9A68E7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48938"/>
              </p:ext>
            </p:extLst>
          </p:nvPr>
        </p:nvGraphicFramePr>
        <p:xfrm>
          <a:off x="485502" y="203590"/>
          <a:ext cx="11220996" cy="6450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6227">
                  <a:extLst>
                    <a:ext uri="{9D8B030D-6E8A-4147-A177-3AD203B41FA5}">
                      <a16:colId xmlns:a16="http://schemas.microsoft.com/office/drawing/2014/main" val="3102914167"/>
                    </a:ext>
                  </a:extLst>
                </a:gridCol>
                <a:gridCol w="6182768">
                  <a:extLst>
                    <a:ext uri="{9D8B030D-6E8A-4147-A177-3AD203B41FA5}">
                      <a16:colId xmlns:a16="http://schemas.microsoft.com/office/drawing/2014/main" val="744098637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3862892094"/>
                    </a:ext>
                  </a:extLst>
                </a:gridCol>
                <a:gridCol w="1407113">
                  <a:extLst>
                    <a:ext uri="{9D8B030D-6E8A-4147-A177-3AD203B41FA5}">
                      <a16:colId xmlns:a16="http://schemas.microsoft.com/office/drawing/2014/main" val="2612057461"/>
                    </a:ext>
                  </a:extLst>
                </a:gridCol>
                <a:gridCol w="1407113">
                  <a:extLst>
                    <a:ext uri="{9D8B030D-6E8A-4147-A177-3AD203B41FA5}">
                      <a16:colId xmlns:a16="http://schemas.microsoft.com/office/drawing/2014/main" val="3910929579"/>
                    </a:ext>
                  </a:extLst>
                </a:gridCol>
              </a:tblGrid>
              <a:tr h="38151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Сфера политики и социального управления 5.1–5.10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3163089482"/>
                  </a:ext>
                </a:extLst>
              </a:tr>
              <a:tr h="119620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Различное содержание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разных вариантах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1.1–6.17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1377460918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Право 6.1, 6.2, 6.5–6.12,6.14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3307176289"/>
                  </a:ext>
                </a:extLst>
              </a:tr>
              <a:tr h="788858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Право 6.3, 6.4, 6.13,</a:t>
                      </a:r>
                    </a:p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6.15–6.17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2102111625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Право</a:t>
                      </a:r>
                      <a:r>
                        <a:rPr lang="en-US" sz="2000" dirty="0">
                          <a:effectLst/>
                        </a:rPr>
                        <a:t> 6.1–6.17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264891983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Различное содержание в разных вариантах 1.1–6.17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2354073977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Различное содержание в разных вариантах 1.1–6.17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1573800605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Различное  содержание в разных вариантах 1.1–6.17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2317428097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Различное содержание в разных вариантах 1.1–6.17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1871727702"/>
                  </a:ext>
                </a:extLst>
              </a:tr>
              <a:tr h="788858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Различное содержание в разных вариантах 1.1–6.17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682117849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Различное содержание в разных вариантах 1.1–6.17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/>
                </a:tc>
                <a:extLst>
                  <a:ext uri="{0D108BD9-81ED-4DB2-BD59-A6C34878D82A}">
                    <a16:rowId xmlns:a16="http://schemas.microsoft.com/office/drawing/2014/main" val="276281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663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1239</Words>
  <Application>Microsoft Office PowerPoint</Application>
  <PresentationFormat>Широкоэкранный</PresentationFormat>
  <Paragraphs>467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Динамика </vt:lpstr>
      <vt:lpstr>Результаты ОГЭ по АТЕ региона</vt:lpstr>
      <vt:lpstr>Наиболее высокие результаты</vt:lpstr>
      <vt:lpstr>Наиболее низкие результаты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2023-09-27T16:38:48Z</dcterms:created>
  <dcterms:modified xsi:type="dcterms:W3CDTF">2024-03-28T08:06:56Z</dcterms:modified>
</cp:coreProperties>
</file>