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4630400" cy="8229600"/>
  <p:notesSz cx="8229600" cy="14630400"/>
  <p:embeddedFontLst>
    <p:embeddedFont>
      <p:font typeface="Inter" charset="0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97" d="100"/>
          <a:sy n="97" d="100"/>
        </p:scale>
        <p:origin x="-330" y="-10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2403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7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304800" y="147484"/>
            <a:ext cx="8593393" cy="53258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структурное подразделение государственного бюджетного общеобразовательного  учреждения  Самарской  области  средней  общеобразовательной  школы  «Образовательный  центр»  имени  Героя Советского  Союза  Ваничкина  Ивана  Дмитриевича с.  Алексеевка  муниципального  района  Алексеевский  Самарской  области  -   детский сад «Солнышко</a:t>
            </a:r>
            <a:r>
              <a:rPr lang="ru-RU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/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«</a:t>
            </a:r>
            <a:r>
              <a:rPr lang="en-US" sz="2400" dirty="0" err="1" smtClean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Гражданско-патриотическое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воспитание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детей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старшего дошкольного возраста </a:t>
            </a:r>
          </a:p>
          <a:p>
            <a:pPr marL="0" indent="0" algn="ctr">
              <a:buNone/>
            </a:pP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с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ТНР(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ОН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Р2-3ур)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 </a:t>
            </a:r>
            <a:endParaRPr lang="ru-RU" sz="2400" dirty="0">
              <a:solidFill>
                <a:srgbClr val="000000"/>
              </a:solidFill>
              <a:latin typeface="Arial" panose="020B0604020202020204" pitchFamily="34" charset="0"/>
              <a:ea typeface="Petrona Bold" pitchFamily="34" charset="-122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через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использование </a:t>
            </a:r>
            <a:r>
              <a:rPr lang="en-US" sz="2400" dirty="0" err="1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музейны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х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 технологи</a:t>
            </a:r>
            <a:r>
              <a:rPr lang="ru-RU" sz="2400" dirty="0" err="1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й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»</a:t>
            </a:r>
          </a:p>
          <a:p>
            <a:pPr marL="0" indent="0" algn="r">
              <a:buNone/>
            </a:pPr>
            <a:endParaRPr lang="ru-RU" sz="800" i="1" dirty="0" smtClean="0">
              <a:solidFill>
                <a:srgbClr val="000000"/>
              </a:solidFill>
              <a:latin typeface="Arial" panose="020B0604020202020204" pitchFamily="34" charset="0"/>
              <a:ea typeface="Petrona Bold" pitchFamily="34" charset="-122"/>
              <a:cs typeface="Arial" panose="020B0604020202020204" pitchFamily="34" charset="0"/>
            </a:endParaRPr>
          </a:p>
          <a:p>
            <a:pPr marL="0" indent="0" algn="r">
              <a:buNone/>
            </a:pPr>
            <a:endParaRPr lang="ru-RU" sz="800" i="1" dirty="0">
              <a:solidFill>
                <a:srgbClr val="000000"/>
              </a:solidFill>
              <a:latin typeface="Arial" panose="020B0604020202020204" pitchFamily="34" charset="0"/>
              <a:ea typeface="Petrona Bold" pitchFamily="34" charset="-122"/>
              <a:cs typeface="Arial" panose="020B0604020202020204" pitchFamily="34" charset="0"/>
            </a:endParaRPr>
          </a:p>
          <a:p>
            <a:pPr marL="0" indent="0" algn="r">
              <a:buNone/>
            </a:pPr>
            <a:r>
              <a:rPr lang="ru-RU" sz="1600" i="1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Подготовили:</a:t>
            </a:r>
          </a:p>
          <a:p>
            <a:pPr marL="0" indent="0" algn="r">
              <a:buNone/>
            </a:pPr>
            <a:r>
              <a:rPr lang="ru-RU" sz="1600" i="1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Леонтьева Елена Викторовна,</a:t>
            </a:r>
          </a:p>
          <a:p>
            <a:pPr marL="0" indent="0" algn="r">
              <a:buNone/>
            </a:pPr>
            <a:r>
              <a:rPr lang="ru-RU" sz="1600" i="1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учитель-логопед</a:t>
            </a:r>
          </a:p>
          <a:p>
            <a:pPr marL="0" indent="0" algn="r">
              <a:buNone/>
            </a:pPr>
            <a:r>
              <a:rPr lang="ru-RU" sz="1600" i="1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Рогова Ирина Николаевна,</a:t>
            </a:r>
          </a:p>
          <a:p>
            <a:pPr marL="0" indent="0" algn="r">
              <a:buNone/>
            </a:pPr>
            <a:r>
              <a:rPr lang="ru-RU" sz="1600" i="1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воспитатель</a:t>
            </a:r>
          </a:p>
          <a:p>
            <a:pPr marL="0" indent="0" algn="r">
              <a:buNone/>
            </a:pPr>
            <a:r>
              <a:rPr lang="ru-RU" sz="1600" i="1" dirty="0" err="1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Гомолина</a:t>
            </a:r>
            <a:r>
              <a:rPr lang="ru-RU" sz="1600" i="1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 Елена Николаевна,</a:t>
            </a:r>
          </a:p>
          <a:p>
            <a:pPr marL="0" indent="0" algn="r">
              <a:buNone/>
            </a:pPr>
            <a:r>
              <a:rPr lang="ru-RU" sz="1600" i="1" dirty="0">
                <a:solidFill>
                  <a:srgbClr val="000000"/>
                </a:solidFill>
                <a:latin typeface="Arial" panose="020B0604020202020204" pitchFamily="34" charset="0"/>
                <a:ea typeface="Petrona Bold" pitchFamily="34" charset="-122"/>
                <a:cs typeface="Arial" panose="020B0604020202020204" pitchFamily="34" charset="0"/>
              </a:rPr>
              <a:t>воспитатель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1"/>
          <p:cNvSpPr/>
          <p:nvPr/>
        </p:nvSpPr>
        <p:spPr>
          <a:xfrm>
            <a:off x="639722" y="6021585"/>
            <a:ext cx="7864554" cy="168140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М</a:t>
            </a:r>
            <a:r>
              <a:rPr lang="ru-RU" sz="14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узей</a:t>
            </a:r>
            <a:r>
              <a:rPr lang="en-US" sz="14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ные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технологии - это ведущий инструмент формирования гражданско-патриотических ценностей у детей с ограниченными </a:t>
            </a:r>
            <a:r>
              <a:rPr lang="en-US" sz="14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возможностями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здоровья</a:t>
            </a:r>
            <a:r>
              <a:rPr lang="ru-RU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: ТНР(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ОН</a:t>
            </a:r>
            <a:r>
              <a:rPr lang="ru-RU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Р2-3ур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). Они предоставляют возможность погружения в историю, культуру и традиции своей страны, способствуя развитию патриотических чувств и чувства гордости </a:t>
            </a:r>
            <a:r>
              <a:rPr lang="en-US" sz="14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за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свою малую </a:t>
            </a:r>
            <a:r>
              <a:rPr lang="en-US" sz="14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Родину</a:t>
            </a:r>
            <a:r>
              <a:rPr lang="ru-RU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-Алексеевский район, Россию</a:t>
            </a:r>
            <a:r>
              <a:rPr lang="en-US" sz="14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2"/>
          <p:cNvSpPr/>
          <p:nvPr/>
        </p:nvSpPr>
        <p:spPr>
          <a:xfrm>
            <a:off x="639723" y="6862286"/>
            <a:ext cx="292418" cy="292418"/>
          </a:xfrm>
          <a:prstGeom prst="roundRect">
            <a:avLst>
              <a:gd name="adj" fmla="val 31267178"/>
            </a:avLst>
          </a:prstGeom>
          <a:noFill/>
          <a:ln w="7620">
            <a:solidFill>
              <a:srgbClr val="FFFFFF"/>
            </a:solidFill>
            <a:prstDash val="solid"/>
          </a:ln>
        </p:spPr>
      </p:sp>
      <p:sp>
        <p:nvSpPr>
          <p:cNvPr id="7" name="Text 3"/>
          <p:cNvSpPr/>
          <p:nvPr/>
        </p:nvSpPr>
        <p:spPr>
          <a:xfrm>
            <a:off x="1023461" y="6848594"/>
            <a:ext cx="2329339" cy="31980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endParaRPr lang="en-US" sz="175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B6CDE665-69AF-1E5F-6F99-5D18912487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7017" y="553092"/>
            <a:ext cx="4962417" cy="66908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133028" y="1022390"/>
            <a:ext cx="7850743" cy="121253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750"/>
              </a:lnSpc>
              <a:buNone/>
            </a:pPr>
            <a:r>
              <a:rPr lang="en-US" sz="38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Значение музейных </a:t>
            </a:r>
            <a:r>
              <a:rPr lang="en-US" sz="3800" b="1" dirty="0" err="1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технологий</a:t>
            </a:r>
            <a:r>
              <a:rPr lang="en-US" sz="38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 в воспитании</a:t>
            </a:r>
            <a:endParaRPr lang="en-US" sz="3800" dirty="0"/>
          </a:p>
        </p:txBody>
      </p:sp>
      <p:sp>
        <p:nvSpPr>
          <p:cNvPr id="4" name="Shape 1"/>
          <p:cNvSpPr/>
          <p:nvPr/>
        </p:nvSpPr>
        <p:spPr>
          <a:xfrm>
            <a:off x="6133028" y="2719745"/>
            <a:ext cx="415647" cy="415647"/>
          </a:xfrm>
          <a:prstGeom prst="roundRect">
            <a:avLst>
              <a:gd name="adj" fmla="val 18671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278523" y="2782014"/>
            <a:ext cx="124658" cy="2909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1</a:t>
            </a:r>
            <a:endParaRPr lang="en-US" sz="2250" dirty="0"/>
          </a:p>
        </p:txBody>
      </p:sp>
      <p:sp>
        <p:nvSpPr>
          <p:cNvPr id="6" name="Text 3"/>
          <p:cNvSpPr/>
          <p:nvPr/>
        </p:nvSpPr>
        <p:spPr>
          <a:xfrm>
            <a:off x="6733342" y="2719745"/>
            <a:ext cx="2953703" cy="303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Погружение в историю</a:t>
            </a:r>
            <a:endParaRPr lang="en-US" sz="1900" dirty="0"/>
          </a:p>
        </p:txBody>
      </p:sp>
      <p:sp>
        <p:nvSpPr>
          <p:cNvPr id="7" name="Text 4"/>
          <p:cNvSpPr/>
          <p:nvPr/>
        </p:nvSpPr>
        <p:spPr>
          <a:xfrm>
            <a:off x="6733342" y="3133725"/>
            <a:ext cx="3232785" cy="2069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Музейные экспонаты помогают детям с </a:t>
            </a:r>
            <a:r>
              <a:rPr lang="ru-RU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ТНР(</a:t>
            </a:r>
            <a:r>
              <a:rPr lang="en-US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ОН</a:t>
            </a:r>
            <a:r>
              <a:rPr lang="ru-RU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Р2-3ур)</a:t>
            </a:r>
            <a:r>
              <a:rPr lang="en-US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познакомиться с историческими событиями, личностями и достижениями, формируя чувство принадлежности к истории своей страны.</a:t>
            </a:r>
            <a:endParaRPr lang="en-US" sz="1450" dirty="0"/>
          </a:p>
        </p:txBody>
      </p:sp>
      <p:sp>
        <p:nvSpPr>
          <p:cNvPr id="8" name="Shape 5"/>
          <p:cNvSpPr/>
          <p:nvPr/>
        </p:nvSpPr>
        <p:spPr>
          <a:xfrm>
            <a:off x="10150793" y="2719745"/>
            <a:ext cx="415647" cy="415647"/>
          </a:xfrm>
          <a:prstGeom prst="roundRect">
            <a:avLst>
              <a:gd name="adj" fmla="val 18671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0276046" y="2782014"/>
            <a:ext cx="165021" cy="2909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2</a:t>
            </a:r>
            <a:endParaRPr lang="en-US" sz="2250" dirty="0"/>
          </a:p>
        </p:txBody>
      </p:sp>
      <p:sp>
        <p:nvSpPr>
          <p:cNvPr id="10" name="Text 7"/>
          <p:cNvSpPr/>
          <p:nvPr/>
        </p:nvSpPr>
        <p:spPr>
          <a:xfrm>
            <a:off x="10751106" y="2719745"/>
            <a:ext cx="3232785" cy="9093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Развитие</a:t>
            </a:r>
            <a:r>
              <a:rPr lang="ru-RU" sz="19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 </a:t>
            </a:r>
            <a:r>
              <a:rPr lang="en-US" sz="19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 </a:t>
            </a:r>
            <a:r>
              <a:rPr lang="en-US" sz="1900" b="1" dirty="0" err="1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познавательных</a:t>
            </a:r>
            <a:r>
              <a:rPr lang="ru-RU" sz="19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 и речевых </a:t>
            </a:r>
            <a:r>
              <a:rPr lang="en-US" sz="19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 способностей</a:t>
            </a:r>
            <a:endParaRPr lang="en-US" sz="1900" dirty="0"/>
          </a:p>
        </p:txBody>
      </p:sp>
      <p:sp>
        <p:nvSpPr>
          <p:cNvPr id="11" name="Text 8"/>
          <p:cNvSpPr/>
          <p:nvPr/>
        </p:nvSpPr>
        <p:spPr>
          <a:xfrm>
            <a:off x="10751106" y="3739991"/>
            <a:ext cx="3427231" cy="20694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Интерактивные экспозиции, игры и выездные технологии стимулируют познавательную активность, развивают логику, память, воображение и творческие </a:t>
            </a:r>
            <a:r>
              <a:rPr lang="en-US" sz="14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способности</a:t>
            </a:r>
            <a:r>
              <a:rPr lang="en-US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4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детей</a:t>
            </a:r>
            <a:r>
              <a:rPr lang="ru-RU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,речь</a:t>
            </a:r>
            <a:r>
              <a:rPr lang="en-US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450" dirty="0"/>
          </a:p>
        </p:txBody>
      </p:sp>
      <p:sp>
        <p:nvSpPr>
          <p:cNvPr id="12" name="Shape 9"/>
          <p:cNvSpPr/>
          <p:nvPr/>
        </p:nvSpPr>
        <p:spPr>
          <a:xfrm>
            <a:off x="6133028" y="5906214"/>
            <a:ext cx="415647" cy="415647"/>
          </a:xfrm>
          <a:prstGeom prst="roundRect">
            <a:avLst>
              <a:gd name="adj" fmla="val 18671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13" name="Text 10"/>
          <p:cNvSpPr/>
          <p:nvPr/>
        </p:nvSpPr>
        <p:spPr>
          <a:xfrm>
            <a:off x="6258401" y="5968484"/>
            <a:ext cx="164783" cy="29098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250"/>
              </a:lnSpc>
              <a:buNone/>
            </a:pPr>
            <a:r>
              <a:rPr lang="en-US" sz="22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3</a:t>
            </a:r>
            <a:endParaRPr lang="en-US" sz="2250" dirty="0"/>
          </a:p>
        </p:txBody>
      </p:sp>
      <p:sp>
        <p:nvSpPr>
          <p:cNvPr id="14" name="Text 11"/>
          <p:cNvSpPr/>
          <p:nvPr/>
        </p:nvSpPr>
        <p:spPr>
          <a:xfrm>
            <a:off x="6733342" y="5906214"/>
            <a:ext cx="3293150" cy="303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350"/>
              </a:lnSpc>
              <a:buNone/>
            </a:pPr>
            <a:r>
              <a:rPr lang="en-US" sz="19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Воспитание патриотизма</a:t>
            </a:r>
            <a:endParaRPr lang="en-US" sz="1900" dirty="0"/>
          </a:p>
        </p:txBody>
      </p:sp>
      <p:sp>
        <p:nvSpPr>
          <p:cNvPr id="15" name="Text 12"/>
          <p:cNvSpPr/>
          <p:nvPr/>
        </p:nvSpPr>
        <p:spPr>
          <a:xfrm>
            <a:off x="6733342" y="6320195"/>
            <a:ext cx="7250430" cy="8868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300"/>
              </a:lnSpc>
              <a:buNone/>
            </a:pPr>
            <a:r>
              <a:rPr lang="en-US" sz="14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Знакомство с национальными символами, культурными ценностями и героическими подвигами способствует формированию чувства гордости за свою страну, патриотизма и любви к Родине..</a:t>
            </a:r>
            <a:endParaRPr lang="en-US" sz="1450" dirty="0"/>
          </a:p>
        </p:txBody>
      </p:sp>
      <p:pic>
        <p:nvPicPr>
          <p:cNvPr id="18" name="Рисунок 2">
            <a:extLst>
              <a:ext uri="{FF2B5EF4-FFF2-40B4-BE49-F238E27FC236}">
                <a16:creationId xmlns:a16="http://schemas.microsoft.com/office/drawing/2014/main" xmlns="" id="{9762964B-B70F-647A-7EAE-1E0C26E565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843" y="344091"/>
            <a:ext cx="3521233" cy="3467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2">
            <a:extLst>
              <a:ext uri="{FF2B5EF4-FFF2-40B4-BE49-F238E27FC236}">
                <a16:creationId xmlns:a16="http://schemas.microsoft.com/office/drawing/2014/main" xmlns="" id="{147ACAAB-435A-6248-04F8-0C217FCAC6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9323" y="4633645"/>
            <a:ext cx="3956058" cy="3251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592223"/>
            <a:ext cx="13042821" cy="14885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Особенности работы с детьми с </a:t>
            </a:r>
            <a:r>
              <a:rPr lang="ru-RU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ТНР(</a:t>
            </a: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ОН</a:t>
            </a:r>
            <a:r>
              <a:rPr lang="ru-RU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Р2-3ур)</a:t>
            </a:r>
          </a:p>
          <a:p>
            <a:pPr marL="0" indent="0" algn="ctr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 в музее</a:t>
            </a:r>
            <a:endParaRPr lang="en-US" sz="4650" dirty="0"/>
          </a:p>
        </p:txBody>
      </p:sp>
      <p:sp>
        <p:nvSpPr>
          <p:cNvPr id="3" name="Text 1"/>
          <p:cNvSpPr/>
          <p:nvPr/>
        </p:nvSpPr>
        <p:spPr>
          <a:xfrm>
            <a:off x="793790" y="3647718"/>
            <a:ext cx="3978116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Индивидуальный подход</a:t>
            </a:r>
            <a:endParaRPr lang="en-US" sz="2300" dirty="0"/>
          </a:p>
        </p:txBody>
      </p:sp>
      <p:sp>
        <p:nvSpPr>
          <p:cNvPr id="4" name="Text 2"/>
          <p:cNvSpPr/>
          <p:nvPr/>
        </p:nvSpPr>
        <p:spPr>
          <a:xfrm>
            <a:off x="793790" y="4618673"/>
            <a:ext cx="3978116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Важно учитывать особенности каждого ребенка,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его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ru-RU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психиче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ские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физические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возможности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5332928" y="3647718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Доступная среда</a:t>
            </a:r>
            <a:endParaRPr lang="en-US" sz="2300" dirty="0"/>
          </a:p>
        </p:txBody>
      </p:sp>
      <p:sp>
        <p:nvSpPr>
          <p:cNvPr id="6" name="Text 4"/>
          <p:cNvSpPr/>
          <p:nvPr/>
        </p:nvSpPr>
        <p:spPr>
          <a:xfrm>
            <a:off x="5332928" y="4246602"/>
            <a:ext cx="3978116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Необходимо обеспечить доступность музейных объектов и экспозиций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для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детей</a:t>
            </a:r>
            <a:endParaRPr lang="en-US" sz="1750" dirty="0"/>
          </a:p>
        </p:txBody>
      </p:sp>
      <p:sp>
        <p:nvSpPr>
          <p:cNvPr id="7" name="Text 5"/>
          <p:cNvSpPr/>
          <p:nvPr/>
        </p:nvSpPr>
        <p:spPr>
          <a:xfrm>
            <a:off x="9872067" y="3647718"/>
            <a:ext cx="3978116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Интерактивность и чувственность</a:t>
            </a:r>
            <a:endParaRPr lang="en-US" sz="2300" dirty="0"/>
          </a:p>
        </p:txBody>
      </p:sp>
      <p:sp>
        <p:nvSpPr>
          <p:cNvPr id="8" name="Text 6"/>
          <p:cNvSpPr/>
          <p:nvPr/>
        </p:nvSpPr>
        <p:spPr>
          <a:xfrm>
            <a:off x="9872067" y="4618673"/>
            <a:ext cx="3978116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Использование интерактивных экспозиций, тактильных материалов и открытых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технологий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повышает интерес и информативность детей..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187678" y="798671"/>
            <a:ext cx="7741444" cy="131492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150"/>
              </a:lnSpc>
              <a:buNone/>
            </a:pPr>
            <a:r>
              <a:rPr lang="en-US" sz="41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Эффективные формы и методы музейной работы</a:t>
            </a:r>
            <a:endParaRPr lang="en-US" sz="41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7678" y="2414111"/>
            <a:ext cx="1001792" cy="1602938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489984" y="2614374"/>
            <a:ext cx="3476149" cy="32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Тематические экскурсии</a:t>
            </a:r>
            <a:endParaRPr lang="en-US" sz="2050" dirty="0"/>
          </a:p>
        </p:txBody>
      </p:sp>
      <p:sp>
        <p:nvSpPr>
          <p:cNvPr id="6" name="Text 2"/>
          <p:cNvSpPr/>
          <p:nvPr/>
        </p:nvSpPr>
        <p:spPr>
          <a:xfrm>
            <a:off x="7489984" y="3063240"/>
            <a:ext cx="6439138" cy="9538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Экскурсии, адаптированные к особенностям детей с </a:t>
            </a:r>
            <a:r>
              <a:rPr lang="ru-RU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ТНР</a:t>
            </a:r>
          </a:p>
          <a:p>
            <a:pPr marL="0" indent="0" algn="l">
              <a:lnSpc>
                <a:spcPts val="2500"/>
              </a:lnSpc>
              <a:buNone/>
            </a:pPr>
            <a:r>
              <a:rPr lang="ru-RU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(</a:t>
            </a: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ОН</a:t>
            </a:r>
            <a:r>
              <a:rPr lang="ru-RU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Р2-3ур)</a:t>
            </a: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с использованием доступного языка и интерактивных элементов.</a:t>
            </a:r>
            <a:endParaRPr lang="en-US" sz="15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7678" y="4017050"/>
            <a:ext cx="1001792" cy="160293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489984" y="4217313"/>
            <a:ext cx="4286607" cy="32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Интерактивные игры и квесты</a:t>
            </a:r>
            <a:endParaRPr lang="en-US" sz="2050" dirty="0"/>
          </a:p>
        </p:txBody>
      </p:sp>
      <p:sp>
        <p:nvSpPr>
          <p:cNvPr id="9" name="Text 4"/>
          <p:cNvSpPr/>
          <p:nvPr/>
        </p:nvSpPr>
        <p:spPr>
          <a:xfrm>
            <a:off x="7489984" y="4666178"/>
            <a:ext cx="6439138" cy="6410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Игры и квесты, направленные на изучение истории, культуры и традиций, с элементами соревнований и командной работы..</a:t>
            </a:r>
            <a:endParaRPr lang="en-US" sz="15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7678" y="5619988"/>
            <a:ext cx="1001792" cy="1810941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489984" y="5820251"/>
            <a:ext cx="3737253" cy="3287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50"/>
              </a:lnSpc>
              <a:buNone/>
            </a:pPr>
            <a:r>
              <a:rPr lang="en-US" sz="20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Творческие мастер-классы</a:t>
            </a:r>
            <a:endParaRPr lang="en-US" sz="2050" dirty="0"/>
          </a:p>
        </p:txBody>
      </p:sp>
      <p:sp>
        <p:nvSpPr>
          <p:cNvPr id="12" name="Text 6"/>
          <p:cNvSpPr/>
          <p:nvPr/>
        </p:nvSpPr>
        <p:spPr>
          <a:xfrm>
            <a:off x="7489984" y="6269117"/>
            <a:ext cx="6439138" cy="9615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Мастер-классы по любым видам искусства, направленные на </a:t>
            </a:r>
            <a:r>
              <a:rPr lang="en-US" sz="15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развитие</a:t>
            </a: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творческих способностей и закрепление электронных </a:t>
            </a:r>
            <a:r>
              <a:rPr lang="en-US" sz="15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знаний</a:t>
            </a:r>
            <a:r>
              <a:rPr lang="en-US" sz="15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550" dirty="0"/>
          </a:p>
        </p:txBody>
      </p:sp>
      <p:pic>
        <p:nvPicPr>
          <p:cNvPr id="13" name="Рисунок 3">
            <a:extLst>
              <a:ext uri="{FF2B5EF4-FFF2-40B4-BE49-F238E27FC236}">
                <a16:creationId xmlns:a16="http://schemas.microsoft.com/office/drawing/2014/main" xmlns="" id="{C85B6EB0-827E-1A90-B4EB-E01287EF31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42" y="369870"/>
            <a:ext cx="5971915" cy="7263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16506" y="774025"/>
            <a:ext cx="7910989" cy="11560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550"/>
              </a:lnSpc>
              <a:buNone/>
            </a:pPr>
            <a:r>
              <a:rPr lang="en-US" sz="36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Примеры успешных музейных проектов</a:t>
            </a:r>
            <a:endParaRPr lang="en-US" sz="3600" dirty="0"/>
          </a:p>
        </p:txBody>
      </p:sp>
      <p:sp>
        <p:nvSpPr>
          <p:cNvPr id="4" name="Shape 1"/>
          <p:cNvSpPr/>
          <p:nvPr/>
        </p:nvSpPr>
        <p:spPr>
          <a:xfrm>
            <a:off x="616506" y="2194322"/>
            <a:ext cx="7910989" cy="5261134"/>
          </a:xfrm>
          <a:prstGeom prst="roundRect">
            <a:avLst>
              <a:gd name="adj" fmla="val 1406"/>
            </a:avLst>
          </a:prstGeom>
          <a:noFill/>
          <a:ln w="7620">
            <a:solidFill>
              <a:srgbClr val="000000">
                <a:alpha val="8000"/>
              </a:srgbClr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624126" y="2201942"/>
            <a:ext cx="7894915" cy="2481977"/>
          </a:xfrm>
          <a:prstGeom prst="rect">
            <a:avLst/>
          </a:prstGeom>
          <a:solidFill>
            <a:srgbClr val="FFFFFF">
              <a:alpha val="4000"/>
            </a:srgbClr>
          </a:solidFill>
          <a:ln/>
        </p:spPr>
      </p:sp>
      <p:sp>
        <p:nvSpPr>
          <p:cNvPr id="6" name="Text 3"/>
          <p:cNvSpPr/>
          <p:nvPr/>
        </p:nvSpPr>
        <p:spPr>
          <a:xfrm>
            <a:off x="801291" y="2315170"/>
            <a:ext cx="2275284" cy="563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00"/>
              </a:lnSpc>
              <a:buNone/>
            </a:pPr>
            <a:r>
              <a:rPr lang="en-US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Проект "Музей без границ"</a:t>
            </a:r>
            <a:endParaRPr lang="en-US" sz="1350" dirty="0"/>
          </a:p>
        </p:txBody>
      </p:sp>
      <p:sp>
        <p:nvSpPr>
          <p:cNvPr id="7" name="Text 4"/>
          <p:cNvSpPr/>
          <p:nvPr/>
        </p:nvSpPr>
        <p:spPr>
          <a:xfrm>
            <a:off x="3436382" y="2315170"/>
            <a:ext cx="2271474" cy="563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00"/>
              </a:lnSpc>
              <a:buNone/>
            </a:pPr>
            <a:r>
              <a:rPr lang="en-US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Музей и</a:t>
            </a:r>
            <a:r>
              <a:rPr lang="ru-RU" sz="13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стории</a:t>
            </a:r>
            <a:r>
              <a:rPr lang="ru-RU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Алексеевского района</a:t>
            </a:r>
            <a:endParaRPr lang="en-US" sz="1350" dirty="0"/>
          </a:p>
        </p:txBody>
      </p:sp>
      <p:sp>
        <p:nvSpPr>
          <p:cNvPr id="8" name="Text 5"/>
          <p:cNvSpPr/>
          <p:nvPr/>
        </p:nvSpPr>
        <p:spPr>
          <a:xfrm>
            <a:off x="6067663" y="2315170"/>
            <a:ext cx="2275284" cy="2255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00"/>
              </a:lnSpc>
              <a:buNone/>
            </a:pPr>
            <a:r>
              <a:rPr lang="en-US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Создание интерактивных экспозиций, доступных для детей с ОН</a:t>
            </a:r>
            <a:r>
              <a:rPr lang="ru-RU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</a:t>
            </a:r>
            <a:r>
              <a:rPr lang="en-US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с использованием тактильных материалов, мультимедийных </a:t>
            </a:r>
            <a:r>
              <a:rPr lang="en-US" sz="13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технологий</a:t>
            </a:r>
            <a:r>
              <a:rPr lang="en-US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 адаптированных текстов.</a:t>
            </a:r>
            <a:endParaRPr lang="en-US" sz="1350" dirty="0"/>
          </a:p>
        </p:txBody>
      </p:sp>
      <p:sp>
        <p:nvSpPr>
          <p:cNvPr id="9" name="Shape 6"/>
          <p:cNvSpPr/>
          <p:nvPr/>
        </p:nvSpPr>
        <p:spPr>
          <a:xfrm>
            <a:off x="624126" y="4683919"/>
            <a:ext cx="7894915" cy="3035737"/>
          </a:xfrm>
          <a:prstGeom prst="rect">
            <a:avLst/>
          </a:prstGeom>
          <a:solidFill>
            <a:srgbClr val="000000">
              <a:alpha val="4000"/>
            </a:srgbClr>
          </a:solidFill>
          <a:ln/>
        </p:spPr>
      </p:sp>
      <p:sp>
        <p:nvSpPr>
          <p:cNvPr id="10" name="Text 7"/>
          <p:cNvSpPr/>
          <p:nvPr/>
        </p:nvSpPr>
        <p:spPr>
          <a:xfrm>
            <a:off x="801291" y="4797146"/>
            <a:ext cx="2275284" cy="8330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00"/>
              </a:lnSpc>
              <a:buNone/>
            </a:pPr>
            <a:r>
              <a:rPr lang="en-US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Проект «</a:t>
            </a:r>
            <a:r>
              <a:rPr lang="ru-RU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Куклы в национальных костюмах Алексеевского района</a:t>
            </a:r>
            <a:r>
              <a:rPr lang="en-US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"</a:t>
            </a:r>
            <a:endParaRPr lang="en-US" sz="1350" dirty="0"/>
          </a:p>
        </p:txBody>
      </p:sp>
      <p:sp>
        <p:nvSpPr>
          <p:cNvPr id="11" name="Text 8"/>
          <p:cNvSpPr/>
          <p:nvPr/>
        </p:nvSpPr>
        <p:spPr>
          <a:xfrm>
            <a:off x="3436382" y="4797147"/>
            <a:ext cx="2271474" cy="5638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00"/>
              </a:lnSpc>
              <a:buNone/>
            </a:pPr>
            <a:r>
              <a:rPr lang="ru-RU" sz="1350" dirty="0"/>
              <a:t>Мини-музей группы «Сказка»</a:t>
            </a:r>
            <a:endParaRPr lang="en-US" sz="1350" dirty="0"/>
          </a:p>
        </p:txBody>
      </p:sp>
      <p:sp>
        <p:nvSpPr>
          <p:cNvPr id="12" name="Text 9"/>
          <p:cNvSpPr/>
          <p:nvPr/>
        </p:nvSpPr>
        <p:spPr>
          <a:xfrm>
            <a:off x="6067663" y="4797146"/>
            <a:ext cx="2275284" cy="26506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200"/>
              </a:lnSpc>
              <a:buNone/>
            </a:pPr>
            <a:r>
              <a:rPr lang="en-US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Разработка интерактивных экскурсий с использованием виртуальной реальности для детей с </a:t>
            </a:r>
            <a:r>
              <a:rPr lang="ru-RU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ТНР(</a:t>
            </a:r>
            <a:r>
              <a:rPr lang="en-US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ОН</a:t>
            </a:r>
            <a:r>
              <a:rPr lang="ru-RU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Р2-3ур)</a:t>
            </a:r>
            <a:r>
              <a:rPr lang="en-US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позволяющих познакомиться с историей России в </a:t>
            </a:r>
            <a:r>
              <a:rPr lang="en-US" sz="13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доступной</a:t>
            </a:r>
            <a:r>
              <a:rPr lang="en-US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3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форме</a:t>
            </a:r>
            <a:r>
              <a:rPr lang="ru-RU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(народного костюма)</a:t>
            </a:r>
            <a:r>
              <a:rPr lang="en-US" sz="13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35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9183981-7311-8F3E-B0EE-94DC081F12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9041" y="509944"/>
            <a:ext cx="5945969" cy="737684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171248" y="805696"/>
            <a:ext cx="7774305" cy="19263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5050"/>
              </a:lnSpc>
              <a:buNone/>
            </a:pPr>
            <a:r>
              <a:rPr lang="en-US" sz="40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Роль педагога в организации музейных занятий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6171248" y="3025497"/>
            <a:ext cx="3789402" cy="2731532"/>
          </a:xfrm>
          <a:prstGeom prst="roundRect">
            <a:avLst>
              <a:gd name="adj" fmla="val 300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6374487" y="3228737"/>
            <a:ext cx="3382923" cy="6419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Планирование и подготовка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6374487" y="3667125"/>
            <a:ext cx="3382923" cy="208990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Педагог должен тщательно планировать занятия, учитывать особенности детей с </a:t>
            </a:r>
            <a:r>
              <a:rPr lang="ru-RU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ТНР</a:t>
            </a:r>
          </a:p>
          <a:p>
            <a:pPr marL="0" indent="0">
              <a:lnSpc>
                <a:spcPts val="2450"/>
              </a:lnSpc>
              <a:buNone/>
            </a:pPr>
            <a:r>
              <a:rPr lang="ru-RU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(</a:t>
            </a: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ОН</a:t>
            </a:r>
            <a:r>
              <a:rPr lang="ru-RU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Р2-3ур)</a:t>
            </a: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и подбирать соответствующие материалы и методы </a:t>
            </a:r>
            <a:r>
              <a:rPr lang="en-US" sz="15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обучения</a:t>
            </a: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500" dirty="0"/>
          </a:p>
        </p:txBody>
      </p:sp>
      <p:sp>
        <p:nvSpPr>
          <p:cNvPr id="7" name="Shape 4"/>
          <p:cNvSpPr/>
          <p:nvPr/>
        </p:nvSpPr>
        <p:spPr>
          <a:xfrm>
            <a:off x="10156269" y="3025497"/>
            <a:ext cx="3789402" cy="2731532"/>
          </a:xfrm>
          <a:prstGeom prst="roundRect">
            <a:avLst>
              <a:gd name="adj" fmla="val 300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0359509" y="3228737"/>
            <a:ext cx="2842141" cy="320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Проведение занятий</a:t>
            </a:r>
            <a:endParaRPr lang="en-US" sz="2000" dirty="0"/>
          </a:p>
        </p:txBody>
      </p:sp>
      <p:sp>
        <p:nvSpPr>
          <p:cNvPr id="9" name="Text 6"/>
          <p:cNvSpPr/>
          <p:nvPr/>
        </p:nvSpPr>
        <p:spPr>
          <a:xfrm>
            <a:off x="10359509" y="3667125"/>
            <a:ext cx="3382923" cy="18788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Педагог должен создавать комфортную и безопасную обстановку, использовать доступный язык, привлекательные наглядные материалы и интерактивные методы </a:t>
            </a:r>
            <a:r>
              <a:rPr lang="en-US" sz="15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обучения</a:t>
            </a: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6171248" y="5952649"/>
            <a:ext cx="7774305" cy="1471136"/>
          </a:xfrm>
          <a:prstGeom prst="roundRect">
            <a:avLst>
              <a:gd name="adj" fmla="val 5587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6374487" y="6155888"/>
            <a:ext cx="2568416" cy="3209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2500"/>
              </a:lnSpc>
              <a:buNone/>
            </a:pPr>
            <a:r>
              <a:rPr lang="en-US" sz="20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Контроль и оценка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6374487" y="6594277"/>
            <a:ext cx="7367826" cy="62626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2450"/>
              </a:lnSpc>
              <a:buNone/>
            </a:pP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Педагог должен наблюдать </a:t>
            </a:r>
            <a:r>
              <a:rPr lang="en-US" sz="15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за</a:t>
            </a: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 </a:t>
            </a:r>
            <a:r>
              <a:rPr lang="en-US" sz="15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дет</a:t>
            </a:r>
            <a:r>
              <a:rPr lang="ru-RU" sz="15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ьми</a:t>
            </a: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на занятиях, оценивать их понимание материала и оказывать индивидуальную </a:t>
            </a:r>
            <a:r>
              <a:rPr lang="en-US" sz="150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поддержку</a:t>
            </a: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50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AA0D7842-1BFA-AAA6-49AB-D9DB07BD2F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812" y="944963"/>
            <a:ext cx="4922365" cy="553191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048137" y="834390"/>
            <a:ext cx="8020526" cy="10532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100"/>
              </a:lnSpc>
              <a:buNone/>
            </a:pPr>
            <a:r>
              <a:rPr lang="en-US" sz="330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Ресурсы и возможности музеев для патриотического воспитания</a:t>
            </a:r>
            <a:endParaRPr lang="en-US" sz="330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8137" y="2128361"/>
            <a:ext cx="401241" cy="401241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6048137" y="2690098"/>
            <a:ext cx="2750344" cy="2632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Национальные символы</a:t>
            </a:r>
            <a:endParaRPr lang="en-US" sz="1650" dirty="0"/>
          </a:p>
        </p:txBody>
      </p:sp>
      <p:sp>
        <p:nvSpPr>
          <p:cNvPr id="6" name="Text 2"/>
          <p:cNvSpPr/>
          <p:nvPr/>
        </p:nvSpPr>
        <p:spPr>
          <a:xfrm>
            <a:off x="6048137" y="3049548"/>
            <a:ext cx="8020526" cy="5133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Музейные экспонаты, связанные с национальными символами России, знакомят детей со знаменами и значениями герба, флага и гимна..</a:t>
            </a:r>
            <a:endParaRPr lang="en-US" sz="12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8137" y="4044434"/>
            <a:ext cx="401241" cy="401241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6048137" y="4606171"/>
            <a:ext cx="2386489" cy="2632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Культурное наследие</a:t>
            </a:r>
            <a:endParaRPr lang="en-US" sz="1650" dirty="0"/>
          </a:p>
        </p:txBody>
      </p:sp>
      <p:sp>
        <p:nvSpPr>
          <p:cNvPr id="9" name="Text 4"/>
          <p:cNvSpPr/>
          <p:nvPr/>
        </p:nvSpPr>
        <p:spPr>
          <a:xfrm>
            <a:off x="6048137" y="4965621"/>
            <a:ext cx="8020526" cy="5133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Музейные экспозиции, </a:t>
            </a:r>
            <a:r>
              <a:rPr lang="en-US" sz="12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посвященые</a:t>
            </a: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ru-RU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русскому</a:t>
            </a: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искусству, литературе и музыке, способствуют формированию культурной идентичности и гордости за национальное наследие..</a:t>
            </a:r>
            <a:endParaRPr lang="en-US" sz="12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8137" y="5960507"/>
            <a:ext cx="401241" cy="401241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048137" y="6522244"/>
            <a:ext cx="2372916" cy="2632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6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Героическая история</a:t>
            </a:r>
            <a:endParaRPr lang="en-US" sz="1650" dirty="0"/>
          </a:p>
        </p:txBody>
      </p:sp>
      <p:sp>
        <p:nvSpPr>
          <p:cNvPr id="12" name="Text 6"/>
          <p:cNvSpPr/>
          <p:nvPr/>
        </p:nvSpPr>
        <p:spPr>
          <a:xfrm>
            <a:off x="6048137" y="6881693"/>
            <a:ext cx="8020526" cy="5133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Экспозиции, посвященные героям России, рассказывают о подвигах, которые способствуют формированию патриотических чувств, поддержки истории и героических поступкам..</a:t>
            </a:r>
            <a:endParaRPr lang="en-US" sz="1250" dirty="0"/>
          </a:p>
        </p:txBody>
      </p:sp>
      <p:pic>
        <p:nvPicPr>
          <p:cNvPr id="13" name="Рисунок 7">
            <a:extLst>
              <a:ext uri="{FF2B5EF4-FFF2-40B4-BE49-F238E27FC236}">
                <a16:creationId xmlns:a16="http://schemas.microsoft.com/office/drawing/2014/main" xmlns="" id="{E2E10D44-639C-629F-084C-A3CBD2CC15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193" y="554804"/>
            <a:ext cx="5856270" cy="7242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058138" y="780455"/>
            <a:ext cx="8000524" cy="10720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4200"/>
              </a:lnSpc>
              <a:buNone/>
            </a:pPr>
            <a:r>
              <a:rPr lang="en-US" sz="33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Практические рекомендации по реализации музейных </a:t>
            </a:r>
            <a:r>
              <a:rPr lang="en-US" sz="3350" b="1" dirty="0" err="1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технологий</a:t>
            </a:r>
            <a:endParaRPr lang="en-US" sz="3350" dirty="0"/>
          </a:p>
        </p:txBody>
      </p:sp>
      <p:sp>
        <p:nvSpPr>
          <p:cNvPr id="4" name="Shape 1"/>
          <p:cNvSpPr/>
          <p:nvPr/>
        </p:nvSpPr>
        <p:spPr>
          <a:xfrm>
            <a:off x="6291739" y="2097524"/>
            <a:ext cx="22860" cy="5351621"/>
          </a:xfrm>
          <a:prstGeom prst="roundRect">
            <a:avLst>
              <a:gd name="adj" fmla="val 300148"/>
            </a:avLst>
          </a:prstGeom>
          <a:solidFill>
            <a:srgbClr val="B2D4E5"/>
          </a:solidFill>
          <a:ln/>
        </p:spPr>
      </p:sp>
      <p:sp>
        <p:nvSpPr>
          <p:cNvPr id="5" name="Shape 2"/>
          <p:cNvSpPr/>
          <p:nvPr/>
        </p:nvSpPr>
        <p:spPr>
          <a:xfrm>
            <a:off x="6464082" y="2453521"/>
            <a:ext cx="571738" cy="22860"/>
          </a:xfrm>
          <a:prstGeom prst="roundRect">
            <a:avLst>
              <a:gd name="adj" fmla="val 300148"/>
            </a:avLst>
          </a:prstGeom>
          <a:solidFill>
            <a:srgbClr val="B2D4E5"/>
          </a:solidFill>
          <a:ln/>
        </p:spPr>
      </p:sp>
      <p:sp>
        <p:nvSpPr>
          <p:cNvPr id="6" name="Shape 3"/>
          <p:cNvSpPr/>
          <p:nvPr/>
        </p:nvSpPr>
        <p:spPr>
          <a:xfrm>
            <a:off x="6119396" y="2281238"/>
            <a:ext cx="367546" cy="367546"/>
          </a:xfrm>
          <a:prstGeom prst="roundRect">
            <a:avLst>
              <a:gd name="adj" fmla="val 18668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6248102" y="2336363"/>
            <a:ext cx="110133" cy="2572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20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1</a:t>
            </a:r>
            <a:endParaRPr lang="en-US" sz="2000" dirty="0"/>
          </a:p>
        </p:txBody>
      </p:sp>
      <p:sp>
        <p:nvSpPr>
          <p:cNvPr id="8" name="Text 5"/>
          <p:cNvSpPr/>
          <p:nvPr/>
        </p:nvSpPr>
        <p:spPr>
          <a:xfrm>
            <a:off x="7201614" y="2260878"/>
            <a:ext cx="3068003" cy="2680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Создание доступной среды</a:t>
            </a:r>
            <a:endParaRPr lang="en-US" sz="1650" dirty="0"/>
          </a:p>
        </p:txBody>
      </p:sp>
      <p:sp>
        <p:nvSpPr>
          <p:cNvPr id="9" name="Text 6"/>
          <p:cNvSpPr/>
          <p:nvPr/>
        </p:nvSpPr>
        <p:spPr>
          <a:xfrm>
            <a:off x="7201614" y="2626876"/>
            <a:ext cx="6857048" cy="5226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Обеспечить доступность музейных объектов для детей с </a:t>
            </a:r>
            <a:r>
              <a:rPr lang="ru-RU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ТНР(</a:t>
            </a: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ОН</a:t>
            </a:r>
            <a:r>
              <a:rPr lang="ru-RU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Р2-3ур)</a:t>
            </a:r>
            <a:endParaRPr lang="en-US" sz="1250" dirty="0"/>
          </a:p>
        </p:txBody>
      </p:sp>
      <p:sp>
        <p:nvSpPr>
          <p:cNvPr id="10" name="Shape 7"/>
          <p:cNvSpPr/>
          <p:nvPr/>
        </p:nvSpPr>
        <p:spPr>
          <a:xfrm>
            <a:off x="6464082" y="3832265"/>
            <a:ext cx="571738" cy="22860"/>
          </a:xfrm>
          <a:prstGeom prst="roundRect">
            <a:avLst>
              <a:gd name="adj" fmla="val 300148"/>
            </a:avLst>
          </a:prstGeom>
          <a:solidFill>
            <a:srgbClr val="B2D4E5"/>
          </a:solidFill>
          <a:ln/>
        </p:spPr>
      </p:sp>
      <p:sp>
        <p:nvSpPr>
          <p:cNvPr id="11" name="Shape 8"/>
          <p:cNvSpPr/>
          <p:nvPr/>
        </p:nvSpPr>
        <p:spPr>
          <a:xfrm>
            <a:off x="6119396" y="3659981"/>
            <a:ext cx="367546" cy="367546"/>
          </a:xfrm>
          <a:prstGeom prst="roundRect">
            <a:avLst>
              <a:gd name="adj" fmla="val 18668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6230243" y="3715107"/>
            <a:ext cx="145852" cy="2572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20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2</a:t>
            </a:r>
            <a:endParaRPr lang="en-US" sz="2000" dirty="0"/>
          </a:p>
        </p:txBody>
      </p:sp>
      <p:sp>
        <p:nvSpPr>
          <p:cNvPr id="13" name="Text 10"/>
          <p:cNvSpPr/>
          <p:nvPr/>
        </p:nvSpPr>
        <p:spPr>
          <a:xfrm>
            <a:off x="7201614" y="3639622"/>
            <a:ext cx="4606052" cy="2680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Подбор материалов и методов обучения</a:t>
            </a:r>
            <a:endParaRPr lang="en-US" sz="1650" dirty="0"/>
          </a:p>
        </p:txBody>
      </p:sp>
      <p:sp>
        <p:nvSpPr>
          <p:cNvPr id="14" name="Text 11"/>
          <p:cNvSpPr/>
          <p:nvPr/>
        </p:nvSpPr>
        <p:spPr>
          <a:xfrm>
            <a:off x="7201614" y="4005620"/>
            <a:ext cx="6857048" cy="5226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Используйте интерактивные экспозиции, тактильные материалы, необычные технологии, игры и квесты, адаптированные к особенностям детей с </a:t>
            </a:r>
            <a:r>
              <a:rPr lang="ru-RU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ТНР(</a:t>
            </a: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ОН</a:t>
            </a:r>
            <a:r>
              <a:rPr lang="ru-RU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Р2-3ур)</a:t>
            </a: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250" dirty="0"/>
          </a:p>
        </p:txBody>
      </p:sp>
      <p:sp>
        <p:nvSpPr>
          <p:cNvPr id="15" name="Shape 12"/>
          <p:cNvSpPr/>
          <p:nvPr/>
        </p:nvSpPr>
        <p:spPr>
          <a:xfrm>
            <a:off x="6464082" y="5211008"/>
            <a:ext cx="571738" cy="22860"/>
          </a:xfrm>
          <a:prstGeom prst="roundRect">
            <a:avLst>
              <a:gd name="adj" fmla="val 300148"/>
            </a:avLst>
          </a:prstGeom>
          <a:solidFill>
            <a:srgbClr val="B2D4E5"/>
          </a:solidFill>
          <a:ln/>
        </p:spPr>
      </p:sp>
      <p:sp>
        <p:nvSpPr>
          <p:cNvPr id="16" name="Shape 13"/>
          <p:cNvSpPr/>
          <p:nvPr/>
        </p:nvSpPr>
        <p:spPr>
          <a:xfrm>
            <a:off x="6119396" y="5038725"/>
            <a:ext cx="367546" cy="367546"/>
          </a:xfrm>
          <a:prstGeom prst="roundRect">
            <a:avLst>
              <a:gd name="adj" fmla="val 18668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17" name="Text 14"/>
          <p:cNvSpPr/>
          <p:nvPr/>
        </p:nvSpPr>
        <p:spPr>
          <a:xfrm>
            <a:off x="6230362" y="5093851"/>
            <a:ext cx="145613" cy="2572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20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3</a:t>
            </a:r>
            <a:endParaRPr lang="en-US" sz="2000" dirty="0"/>
          </a:p>
        </p:txBody>
      </p:sp>
      <p:sp>
        <p:nvSpPr>
          <p:cNvPr id="18" name="Text 15"/>
          <p:cNvSpPr/>
          <p:nvPr/>
        </p:nvSpPr>
        <p:spPr>
          <a:xfrm>
            <a:off x="7201614" y="5018365"/>
            <a:ext cx="3391853" cy="2680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Сотрудничество с педагогами</a:t>
            </a:r>
            <a:endParaRPr lang="en-US" sz="1650" dirty="0"/>
          </a:p>
        </p:txBody>
      </p:sp>
      <p:sp>
        <p:nvSpPr>
          <p:cNvPr id="19" name="Text 16"/>
          <p:cNvSpPr/>
          <p:nvPr/>
        </p:nvSpPr>
        <p:spPr>
          <a:xfrm>
            <a:off x="7201614" y="5384363"/>
            <a:ext cx="6857048" cy="5226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Привлекать к работе педагогов, которые специализируются на работе с детьми с </a:t>
            </a:r>
            <a:r>
              <a:rPr lang="ru-RU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ТНР(</a:t>
            </a: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ОН</a:t>
            </a:r>
            <a:r>
              <a:rPr lang="ru-RU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Р2-3ур)</a:t>
            </a: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и обеспечивать их обучение музейным технологиям..</a:t>
            </a:r>
            <a:endParaRPr lang="en-US" sz="1250" dirty="0"/>
          </a:p>
        </p:txBody>
      </p:sp>
      <p:sp>
        <p:nvSpPr>
          <p:cNvPr id="20" name="Shape 17"/>
          <p:cNvSpPr/>
          <p:nvPr/>
        </p:nvSpPr>
        <p:spPr>
          <a:xfrm>
            <a:off x="6464082" y="6589752"/>
            <a:ext cx="571738" cy="22860"/>
          </a:xfrm>
          <a:prstGeom prst="roundRect">
            <a:avLst>
              <a:gd name="adj" fmla="val 300148"/>
            </a:avLst>
          </a:prstGeom>
          <a:solidFill>
            <a:srgbClr val="B2D4E5"/>
          </a:solidFill>
          <a:ln/>
        </p:spPr>
      </p:sp>
      <p:sp>
        <p:nvSpPr>
          <p:cNvPr id="21" name="Shape 18"/>
          <p:cNvSpPr/>
          <p:nvPr/>
        </p:nvSpPr>
        <p:spPr>
          <a:xfrm>
            <a:off x="6119396" y="6417469"/>
            <a:ext cx="367546" cy="367546"/>
          </a:xfrm>
          <a:prstGeom prst="roundRect">
            <a:avLst>
              <a:gd name="adj" fmla="val 18668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6233815" y="6472595"/>
            <a:ext cx="138708" cy="25729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00"/>
              </a:lnSpc>
              <a:buNone/>
            </a:pPr>
            <a:r>
              <a:rPr lang="en-US" sz="20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4</a:t>
            </a:r>
            <a:endParaRPr lang="en-US" sz="2000" dirty="0"/>
          </a:p>
        </p:txBody>
      </p:sp>
      <p:sp>
        <p:nvSpPr>
          <p:cNvPr id="23" name="Text 20"/>
          <p:cNvSpPr/>
          <p:nvPr/>
        </p:nvSpPr>
        <p:spPr>
          <a:xfrm>
            <a:off x="7201614" y="6397109"/>
            <a:ext cx="2679025" cy="2680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6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Оценка эффективности</a:t>
            </a:r>
            <a:endParaRPr lang="en-US" sz="1650" dirty="0"/>
          </a:p>
        </p:txBody>
      </p:sp>
      <p:sp>
        <p:nvSpPr>
          <p:cNvPr id="24" name="Text 21"/>
          <p:cNvSpPr/>
          <p:nvPr/>
        </p:nvSpPr>
        <p:spPr>
          <a:xfrm>
            <a:off x="7201614" y="6763107"/>
            <a:ext cx="6857048" cy="5226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Регулярно оценивать эффективность реализуемых программ, вносить коррективы и развивать музейные технологии для лучшего достижения поставленных </a:t>
            </a:r>
            <a:r>
              <a:rPr lang="en-US" sz="12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целей</a:t>
            </a:r>
            <a:r>
              <a:rPr lang="en-US" sz="12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1250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9B55BFB4-A740-9DA5-0020-A834F3134E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457" y="128840"/>
            <a:ext cx="3665685" cy="2063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2537F1E2-58AF-2F99-50AC-8207F72C53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5594" y="2394883"/>
            <a:ext cx="3755493" cy="2107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680</Words>
  <Application>Microsoft Office PowerPoint</Application>
  <PresentationFormat>Произвольный</PresentationFormat>
  <Paragraphs>86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Petrona Bold</vt:lpstr>
      <vt:lpstr>Inter</vt:lpstr>
      <vt:lpstr>Calibri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Admin</cp:lastModifiedBy>
  <cp:revision>10</cp:revision>
  <dcterms:created xsi:type="dcterms:W3CDTF">2024-10-17T20:04:02Z</dcterms:created>
  <dcterms:modified xsi:type="dcterms:W3CDTF">2024-11-02T06:22:40Z</dcterms:modified>
</cp:coreProperties>
</file>