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4" r:id="rId5"/>
    <p:sldId id="275" r:id="rId6"/>
    <p:sldId id="266" r:id="rId7"/>
    <p:sldId id="276" r:id="rId8"/>
    <p:sldId id="268" r:id="rId9"/>
    <p:sldId id="269" r:id="rId10"/>
    <p:sldId id="270" r:id="rId11"/>
    <p:sldId id="260" r:id="rId12"/>
    <p:sldId id="258" r:id="rId13"/>
    <p:sldId id="267" r:id="rId14"/>
    <p:sldId id="278" r:id="rId15"/>
    <p:sldId id="27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452" y="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79DF-1A2F-45EC-AE45-C3941784585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E1C0-7B28-4CB1-8619-5A11D5CDC0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79DF-1A2F-45EC-AE45-C3941784585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E1C0-7B28-4CB1-8619-5A11D5CDC0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79DF-1A2F-45EC-AE45-C3941784585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E1C0-7B28-4CB1-8619-5A11D5CDC0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79DF-1A2F-45EC-AE45-C3941784585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E1C0-7B28-4CB1-8619-5A11D5CDC0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79DF-1A2F-45EC-AE45-C3941784585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E1C0-7B28-4CB1-8619-5A11D5CDC0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79DF-1A2F-45EC-AE45-C3941784585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E1C0-7B28-4CB1-8619-5A11D5CDC0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79DF-1A2F-45EC-AE45-C3941784585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E1C0-7B28-4CB1-8619-5A11D5CDC0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79DF-1A2F-45EC-AE45-C3941784585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E1C0-7B28-4CB1-8619-5A11D5CDC0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79DF-1A2F-45EC-AE45-C3941784585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E1C0-7B28-4CB1-8619-5A11D5CDC0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79DF-1A2F-45EC-AE45-C3941784585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E1C0-7B28-4CB1-8619-5A11D5CDC0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79DF-1A2F-45EC-AE45-C3941784585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E1C0-7B28-4CB1-8619-5A11D5CDC0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6B79DF-1A2F-45EC-AE45-C3941784585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B2E1C0-7B28-4CB1-8619-5A11D5CDC0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oryandpractice.ru/posts/2864-obrazovanie-budushchego-" TargetMode="External"/><Relationship Id="rId2" Type="http://schemas.openxmlformats.org/officeDocument/2006/relationships/hyperlink" Target="https://www.youtube.com/watch?v=_yEgrW9GeqQ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k.com/@kometa76-dizain-myshlenie-vazhnyi-instrument-dlya-shkolnikov?ysclid=llmeiw0zh2882545299" TargetMode="External"/><Relationship Id="rId4" Type="http://schemas.openxmlformats.org/officeDocument/2006/relationships/hyperlink" Target="http://mintmind.ru/design-thinking-proces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7346677" cy="16888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                     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Остроумова М.А.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Нефтегорск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2023   </a:t>
            </a:r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980729"/>
            <a:ext cx="8064896" cy="27363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/>
              <a:t>И</a:t>
            </a:r>
            <a:r>
              <a:rPr lang="ru-RU" dirty="0" smtClean="0"/>
              <a:t>спользование дизайн-мышления </a:t>
            </a:r>
            <a:r>
              <a:rPr lang="ru-RU" dirty="0"/>
              <a:t>в </a:t>
            </a:r>
            <a:r>
              <a:rPr lang="ru-RU" dirty="0" smtClean="0"/>
              <a:t>образовании.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9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3850"/>
            <a:ext cx="8497887" cy="267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8426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Примеры заданий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1600" dirty="0" smtClean="0"/>
              <a:t>1) Придумайте, за счет чего можно достичь ИКР телевизора, компьютерной игры?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531" y="4364722"/>
            <a:ext cx="82101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2) Папа </a:t>
            </a:r>
            <a:r>
              <a:rPr lang="ru-RU" dirty="0"/>
              <a:t>и Маша сделали скворечник в своем саду, который очень понравился птицам и они там свили гнездо, у них родились птенцы. Кошка, которая гуляла сама по себе дома у папы и Маши, очень заинтересовалась птенцами. </a:t>
            </a:r>
          </a:p>
          <a:p>
            <a:r>
              <a:rPr lang="ru-RU" dirty="0"/>
              <a:t>Найдите решение, даже самое бредовое, как уберечь птенцов от кошки?</a:t>
            </a:r>
          </a:p>
        </p:txBody>
      </p:sp>
    </p:spTree>
    <p:extLst>
      <p:ext uri="{BB962C8B-B14F-4D97-AF65-F5344CB8AC3E}">
        <p14:creationId xmlns:p14="http://schemas.microsoft.com/office/powerpoint/2010/main" val="39827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Таблица для сравнения с конкурентами (шаблон) для сравнения идей групп.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628800"/>
            <a:ext cx="8145463" cy="29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8475" y="4576763"/>
            <a:ext cx="81454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Сравнение с конкурентами это аналитическая работа. Лучше всего результаты такого анализа приводить в форме таблицы, а критерии формулировать таким образом, чтобы ответ на них был однозначным – либо «да», либо  «нет», либо конкретное значение (число, показатель, нормативная характеристика).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7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32448" cy="259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5895"/>
            <a:ext cx="4123966" cy="2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284984"/>
            <a:ext cx="4165551" cy="274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3744415" cy="313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7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8784977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8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2" y="404664"/>
            <a:ext cx="894611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92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3529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                 ЧИТАЙТЕ!</a:t>
            </a:r>
          </a:p>
          <a:p>
            <a:endParaRPr lang="ru-RU" sz="3200" b="1" dirty="0" smtClean="0"/>
          </a:p>
          <a:p>
            <a:r>
              <a:rPr lang="ru-RU" dirty="0" smtClean="0"/>
              <a:t>1.   </a:t>
            </a:r>
            <a:r>
              <a:rPr lang="ru-RU" dirty="0" smtClean="0"/>
              <a:t> Реалити-шоу </a:t>
            </a:r>
            <a:r>
              <a:rPr lang="ru-RU" dirty="0"/>
              <a:t>«Дизайн-мышление. За гранью возможного» </a:t>
            </a:r>
          </a:p>
          <a:p>
            <a:r>
              <a:rPr lang="ru-RU" dirty="0" smtClean="0"/>
              <a:t>   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://www.youtube.com/watch?v=_</a:t>
            </a:r>
            <a:r>
              <a:rPr lang="en-US" dirty="0" smtClean="0">
                <a:hlinkClick r:id="rId2"/>
              </a:rPr>
              <a:t>yEgrW9GeqQ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  </a:t>
            </a:r>
            <a:r>
              <a:rPr lang="ru-RU" dirty="0" smtClean="0"/>
              <a:t>Образование </a:t>
            </a:r>
            <a:r>
              <a:rPr lang="ru-RU" dirty="0"/>
              <a:t>будущего: дизайн-мышление и история </a:t>
            </a:r>
            <a:r>
              <a:rPr lang="ru-RU" dirty="0" smtClean="0"/>
              <a:t>Вселенной</a:t>
            </a:r>
          </a:p>
          <a:p>
            <a:r>
              <a:rPr lang="ru-RU" dirty="0" smtClean="0"/>
              <a:t>    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theoryandpractice.ru/posts/2864-obrazovanie-budushchego-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    </a:t>
            </a:r>
            <a:r>
              <a:rPr lang="en-US" dirty="0" smtClean="0"/>
              <a:t>dizayn-myshlenie-i-istoriya-vselennoy</a:t>
            </a:r>
            <a:endParaRPr lang="ru-RU" dirty="0" smtClean="0"/>
          </a:p>
          <a:p>
            <a:r>
              <a:rPr lang="ru-RU" dirty="0" smtClean="0"/>
              <a:t>3.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http://mintmind.ru/design-thinking-process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Дизайн-мышление: с чего начат и где применять?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en-US" dirty="0">
                <a:hlinkClick r:id="rId5"/>
              </a:rPr>
              <a:t>https://vk.com/@</a:t>
            </a:r>
            <a:r>
              <a:rPr lang="en-US" dirty="0" smtClean="0">
                <a:hlinkClick r:id="rId5"/>
              </a:rPr>
              <a:t>kometa76-dizain-myshlenie-vazhnyi-instrument-dlya-shkolnikov?ysclid=llmeiw0zh2882545299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7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050" y="2967335"/>
            <a:ext cx="8529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40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"Если ученик в школе не научился сам ничего творить,</a:t>
            </a:r>
            <a:br>
              <a:rPr lang="ru-RU" dirty="0"/>
            </a:br>
            <a:r>
              <a:rPr lang="ru-RU" dirty="0" smtClean="0"/>
              <a:t>              то </a:t>
            </a:r>
            <a:r>
              <a:rPr lang="ru-RU" dirty="0"/>
              <a:t>и в жизни он всегда будет только подражать, копировать, </a:t>
            </a:r>
            <a:br>
              <a:rPr lang="ru-RU" dirty="0"/>
            </a:br>
            <a:r>
              <a:rPr lang="ru-RU" dirty="0"/>
              <a:t>так как мало таких, которые бы, научившись копировать, </a:t>
            </a:r>
            <a:br>
              <a:rPr lang="ru-RU" dirty="0"/>
            </a:br>
            <a:r>
              <a:rPr lang="ru-RU" dirty="0"/>
              <a:t>умели сделать самостоятельное приложение этих сведений".</a:t>
            </a:r>
          </a:p>
          <a:p>
            <a:pPr algn="r"/>
            <a:r>
              <a:rPr lang="ru-RU" dirty="0" err="1"/>
              <a:t>Л.Н.Толстой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Дизайн-мышление </a:t>
            </a:r>
            <a:r>
              <a:rPr lang="ru-RU" dirty="0"/>
              <a:t>(англ. </a:t>
            </a:r>
            <a:r>
              <a:rPr lang="ru-RU" dirty="0" err="1"/>
              <a:t>design</a:t>
            </a:r>
            <a:r>
              <a:rPr lang="ru-RU" dirty="0"/>
              <a:t> </a:t>
            </a:r>
            <a:r>
              <a:rPr lang="ru-RU" dirty="0" err="1"/>
              <a:t>thinking</a:t>
            </a:r>
            <a:r>
              <a:rPr lang="ru-RU" dirty="0"/>
              <a:t>) — методология решения инженерных, деловых и прочих задач, основывающаяся на творческом, а не аналитическом подходе. Главной особенностью дизайн-мышления, в отличие от аналитического мышления, является не критический анализ, а творческий процесс, в котором порой самые неожиданные идеи ведут к лучшему решению проблемы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Это </a:t>
            </a:r>
            <a:r>
              <a:rPr lang="ru-RU" dirty="0">
                <a:solidFill>
                  <a:srgbClr val="C00000"/>
                </a:solidFill>
              </a:rPr>
              <a:t>Метод создания продуктов и услуг, ориентированных на человека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  <a:p>
            <a:r>
              <a:rPr lang="ru-RU" b="1" dirty="0"/>
              <a:t>В основе – </a:t>
            </a:r>
            <a:r>
              <a:rPr lang="ru-RU" b="1" dirty="0" err="1"/>
              <a:t>эмпатия</a:t>
            </a:r>
            <a:r>
              <a:rPr lang="ru-RU" b="1" dirty="0"/>
              <a:t> (</a:t>
            </a:r>
            <a:r>
              <a:rPr lang="ru-RU" b="1" dirty="0">
                <a:solidFill>
                  <a:srgbClr val="C00000"/>
                </a:solidFill>
              </a:rPr>
              <a:t>сопереживание</a:t>
            </a:r>
            <a:r>
              <a:rPr lang="ru-RU" b="1" dirty="0"/>
              <a:t>) к </a:t>
            </a:r>
            <a:r>
              <a:rPr lang="ru-RU" b="1" dirty="0" smtClean="0"/>
              <a:t>человеку.</a:t>
            </a:r>
            <a:endParaRPr lang="ru-RU" b="1" dirty="0"/>
          </a:p>
          <a:p>
            <a:endParaRPr lang="ru-RU" dirty="0" smtClean="0"/>
          </a:p>
          <a:p>
            <a:r>
              <a:rPr lang="ru-RU" b="1" dirty="0" smtClean="0"/>
              <a:t>Это </a:t>
            </a:r>
            <a:r>
              <a:rPr lang="ru-RU" b="1" dirty="0" smtClean="0">
                <a:solidFill>
                  <a:srgbClr val="C00000"/>
                </a:solidFill>
              </a:rPr>
              <a:t>творческий </a:t>
            </a:r>
            <a:r>
              <a:rPr lang="ru-RU" b="1" dirty="0">
                <a:solidFill>
                  <a:srgbClr val="C00000"/>
                </a:solidFill>
              </a:rPr>
              <a:t>процесс поиска решений </a:t>
            </a:r>
            <a:r>
              <a:rPr lang="ru-RU" b="1" dirty="0"/>
              <a:t>в проектировании 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7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188640"/>
            <a:ext cx="8820473" cy="1138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</a:p>
          <a:p>
            <a:r>
              <a:rPr lang="ru-RU" dirty="0">
                <a:latin typeface="Nautilus Pompilius" pitchFamily="50" charset="-52"/>
              </a:rPr>
              <a:t>Создатели методики </a:t>
            </a:r>
            <a:r>
              <a:rPr lang="ru-RU" dirty="0" smtClean="0">
                <a:latin typeface="Nautilus Pompilius" pitchFamily="50" charset="-52"/>
              </a:rPr>
              <a:t>(</a:t>
            </a:r>
            <a:r>
              <a:rPr lang="ru-RU" dirty="0">
                <a:latin typeface="Nautilus Pompilius" pitchFamily="50" charset="-52"/>
              </a:rPr>
              <a:t>брэнд-менеджеры)</a:t>
            </a:r>
            <a:r>
              <a:rPr lang="ru-RU" dirty="0" smtClean="0"/>
              <a:t> </a:t>
            </a:r>
            <a:r>
              <a:rPr lang="ru-RU" dirty="0" err="1"/>
              <a:t>Хассо</a:t>
            </a:r>
            <a:r>
              <a:rPr lang="ru-RU" dirty="0"/>
              <a:t> </a:t>
            </a:r>
            <a:r>
              <a:rPr lang="ru-RU" dirty="0" err="1"/>
              <a:t>Платтнер</a:t>
            </a:r>
            <a:r>
              <a:rPr lang="ru-RU" dirty="0"/>
              <a:t> и Дэвид Келли</a:t>
            </a:r>
          </a:p>
          <a:p>
            <a:r>
              <a:rPr lang="ru-RU" dirty="0"/>
              <a:t>Основатели</a:t>
            </a:r>
            <a:r>
              <a:rPr lang="en-US" dirty="0"/>
              <a:t> </a:t>
            </a:r>
            <a:r>
              <a:rPr lang="ru-RU" dirty="0"/>
              <a:t>дизайн-школы, которая объединила практики управления с традиционным инженерным образованием</a:t>
            </a:r>
          </a:p>
          <a:p>
            <a:endParaRPr lang="ru-RU" dirty="0"/>
          </a:p>
          <a:p>
            <a:r>
              <a:rPr lang="ru-RU" dirty="0">
                <a:latin typeface="Nautilus Pompilius" pitchFamily="50" charset="-52"/>
              </a:rPr>
              <a:t>Это похоже на «наше»: </a:t>
            </a:r>
            <a:r>
              <a:rPr lang="ru-RU" dirty="0"/>
              <a:t>ТРИЗ, </a:t>
            </a:r>
            <a:r>
              <a:rPr lang="ru-RU" dirty="0" err="1"/>
              <a:t>Нооген</a:t>
            </a:r>
            <a:r>
              <a:rPr lang="ru-RU" dirty="0"/>
              <a:t> и пр.</a:t>
            </a:r>
          </a:p>
          <a:p>
            <a:endParaRPr lang="ru-RU" dirty="0" smtClean="0"/>
          </a:p>
          <a:p>
            <a:r>
              <a:rPr lang="ru-RU" dirty="0" smtClean="0"/>
              <a:t> Задача раскрытие дизайн мышление у учеников научить их смотреть на вещи с другой точки зрения.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5" b="10081"/>
          <a:stretch/>
        </p:blipFill>
        <p:spPr bwMode="auto">
          <a:xfrm>
            <a:off x="1043608" y="3356992"/>
            <a:ext cx="6984776" cy="3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Дизайн </a:t>
            </a:r>
            <a:r>
              <a:rPr lang="ru-RU" dirty="0"/>
              <a:t>– не красивые «картиночки»</a:t>
            </a:r>
          </a:p>
          <a:p>
            <a:r>
              <a:rPr lang="ru-RU" dirty="0"/>
              <a:t>Дизайн (от англ. </a:t>
            </a:r>
            <a:r>
              <a:rPr lang="ru-RU" dirty="0" err="1"/>
              <a:t>design</a:t>
            </a:r>
            <a:r>
              <a:rPr lang="ru-RU" dirty="0"/>
              <a:t> — проектировать, чертить, задумать)</a:t>
            </a:r>
          </a:p>
          <a:p>
            <a:r>
              <a:rPr lang="ru-RU" dirty="0"/>
              <a:t> – решение </a:t>
            </a:r>
            <a:r>
              <a:rPr lang="ru-RU" dirty="0" smtClean="0"/>
              <a:t>проблемы.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55873"/>
            <a:ext cx="3635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1.Провести </a:t>
            </a:r>
            <a:r>
              <a:rPr lang="ru-RU" dirty="0"/>
              <a:t>исследование</a:t>
            </a:r>
          </a:p>
          <a:p>
            <a:r>
              <a:rPr lang="ru-RU" dirty="0" smtClean="0"/>
              <a:t>2.Определить </a:t>
            </a:r>
            <a:r>
              <a:rPr lang="ru-RU" dirty="0"/>
              <a:t>проблему</a:t>
            </a:r>
          </a:p>
          <a:p>
            <a:r>
              <a:rPr lang="ru-RU" dirty="0" smtClean="0"/>
              <a:t>3.Сфокусироваться </a:t>
            </a:r>
            <a:r>
              <a:rPr lang="ru-RU" dirty="0"/>
              <a:t>на болевых </a:t>
            </a:r>
            <a:r>
              <a:rPr lang="ru-RU" dirty="0" smtClean="0"/>
              <a:t>       точках </a:t>
            </a:r>
            <a:r>
              <a:rPr lang="ru-RU" dirty="0"/>
              <a:t>(</a:t>
            </a:r>
            <a:r>
              <a:rPr lang="ru-RU" dirty="0" err="1"/>
              <a:t>эмпатия</a:t>
            </a:r>
            <a:r>
              <a:rPr lang="ru-RU" dirty="0"/>
              <a:t>)</a:t>
            </a:r>
          </a:p>
          <a:p>
            <a:r>
              <a:rPr lang="ru-RU" dirty="0" smtClean="0"/>
              <a:t>4.Сгенерировать </a:t>
            </a:r>
            <a:r>
              <a:rPr lang="ru-RU" dirty="0"/>
              <a:t>идеи</a:t>
            </a:r>
          </a:p>
          <a:p>
            <a:r>
              <a:rPr lang="ru-RU" dirty="0" smtClean="0"/>
              <a:t>5. Выбрать </a:t>
            </a:r>
            <a:r>
              <a:rPr lang="ru-RU" dirty="0"/>
              <a:t>лучшие</a:t>
            </a:r>
          </a:p>
          <a:p>
            <a:r>
              <a:rPr lang="ru-RU" dirty="0" smtClean="0"/>
              <a:t>6. Создать </a:t>
            </a:r>
            <a:r>
              <a:rPr lang="ru-RU" dirty="0"/>
              <a:t>прототип</a:t>
            </a:r>
          </a:p>
          <a:p>
            <a:r>
              <a:rPr lang="ru-RU" dirty="0" smtClean="0"/>
              <a:t>7. Провести </a:t>
            </a:r>
            <a:r>
              <a:rPr lang="ru-RU" dirty="0"/>
              <a:t>тест</a:t>
            </a:r>
          </a:p>
          <a:p>
            <a:endParaRPr lang="ru-RU" dirty="0"/>
          </a:p>
        </p:txBody>
      </p:sp>
      <p:pic>
        <p:nvPicPr>
          <p:cNvPr id="3074" name="Picture 2" descr="C:\Users\MSM\Desktop\ФОТО С ВИДЕО С ТЕЛЕФОНА2018\IMG_20181219_0848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1"/>
          <a:stretch/>
        </p:blipFill>
        <p:spPr bwMode="auto">
          <a:xfrm>
            <a:off x="4680012" y="1772816"/>
            <a:ext cx="3852428" cy="447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b="12020"/>
          <a:stretch/>
        </p:blipFill>
        <p:spPr bwMode="auto">
          <a:xfrm>
            <a:off x="0" y="850605"/>
            <a:ext cx="9144000" cy="517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4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6097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9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6764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выглядит?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Дизайн-сессия</a:t>
            </a:r>
            <a:endParaRPr lang="ru-RU" dirty="0"/>
          </a:p>
          <a:p>
            <a:r>
              <a:rPr lang="ru-RU" dirty="0"/>
              <a:t>Маркеры, ватманы, </a:t>
            </a:r>
            <a:r>
              <a:rPr lang="ru-RU" dirty="0" err="1" smtClean="0"/>
              <a:t>стикеры</a:t>
            </a:r>
            <a:endParaRPr lang="ru-RU" dirty="0"/>
          </a:p>
          <a:p>
            <a:r>
              <a:rPr lang="ru-RU" dirty="0"/>
              <a:t>Дети/взрослые/студенты/педагоги и пр.</a:t>
            </a:r>
          </a:p>
          <a:p>
            <a:r>
              <a:rPr lang="ru-RU" dirty="0"/>
              <a:t>Ведущий (</a:t>
            </a:r>
            <a:r>
              <a:rPr lang="ru-RU" dirty="0" err="1"/>
              <a:t>фасилитатор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стоит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?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Сейчас в тренде: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Коммуникация;</a:t>
            </a:r>
          </a:p>
          <a:p>
            <a:pPr marL="514350" indent="-514350">
              <a:buAutoNum type="arabicPeriod"/>
            </a:pPr>
            <a:r>
              <a:rPr lang="ru-RU" dirty="0"/>
              <a:t>Команда;</a:t>
            </a:r>
          </a:p>
          <a:p>
            <a:pPr marL="514350" indent="-514350">
              <a:buAutoNum type="arabicPeriod"/>
            </a:pPr>
            <a:r>
              <a:rPr lang="ru-RU" dirty="0"/>
              <a:t>Креативное мышление;</a:t>
            </a:r>
          </a:p>
          <a:p>
            <a:pPr marL="514350" indent="-514350">
              <a:buAutoNum type="arabicPeriod"/>
            </a:pPr>
            <a:r>
              <a:rPr lang="ru-RU" dirty="0"/>
              <a:t>Когнитивная гибкость (способность переключаться с одной мысли на другую, обдумывать несколько вещей одновременно);</a:t>
            </a:r>
          </a:p>
          <a:p>
            <a:pPr marL="514350" indent="-514350">
              <a:buAutoNum type="arabicPeriod"/>
            </a:pPr>
            <a:r>
              <a:rPr lang="ru-RU" dirty="0"/>
              <a:t>Эмоциональный интеллект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3105522" cy="413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1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3412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1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4"/>
          <a:stretch/>
        </p:blipFill>
        <p:spPr bwMode="auto">
          <a:xfrm>
            <a:off x="269876" y="692696"/>
            <a:ext cx="6449902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MSM\Desktop\ФОТО С ВИДЕО С ТЕЛЕФОНА2018\IMG_20181219_0859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8" b="33084"/>
          <a:stretch/>
        </p:blipFill>
        <p:spPr bwMode="auto">
          <a:xfrm>
            <a:off x="6719778" y="714513"/>
            <a:ext cx="2164497" cy="16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SM\Desktop\ФОТО С ВИДЕО С ТЕЛЕФОНА2018\IMG_20181219_0912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7" b="22580"/>
          <a:stretch/>
        </p:blipFill>
        <p:spPr bwMode="auto">
          <a:xfrm>
            <a:off x="6748817" y="4581128"/>
            <a:ext cx="2164497" cy="16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3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617</TotalTime>
  <Words>332</Words>
  <Application>Microsoft Office PowerPoint</Application>
  <PresentationFormat>Экран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Использование дизайн-мышления в образовании.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дизайн-мышления в образовании.</dc:title>
  <dc:creator>MSM</dc:creator>
  <cp:lastModifiedBy>student</cp:lastModifiedBy>
  <cp:revision>41</cp:revision>
  <dcterms:created xsi:type="dcterms:W3CDTF">2018-11-29T14:09:05Z</dcterms:created>
  <dcterms:modified xsi:type="dcterms:W3CDTF">2023-08-22T15:00:51Z</dcterms:modified>
</cp:coreProperties>
</file>