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1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3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0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0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7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2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9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9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3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0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17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63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25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0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4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92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3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10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55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77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0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39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3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0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5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3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58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3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54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6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5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73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1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6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1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080C-9853-4568-BB61-45C37F68755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28E4-64B1-4157-AFB2-7A2878896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721-7842-47E4-B804-65905036F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5DC7-EE76-47CE-AD2F-8C9D47DF9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bali.ru/wp-content/uploads/2016/09/gerb_samarskoj_oblasti.png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524" y="6142467"/>
            <a:ext cx="4081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kern="0" dirty="0">
                <a:solidFill>
                  <a:srgbClr val="000E56"/>
                </a:solidFill>
                <a:latin typeface="Arial"/>
                <a:cs typeface="Arial"/>
              </a:rPr>
              <a:t>Нефтегорск </a:t>
            </a:r>
            <a:r>
              <a:rPr b="1" kern="0" dirty="0">
                <a:solidFill>
                  <a:srgbClr val="000E56"/>
                </a:solidFill>
                <a:latin typeface="Arial"/>
                <a:cs typeface="Arial"/>
              </a:rPr>
              <a:t>,</a:t>
            </a:r>
            <a:r>
              <a:rPr b="1" kern="0" spc="365" dirty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lang="ru-RU" b="1" kern="0" dirty="0" smtClean="0">
                <a:solidFill>
                  <a:srgbClr val="000E56"/>
                </a:solidFill>
                <a:latin typeface="Arial"/>
                <a:cs typeface="Arial"/>
              </a:rPr>
              <a:t>11 ноября, </a:t>
            </a:r>
            <a:r>
              <a:rPr b="1" kern="0" spc="-40" dirty="0" smtClean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000E56"/>
                </a:solidFill>
                <a:latin typeface="Arial"/>
                <a:cs typeface="Arial"/>
              </a:rPr>
              <a:t>2025</a:t>
            </a:r>
            <a:r>
              <a:rPr b="1" kern="0" spc="-80" dirty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b="1" kern="0" spc="-20" dirty="0">
                <a:solidFill>
                  <a:srgbClr val="000E56"/>
                </a:solidFill>
                <a:latin typeface="Arial"/>
                <a:cs typeface="Arial"/>
              </a:rPr>
              <a:t>года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388" y="2634018"/>
            <a:ext cx="10890912" cy="146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3200" b="1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«Домашнее задание как часть учебного процесса.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Объем и время выполнения»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«Совершенствование профессиональной компетентности учителей географии"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260" y="1596593"/>
            <a:ext cx="2719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Методическое</a:t>
            </a:r>
            <a:r>
              <a:rPr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объединение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7186" y="1596593"/>
            <a:ext cx="2041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учителей</a:t>
            </a:r>
            <a:r>
              <a:rPr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географии.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028" y="4903470"/>
            <a:ext cx="552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Пономаренко</a:t>
            </a:r>
            <a:r>
              <a:rPr b="1" kern="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Ольга</a:t>
            </a:r>
            <a:r>
              <a:rPr b="1" kern="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Леонидовна,</a:t>
            </a:r>
            <a:r>
              <a:rPr b="1" kern="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учитель</a:t>
            </a:r>
            <a:r>
              <a:rPr b="1" kern="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географии </a:t>
            </a:r>
            <a:r>
              <a:rPr b="1" kern="0" spc="-20" dirty="0">
                <a:solidFill>
                  <a:srgbClr val="001F5F"/>
                </a:solidFill>
                <a:latin typeface="Times New Roman"/>
                <a:cs typeface="Times New Roman"/>
              </a:rPr>
              <a:t>ГБОУ</a:t>
            </a:r>
            <a:r>
              <a:rPr b="1" kern="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СОШ</a:t>
            </a:r>
            <a:r>
              <a:rPr b="1" kern="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№3</a:t>
            </a:r>
            <a:r>
              <a:rPr b="1" kern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Нефтегорска,</a:t>
            </a:r>
            <a:r>
              <a:rPr b="1" kern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методист</a:t>
            </a:r>
            <a:r>
              <a:rPr b="1" kern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25" dirty="0">
                <a:solidFill>
                  <a:srgbClr val="001F5F"/>
                </a:solidFill>
                <a:latin typeface="Times New Roman"/>
                <a:cs typeface="Times New Roman"/>
              </a:rPr>
              <a:t>РЦ.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object 7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36" y="355091"/>
            <a:ext cx="858012" cy="9464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193547"/>
            <a:ext cx="1905000" cy="1429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72536" y="220827"/>
            <a:ext cx="633730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spcBef>
                <a:spcPts val="219"/>
              </a:spcBef>
            </a:pP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Юго-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Восточное</a:t>
            </a:r>
            <a:r>
              <a:rPr sz="1400" kern="0" spc="-4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управление</a:t>
            </a:r>
            <a:r>
              <a:rPr sz="1400" kern="0" spc="-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министерства</a:t>
            </a:r>
            <a:r>
              <a:rPr sz="1400" kern="0" spc="-2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образования</a:t>
            </a:r>
            <a:r>
              <a:rPr sz="1400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и</a:t>
            </a:r>
            <a:r>
              <a:rPr sz="1400" kern="0" spc="-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науки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Самарской</a:t>
            </a:r>
            <a:r>
              <a:rPr sz="1400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области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040" marR="309245" indent="1228725">
              <a:lnSpc>
                <a:spcPct val="107100"/>
              </a:lnSpc>
            </a:pP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400" b="1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бюджетное</a:t>
            </a:r>
            <a:r>
              <a:rPr sz="1400" b="1" kern="0" spc="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учреждение дополнительного профессионального</a:t>
            </a:r>
            <a:r>
              <a:rPr sz="1400" b="1" kern="0" spc="1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образования</a:t>
            </a:r>
            <a:r>
              <a:rPr sz="1400" b="1" kern="0" spc="-1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dirty="0">
                <a:solidFill>
                  <a:srgbClr val="000009"/>
                </a:solidFill>
                <a:latin typeface="Times New Roman"/>
                <a:cs typeface="Times New Roman"/>
              </a:rPr>
              <a:t>Самарской</a:t>
            </a:r>
            <a:r>
              <a:rPr sz="1400" b="1" kern="0" spc="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области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782445">
              <a:spcBef>
                <a:spcPts val="120"/>
              </a:spcBef>
            </a:pP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«Нефтегорский</a:t>
            </a: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dirty="0">
                <a:solidFill>
                  <a:srgbClr val="000009"/>
                </a:solidFill>
                <a:latin typeface="Times New Roman"/>
                <a:cs typeface="Times New Roman"/>
              </a:rPr>
              <a:t>Ресурсный</a:t>
            </a: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центр»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32" y="4195681"/>
            <a:ext cx="3317576" cy="24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5749" y="632388"/>
            <a:ext cx="4677884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домашних заданий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8579" y="2386099"/>
            <a:ext cx="6096000" cy="32983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Проверка включает контроль факта выполнения, качества и самостоятельности работы.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Проверка проводится систематически: в начале, середине или конце урока в зависимости от задач.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Формы проверки: фронтальная, выборочная, опрос, аналогичное упражнение, взаимопроверка, карточки, вызов к доске.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4" y="2285344"/>
            <a:ext cx="5207995" cy="34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4304" y="646036"/>
            <a:ext cx="5720540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 дозировки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8579" y="2386099"/>
            <a:ext cx="6096000" cy="19646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Ответственность за соблюдение норм несет администрация образовательной организации.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Учителю необходимо учитывать установленные нормы по каждому предмету и классу.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7" y="1409129"/>
            <a:ext cx="4537881" cy="40840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9558" y="5415902"/>
            <a:ext cx="1122301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Ученикам первых-шестых классов задания не выдаются на выходные (это можно делать, начиная с седьмого класса). На праздники и каникулы домашнюю работу не задают никому.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5749" y="632388"/>
            <a:ext cx="3864007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нарушений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190" y="1417106"/>
            <a:ext cx="10963701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Мониторинг проводится на основе анализа классных журналов и тетрадей учащихся.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Аудит предполагает: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подсчет количества упражнений и страниц;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сопоставление объема домашних заданий в журналах и тетрадях с учебными материалами.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данное Положение регулирует объем, содержание и виды домашних заданий, а также систему контроля за их выполнением, что направлено на сохранение здоровья учащихся и повышение эффективности образовательного процесса.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92" y="3620983"/>
            <a:ext cx="2725429" cy="18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03553" y="605092"/>
            <a:ext cx="6860468" cy="366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задании домашнего задания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348" y="1444401"/>
            <a:ext cx="10963701" cy="511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 индивидуальные склонности, способности и сильные стороны каждого ученика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тех, кто имеет пробелы в знаниях, нужно давать индивидуальные задания по повторению ключевых вопросов курса. Для учеников, проявляющих повышенный интерес к географии, можно предлагать задания, рассчитанные на расширение географического кругозора и углубление знаний. 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Давать задание в виде конкретных вопросов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которые ученики должны ответить. Это могут быть вопросы из учебника, тогда нужно указать их номера, или подготовленные самим учителем. Вопросы обеспечивают целенаправленную работу с учебником и активизируют мыслительную деятельность. 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разнообразные виды домашних заданий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выполнение письменных и графических работ (сделать рисунок, заполнить контурную карту, составить таблицу и т. д.). Также можно давать задания по чтению дополнительной литературы, подготовке докладов, рефератов, сочинений и другие. 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инструктаж по выполнению домашнего задания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Ученики должны знать не только, что делать, но и как это делать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Выделять на уроке время для проверки и оценки выполнения задания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перегружать учащихся домашним заданием, можно использовать принцип «минимакса» — задания, обязательные для всех и рассчитанные на учеников, интересующихся предметом, имеющих к нему склонность. 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399" y="5460378"/>
            <a:ext cx="1584562" cy="11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35" y="1989209"/>
            <a:ext cx="10515600" cy="13255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513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материалы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выполнения задания могут понадобиться учебник, тетради, карты, карандаши, словари, справочники.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Повторить понятия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необходимы для изучения нового материала. В учебниках такие понятия обычно выделены перед основным материалом параграфа.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цели изучения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параграфа.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материал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разбивая его на отдельные абзацы. При чтении выбирать для абзаца одно-два ключевых слова, записывать их в той последовательности, которая нужна для выполнения задания.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Выделить главные факты, выводы, идеи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Можно составить план и поработать с ним: составить конспект, заполнить таблицу, составить схему.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объяснение кажется непонятным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можно обратиться к словарю, энциклопедии, справочнику.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ответы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вопросы и задания, которые помещены в конце параграфа или даны на уроке.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задание требует доказательства или опровержения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стоит ещё раз подумать, достаточно ли убедительны выводы.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заданий использовать карты и схемы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 помогут лучше понять и запомнить учебный материал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4335" y="373080"/>
            <a:ext cx="8297839" cy="64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подготовке домашнего задания по географии. 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35" y="1989209"/>
            <a:ext cx="10515600" cy="13255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61" y="333017"/>
            <a:ext cx="3897811" cy="36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" y="1581512"/>
            <a:ext cx="2846932" cy="27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827" y="2210937"/>
            <a:ext cx="3675799" cy="20676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5697" y="4823431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6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smtClean="0">
                <a:latin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сентября 2025 года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Минпросвещением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утверждены единые нормативы времени, которые отводятся на выполнение домашних заданий. Данная мера направлена на сохранение обучающихся, обеспечение высокого качества образования и снижение чрезмерной учебной нагрузки.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1" y="581809"/>
            <a:ext cx="859611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91" y="368291"/>
            <a:ext cx="1908213" cy="1426588"/>
          </a:xfrm>
          <a:prstGeom prst="rect">
            <a:avLst/>
          </a:prstGeom>
        </p:spPr>
      </p:pic>
      <p:pic>
        <p:nvPicPr>
          <p:cNvPr id="6" name="Picture 2" descr="C:\Users\den\AppData\Local\Microsoft\Windows\Temporary Internet Files\Content.IE5\O7KH622L\MC90043266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655" y="4230805"/>
            <a:ext cx="3901811" cy="2935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7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6979" y="1156451"/>
            <a:ext cx="11041039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1. Домашнее задание является составной частью урока и направлено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на повышение качества и эффективности знаний учащихся.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При организации домашних заданий необходимо учитывать следующие требования:</a:t>
            </a: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ясность задания для всех обучающихся;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посильность и проблемный характер;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согласованность с заданиями по другим предметам;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индивидуализация (фронтальные, дифференцированные, индивидуальные задания);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обязательная проверка и контроль;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форм (нестандартные вопросы, задания на наблюдение и размышление);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учащихся;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вопросов для повторения;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на преодоление трудностей и развитие аналитического мышления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1098" y="468615"/>
            <a:ext cx="684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Домашнее задание как часть учебного процесса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913" y="3119611"/>
            <a:ext cx="2974087" cy="21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7797" y="2248272"/>
            <a:ext cx="11041039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Время выдачи задания определяется его назначением: закрепляющее — сразу после упражнений, контролирующее — в начале урока, повторяющее — в конце.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Домашнее задание должно органично вытекать из содержания урока, а не заменять незавершенный материал.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Недопустимо перегружать учащихся чрезмерными и механическими заданиями.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1098" y="468615"/>
            <a:ext cx="684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Домашнее задание как часть учебного процесса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user\Desktop\1\чел.jpg"/>
          <p:cNvPicPr>
            <a:picLocks noChangeAspect="1" noChangeArrowheads="1"/>
          </p:cNvPicPr>
          <p:nvPr/>
        </p:nvPicPr>
        <p:blipFill>
          <a:blip r:embed="rId4" cstate="print"/>
          <a:srcRect l="7180" t="6688" r="13086" b="8383"/>
          <a:stretch>
            <a:fillRect/>
          </a:stretch>
        </p:blipFill>
        <p:spPr bwMode="auto">
          <a:xfrm>
            <a:off x="6090795" y="4258101"/>
            <a:ext cx="2041340" cy="240883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r="23027"/>
          <a:stretch/>
        </p:blipFill>
        <p:spPr bwMode="auto">
          <a:xfrm>
            <a:off x="3157321" y="4258101"/>
            <a:ext cx="2486527" cy="249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445" y="4389442"/>
            <a:ext cx="1104103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 установлено: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домашних заданий не должен превышать 30% объема работы на уроке;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устные задания не должны выходить за рамки изученного на уроке материала;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повышенной сложности (отмеченные знаком «*») на дом не задаются.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0089" y="632389"/>
            <a:ext cx="4500527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и время выполнения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1428609"/>
            <a:ext cx="4056596" cy="24610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04346" y="1667933"/>
            <a:ext cx="6232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выполнения домашних заданий: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4-5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2 часа;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6-8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2,5 часа;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3,5 часа.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445" y="4389442"/>
            <a:ext cx="1104103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 установлено: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домашних заданий не должен превышать 30% объема работы на уроке;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устные задания не должны выходить за рамки изученного на уроке материала;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повышенной сложности (отмеченные знаком «*») на дом не задаются.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0089" y="632389"/>
            <a:ext cx="4500527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и время выполнения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1428609"/>
            <a:ext cx="4056596" cy="24610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04346" y="1667933"/>
            <a:ext cx="6232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выполнения домашних заданий: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4-5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2 часа;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6-8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2,5 часа;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3,5 часа.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15" y="4647744"/>
            <a:ext cx="2455840" cy="2210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462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Домашние задания могут включать материал нескольких уроков и повторение ранее изученного.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Учитель обязан учитывать эффективность конкретных видов заданий, избегая чрезмерно трудоемких форм (схемы, таблицы,).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 возможности допускается полный отказ от домашних заданий, если материал усвоен в классе.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Домашние задания должны быть равны по трудности или несколько легче тех, что выполнялись на уроке.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Инструктаж обязателен и фиксируется учащимися в дневниках.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 помощь ученикам допускается использование памяток.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2734" y="550502"/>
            <a:ext cx="7130478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домашнему заданию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8" y="5539618"/>
            <a:ext cx="1581048" cy="13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7" y="1865478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5749" y="632388"/>
            <a:ext cx="4022255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домашних заданий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29" y="2003961"/>
            <a:ext cx="6096000" cy="4021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3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Основные виды: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(для конкретного ученика).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Групповые. (подготовка части общего задания, работа в гетерогенных группах).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Дифференцированные (варианты по силам и интересам учащихся).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Единые для всего класса.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заданий для соседа по парте.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(не чаще 1 раза в неделю, выполнение — от недели до месяца).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3" y="1614379"/>
            <a:ext cx="11041039" cy="36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5749" y="632388"/>
            <a:ext cx="4022255" cy="373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домашних заданий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81" y="1539938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задания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выполняются заранее, группы должны быть разнородными;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предусматривают разные варианты по выбору ученика;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разрешено задавать не чаще одного раза в неделю, срок выполнения — от недели до месяца.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4" y="1733268"/>
            <a:ext cx="5308978" cy="53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826</Words>
  <Application>Microsoft Office PowerPoint</Application>
  <PresentationFormat>Широкоэкранный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Droid Sans Fallback</vt:lpstr>
      <vt:lpstr>Segoe UI</vt:lpstr>
      <vt:lpstr>Symbol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2025-11-11T08:51:20Z</dcterms:created>
  <dcterms:modified xsi:type="dcterms:W3CDTF">2025-11-11T09:44:19Z</dcterms:modified>
</cp:coreProperties>
</file>