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latin typeface="Arial Black" pitchFamily="34" charset="0"/>
              </a:rPr>
              <a:t>Окружное методическое объединение учителей </a:t>
            </a:r>
            <a:r>
              <a:rPr lang="ru-RU" sz="1400" dirty="0" smtClean="0">
                <a:latin typeface="Arial Black" pitchFamily="34" charset="0"/>
              </a:rPr>
              <a:t/>
            </a:r>
            <a:br>
              <a:rPr lang="ru-RU" sz="1400" dirty="0" smtClean="0">
                <a:latin typeface="Arial Black" pitchFamily="34" charset="0"/>
              </a:rPr>
            </a:br>
            <a:r>
              <a:rPr lang="ru-RU" sz="1400" b="1" dirty="0" smtClean="0">
                <a:latin typeface="Arial Black" pitchFamily="34" charset="0"/>
              </a:rPr>
              <a:t>русского языка и литературы</a:t>
            </a:r>
            <a:r>
              <a:rPr lang="ru-RU" sz="1400" dirty="0" smtClean="0">
                <a:latin typeface="Arial Black" pitchFamily="34" charset="0"/>
              </a:rPr>
              <a:t> </a:t>
            </a:r>
            <a:r>
              <a:rPr lang="ru-RU" sz="1800" dirty="0" smtClean="0">
                <a:latin typeface="Arial Black" pitchFamily="34" charset="0"/>
              </a:rPr>
              <a:t/>
            </a:r>
            <a:br>
              <a:rPr lang="ru-RU" sz="1800" dirty="0" smtClean="0">
                <a:latin typeface="Arial Black" pitchFamily="34" charset="0"/>
              </a:rPr>
            </a:br>
            <a:r>
              <a:rPr lang="ru-RU" sz="1800" dirty="0" smtClean="0">
                <a:latin typeface="Arial Black" pitchFamily="34" charset="0"/>
              </a:rPr>
              <a:t>Доклад</a:t>
            </a:r>
            <a:br>
              <a:rPr lang="ru-RU" sz="1800" dirty="0" smtClean="0">
                <a:latin typeface="Arial Black" pitchFamily="34" charset="0"/>
              </a:rPr>
            </a:br>
            <a:r>
              <a:rPr lang="ru-RU" sz="1800" dirty="0" smtClean="0">
                <a:latin typeface="Arial Black" pitchFamily="34" charset="0"/>
              </a:rPr>
              <a:t> «</a:t>
            </a:r>
            <a:r>
              <a:rPr lang="ru-RU" sz="1800" b="1" i="1" dirty="0" smtClean="0">
                <a:latin typeface="Arial Black" pitchFamily="34" charset="0"/>
              </a:rPr>
              <a:t>Оптимальный объем домашнего задания по русскому языку и литературе»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endParaRPr lang="ru-RU" sz="1800" dirty="0" smtClean="0"/>
          </a:p>
          <a:p>
            <a:pPr fontAlgn="base">
              <a:buNone/>
            </a:pPr>
            <a:endParaRPr lang="ru-RU" sz="1800" dirty="0" smtClean="0"/>
          </a:p>
          <a:p>
            <a:pPr fontAlgn="base">
              <a:buNone/>
            </a:pPr>
            <a:endParaRPr lang="ru-RU" sz="1800" dirty="0" smtClean="0"/>
          </a:p>
          <a:p>
            <a:pPr fontAlgn="base">
              <a:buNone/>
            </a:pPr>
            <a:r>
              <a:rPr lang="ru-RU" sz="1800" u="sng" dirty="0" smtClean="0">
                <a:latin typeface="Arial Black" pitchFamily="34" charset="0"/>
              </a:rPr>
              <a:t>Подготовила:</a:t>
            </a:r>
            <a:r>
              <a:rPr lang="ru-RU" sz="1800" dirty="0" smtClean="0">
                <a:latin typeface="Arial Black" pitchFamily="34" charset="0"/>
              </a:rPr>
              <a:t> </a:t>
            </a:r>
          </a:p>
          <a:p>
            <a:pPr fontAlgn="base">
              <a:buNone/>
            </a:pPr>
            <a:r>
              <a:rPr lang="ru-RU" sz="1800" dirty="0" smtClean="0">
                <a:latin typeface="Arial Black" pitchFamily="34" charset="0"/>
              </a:rPr>
              <a:t>Никифорова Татьяна Алексеевна, </a:t>
            </a:r>
          </a:p>
          <a:p>
            <a:pPr fontAlgn="base">
              <a:buNone/>
            </a:pPr>
            <a:r>
              <a:rPr lang="ru-RU" sz="1800" dirty="0" smtClean="0">
                <a:latin typeface="Arial Black" pitchFamily="34" charset="0"/>
              </a:rPr>
              <a:t>учитель русского языка и литературы</a:t>
            </a:r>
          </a:p>
          <a:p>
            <a:pPr fontAlgn="base">
              <a:buNone/>
            </a:pPr>
            <a:r>
              <a:rPr lang="ru-RU" sz="1800" dirty="0" err="1" smtClean="0">
                <a:latin typeface="Arial Black" pitchFamily="34" charset="0"/>
              </a:rPr>
              <a:t>Больше-Алдаркинского</a:t>
            </a:r>
            <a:r>
              <a:rPr lang="ru-RU" sz="1800" dirty="0" smtClean="0">
                <a:latin typeface="Arial Black" pitchFamily="34" charset="0"/>
              </a:rPr>
              <a:t> филиала </a:t>
            </a:r>
          </a:p>
          <a:p>
            <a:pPr fontAlgn="base">
              <a:buNone/>
            </a:pPr>
            <a:r>
              <a:rPr lang="ru-RU" sz="1800" dirty="0" smtClean="0">
                <a:latin typeface="Arial Black" pitchFamily="34" charset="0"/>
              </a:rPr>
              <a:t>ГБОУ СОШ № 2 «ОЦ» с. Борское</a:t>
            </a:r>
            <a:endParaRPr lang="ru-RU" sz="1800" dirty="0">
              <a:latin typeface="Arial Black" pitchFamily="34" charset="0"/>
            </a:endParaRPr>
          </a:p>
        </p:txBody>
      </p:sp>
      <p:pic>
        <p:nvPicPr>
          <p:cNvPr id="1026" name="Picture 2" descr="C:\Users\User\Desktop\ОМО-2025\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4648200" y="1863552"/>
            <a:ext cx="4343400" cy="419769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Выявить критерии </a:t>
            </a:r>
          </a:p>
          <a:p>
            <a:pPr>
              <a:buNone/>
            </a:pPr>
            <a:r>
              <a:rPr lang="ru-RU" dirty="0" smtClean="0"/>
              <a:t>определения </a:t>
            </a:r>
          </a:p>
          <a:p>
            <a:pPr>
              <a:buNone/>
            </a:pPr>
            <a:r>
              <a:rPr lang="ru-RU" dirty="0" smtClean="0"/>
              <a:t>оптимального объёма </a:t>
            </a:r>
          </a:p>
          <a:p>
            <a:pPr>
              <a:buNone/>
            </a:pPr>
            <a:r>
              <a:rPr lang="ru-RU" dirty="0" smtClean="0"/>
              <a:t>домашнего задания по </a:t>
            </a:r>
          </a:p>
          <a:p>
            <a:pPr>
              <a:buNone/>
            </a:pPr>
            <a:r>
              <a:rPr lang="ru-RU" dirty="0" smtClean="0"/>
              <a:t>русскому языку и </a:t>
            </a:r>
          </a:p>
          <a:p>
            <a:pPr>
              <a:buNone/>
            </a:pPr>
            <a:r>
              <a:rPr lang="ru-RU" dirty="0" smtClean="0"/>
              <a:t>литературе, </a:t>
            </a:r>
          </a:p>
          <a:p>
            <a:pPr>
              <a:buNone/>
            </a:pPr>
            <a:r>
              <a:rPr lang="ru-RU" dirty="0" smtClean="0"/>
              <a:t>способствующего </a:t>
            </a:r>
          </a:p>
          <a:p>
            <a:pPr>
              <a:buNone/>
            </a:pPr>
            <a:r>
              <a:rPr lang="ru-RU" dirty="0" smtClean="0"/>
              <a:t>эффективному усвоению </a:t>
            </a:r>
          </a:p>
          <a:p>
            <a:pPr>
              <a:buNone/>
            </a:pPr>
            <a:r>
              <a:rPr lang="ru-RU" dirty="0" smtClean="0"/>
              <a:t>знаний, развитию навыков </a:t>
            </a:r>
          </a:p>
          <a:p>
            <a:pPr>
              <a:buNone/>
            </a:pPr>
            <a:r>
              <a:rPr lang="ru-RU" dirty="0" smtClean="0"/>
              <a:t>и формированию </a:t>
            </a:r>
          </a:p>
          <a:p>
            <a:pPr>
              <a:buNone/>
            </a:pPr>
            <a:r>
              <a:rPr lang="ru-RU" dirty="0" smtClean="0"/>
              <a:t>устойчивого интереса к </a:t>
            </a:r>
          </a:p>
          <a:p>
            <a:pPr>
              <a:buNone/>
            </a:pPr>
            <a:r>
              <a:rPr lang="ru-RU" dirty="0" smtClean="0"/>
              <a:t>предмету.</a:t>
            </a:r>
          </a:p>
          <a:p>
            <a:endParaRPr lang="ru-RU" dirty="0"/>
          </a:p>
        </p:txBody>
      </p:sp>
      <p:pic>
        <p:nvPicPr>
          <p:cNvPr id="6" name="Содержимое 5" descr="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928802"/>
            <a:ext cx="4281498" cy="42814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191000" cy="4724400"/>
          </a:xfrm>
        </p:spPr>
        <p:txBody>
          <a:bodyPr>
            <a:normAutofit fontScale="625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ru-RU" dirty="0" smtClean="0"/>
              <a:t>Проанализировать существующие нормативы и рекомендации по объему домашнего задания.</a:t>
            </a:r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Рассмотреть факторы, влияющие на оптимальный объем домашнего задания (возраст учащихся, уровень сложности материала, индивидуальные особенности).</a:t>
            </a:r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Определить виды домашнего задания, наиболее эффективные для развития языковых и литературных компетенций.</a:t>
            </a:r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Предложить практические рекомендации по планированию домашнего задания.</a:t>
            </a:r>
          </a:p>
          <a:p>
            <a:endParaRPr lang="ru-RU" dirty="0"/>
          </a:p>
        </p:txBody>
      </p:sp>
      <p:pic>
        <p:nvPicPr>
          <p:cNvPr id="5" name="Содержимое 4" descr="3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29124" y="1571612"/>
            <a:ext cx="4343400" cy="31152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Нормативные рекомендации</a:t>
            </a:r>
            <a:endParaRPr lang="ru-RU" sz="24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ru-RU" dirty="0" smtClean="0"/>
              <a:t>   Согласно рекомендациям Министерства образования, общий объем ежедневного домашнего задания для школьников не должен превышать определенного количества часов в зависимости от возраста:</a:t>
            </a:r>
          </a:p>
          <a:p>
            <a:pPr lvl="0" fontAlgn="base"/>
            <a:r>
              <a:rPr lang="ru-RU" b="1" dirty="0" smtClean="0"/>
              <a:t>Начальная школа</a:t>
            </a:r>
            <a:r>
              <a:rPr lang="ru-RU" dirty="0" smtClean="0"/>
              <a:t>: 1-2 часа.</a:t>
            </a:r>
          </a:p>
          <a:p>
            <a:pPr lvl="0" fontAlgn="base"/>
            <a:r>
              <a:rPr lang="ru-RU" b="1" dirty="0" smtClean="0"/>
              <a:t>Средняя школа</a:t>
            </a:r>
            <a:r>
              <a:rPr lang="ru-RU" dirty="0" smtClean="0"/>
              <a:t>: 2-3 часа.</a:t>
            </a:r>
          </a:p>
          <a:p>
            <a:pPr lvl="0" fontAlgn="base"/>
            <a:r>
              <a:rPr lang="ru-RU" b="1" dirty="0" smtClean="0"/>
              <a:t>Старшая школа</a:t>
            </a:r>
            <a:r>
              <a:rPr lang="ru-RU" dirty="0" smtClean="0"/>
              <a:t>: 3-4 часа.</a:t>
            </a:r>
          </a:p>
          <a:p>
            <a:pPr fontAlgn="base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Факторы, влияющие на оптимальный объем домашнего задания: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Возраст обучающихся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Уровень сложности материала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Индивидуальные особенности обучающихся</a:t>
            </a:r>
          </a:p>
          <a:p>
            <a:endParaRPr lang="ru-RU" dirty="0" smtClean="0"/>
          </a:p>
          <a:p>
            <a:pPr lvl="0" fontAlgn="base">
              <a:buFont typeface="Wingdings" pitchFamily="2" charset="2"/>
              <a:buChar char="Ø"/>
            </a:pPr>
            <a:r>
              <a:rPr lang="ru-RU" b="1" dirty="0" smtClean="0"/>
              <a:t>Начальная школа</a:t>
            </a:r>
            <a:r>
              <a:rPr lang="ru-RU" dirty="0" smtClean="0"/>
              <a:t>: 1 страница текста + 1 упражнение.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b="1" dirty="0" smtClean="0"/>
              <a:t>Средняя школа</a:t>
            </a:r>
            <a:r>
              <a:rPr lang="ru-RU" dirty="0" smtClean="0"/>
              <a:t>: 2 страницы текста + 1-2 упражнения.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b="1" dirty="0" smtClean="0"/>
              <a:t>Старшая школа</a:t>
            </a:r>
            <a:r>
              <a:rPr lang="ru-RU" dirty="0" smtClean="0"/>
              <a:t>: 3 страницы текста + 1-2 упражнения.</a:t>
            </a:r>
          </a:p>
          <a:p>
            <a:endParaRPr lang="ru-RU" dirty="0"/>
          </a:p>
        </p:txBody>
      </p:sp>
      <p:pic>
        <p:nvPicPr>
          <p:cNvPr id="5" name="Содержимое 4" descr="4.jf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138569"/>
            <a:ext cx="4343400" cy="36476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Виды домашнего задания, наиболее эффективные для развития языковых и литературных компетенций: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Чтение художественной литературы</a:t>
            </a:r>
          </a:p>
          <a:p>
            <a:r>
              <a:rPr lang="ru-RU" dirty="0" smtClean="0"/>
              <a:t>Письменные работы</a:t>
            </a:r>
          </a:p>
          <a:p>
            <a:r>
              <a:rPr lang="ru-RU" dirty="0" smtClean="0"/>
              <a:t>Упражнения по русскому языку</a:t>
            </a:r>
          </a:p>
          <a:p>
            <a:r>
              <a:rPr lang="ru-RU" dirty="0" smtClean="0"/>
              <a:t>Подготовка к устным ответам</a:t>
            </a:r>
          </a:p>
          <a:p>
            <a:r>
              <a:rPr lang="ru-RU" dirty="0" smtClean="0"/>
              <a:t>Проектная деятельность</a:t>
            </a:r>
            <a:endParaRPr lang="ru-RU" dirty="0"/>
          </a:p>
        </p:txBody>
      </p:sp>
      <p:pic>
        <p:nvPicPr>
          <p:cNvPr id="8" name="Содержимое 7" descr="5.jf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740818"/>
            <a:ext cx="4343400" cy="24431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Практические рекомендации по планированию домашнего задания: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Чётко формулировать цель домашнего задания</a:t>
            </a:r>
          </a:p>
          <a:p>
            <a:r>
              <a:rPr lang="ru-RU" dirty="0" smtClean="0"/>
              <a:t>Дифференцировать задания по уровню сложности</a:t>
            </a:r>
          </a:p>
          <a:p>
            <a:r>
              <a:rPr lang="ru-RU" dirty="0" smtClean="0"/>
              <a:t>Разнообразить виды домашнего задания</a:t>
            </a:r>
          </a:p>
          <a:p>
            <a:r>
              <a:rPr lang="ru-RU" dirty="0" smtClean="0"/>
              <a:t>Предусматривать время на выполнение домашнего задания в рабочих программах</a:t>
            </a:r>
          </a:p>
          <a:p>
            <a:r>
              <a:rPr lang="ru-RU" dirty="0" smtClean="0"/>
              <a:t>Оценивать домашнее задание не только с точки зрения правильности выполнения, но и с точки зрения творческого подхода</a:t>
            </a:r>
          </a:p>
          <a:p>
            <a:r>
              <a:rPr lang="ru-RU" dirty="0" smtClean="0"/>
              <a:t>Регулярно проводить анализ эффективности домашнего задания</a:t>
            </a:r>
          </a:p>
          <a:p>
            <a:r>
              <a:rPr lang="ru-RU" dirty="0" smtClean="0"/>
              <a:t>Сотрудничать с родителями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</TotalTime>
  <Words>287</Words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Окружное методическое объединение учителей  русского языка и литературы  Доклад  «Оптимальный объем домашнего задания по русскому языку и литературе»</vt:lpstr>
      <vt:lpstr>Цель:</vt:lpstr>
      <vt:lpstr>Задачи:</vt:lpstr>
      <vt:lpstr>Нормативные рекомендации</vt:lpstr>
      <vt:lpstr>Факторы, влияющие на оптимальный объем домашнего задания: </vt:lpstr>
      <vt:lpstr>Виды домашнего задания, наиболее эффективные для развития языковых и литературных компетенций: </vt:lpstr>
      <vt:lpstr>Практические рекомендации по планированию домашнего задания: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Окружное методическое объединение учителей  русского языка и литературы  Доклад  «Оптимальный объем домашнего задания по русскому языку и литературе»</dc:title>
  <dc:creator>User</dc:creator>
  <cp:lastModifiedBy>User</cp:lastModifiedBy>
  <cp:revision>4</cp:revision>
  <dcterms:created xsi:type="dcterms:W3CDTF">2025-11-07T06:17:57Z</dcterms:created>
  <dcterms:modified xsi:type="dcterms:W3CDTF">2025-11-07T06:54:19Z</dcterms:modified>
</cp:coreProperties>
</file>