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3" r:id="rId15"/>
    <p:sldId id="275" r:id="rId16"/>
    <p:sldId id="270" r:id="rId17"/>
    <p:sldId id="274" r:id="rId18"/>
    <p:sldId id="269" r:id="rId19"/>
    <p:sldId id="271" r:id="rId20"/>
    <p:sldId id="272" r:id="rId21"/>
    <p:sldId id="276" r:id="rId22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Округ </a:t>
            </a:r>
            <a:r>
              <a:rPr lang="ru-RU" dirty="0" smtClean="0"/>
              <a:t>2026 </a:t>
            </a:r>
            <a:r>
              <a:rPr lang="ru-RU" dirty="0"/>
              <a:t>г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 2026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7030A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Лист1!$A$2:$A$28</c:f>
              <c:numCache>
                <c:formatCode>General</c:formatCode>
                <c:ptCount val="2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26</c:v>
                </c:pt>
              </c:numCache>
            </c:numRef>
          </c:cat>
          <c:val>
            <c:numRef>
              <c:f>Лист1!$B$2:$B$28</c:f>
              <c:numCache>
                <c:formatCode>General</c:formatCode>
                <c:ptCount val="27"/>
                <c:pt idx="0">
                  <c:v>96</c:v>
                </c:pt>
                <c:pt idx="1">
                  <c:v>87</c:v>
                </c:pt>
                <c:pt idx="2">
                  <c:v>89</c:v>
                </c:pt>
                <c:pt idx="3">
                  <c:v>76</c:v>
                </c:pt>
                <c:pt idx="4">
                  <c:v>70</c:v>
                </c:pt>
                <c:pt idx="5">
                  <c:v>69</c:v>
                </c:pt>
                <c:pt idx="6">
                  <c:v>98</c:v>
                </c:pt>
                <c:pt idx="7">
                  <c:v>64</c:v>
                </c:pt>
                <c:pt idx="8">
                  <c:v>73</c:v>
                </c:pt>
                <c:pt idx="9">
                  <c:v>80</c:v>
                </c:pt>
                <c:pt idx="10">
                  <c:v>96</c:v>
                </c:pt>
                <c:pt idx="11">
                  <c:v>51</c:v>
                </c:pt>
                <c:pt idx="12">
                  <c:v>89</c:v>
                </c:pt>
                <c:pt idx="13">
                  <c:v>54</c:v>
                </c:pt>
                <c:pt idx="14">
                  <c:v>77</c:v>
                </c:pt>
                <c:pt idx="15">
                  <c:v>93</c:v>
                </c:pt>
                <c:pt idx="16">
                  <c:v>68</c:v>
                </c:pt>
                <c:pt idx="17">
                  <c:v>60</c:v>
                </c:pt>
                <c:pt idx="18">
                  <c:v>93</c:v>
                </c:pt>
                <c:pt idx="19">
                  <c:v>93</c:v>
                </c:pt>
                <c:pt idx="20">
                  <c:v>48</c:v>
                </c:pt>
                <c:pt idx="21">
                  <c:v>52</c:v>
                </c:pt>
                <c:pt idx="22">
                  <c:v>37</c:v>
                </c:pt>
                <c:pt idx="23">
                  <c:v>15</c:v>
                </c:pt>
                <c:pt idx="24">
                  <c:v>22</c:v>
                </c:pt>
                <c:pt idx="25">
                  <c:v>13</c:v>
                </c:pt>
                <c:pt idx="2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45-4D18-896A-B5F407D84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094592"/>
        <c:axId val="108096128"/>
      </c:lineChart>
      <c:catAx>
        <c:axId val="10809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8096128"/>
        <c:crosses val="autoZero"/>
        <c:auto val="1"/>
        <c:lblAlgn val="ctr"/>
        <c:lblOffset val="100"/>
        <c:noMultiLvlLbl val="0"/>
      </c:catAx>
      <c:valAx>
        <c:axId val="1080961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1080945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78C6EC7-78BC-41BA-837C-1627AB5FA653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42CD6DF-2C79-42DE-9C3D-A6A61D3113B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46"/>
          <a:stretch>
            <a:fillRect/>
          </a:stretch>
        </p:blipFill>
        <p:spPr bwMode="auto">
          <a:xfrm>
            <a:off x="755650" y="476885"/>
            <a:ext cx="3689985" cy="266128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3717032"/>
            <a:ext cx="5048369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 – 2026 года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ФИЗИКЕ 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Кортунова Е.В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475" y="1196752"/>
            <a:ext cx="7520940" cy="54864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775207" y="2132856"/>
          <a:ext cx="7521576" cy="2712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07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7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7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03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человек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человек</a:t>
                      </a:r>
                    </a:p>
                    <a:p>
                      <a:pPr algn="ctr"/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человек</a:t>
                      </a:r>
                    </a:p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27,6 %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25,6 %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33,8%</a:t>
                      </a:r>
                    </a:p>
                    <a:p>
                      <a:pPr algn="ctr"/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7624" y="116632"/>
            <a:ext cx="66967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участников ЕГЭ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учебному предмету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3 года)</a:t>
            </a: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520940" cy="54864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результатов ЕГЭ по предмету за последние 3 года</a:t>
            </a:r>
            <a:b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513" y="1700808"/>
          <a:ext cx="8640959" cy="3314077"/>
        </p:xfrm>
        <a:graphic>
          <a:graphicData uri="http://schemas.openxmlformats.org/drawingml/2006/table">
            <a:tbl>
              <a:tblPr/>
              <a:tblGrid>
                <a:gridCol w="439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6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Участников, набравших балл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Год проведения ГИА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г.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3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 ниже минимального балла, %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3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от минимального балла до 60 баллов, %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35,0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48,4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31,1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7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от 61 до 80 баллов, %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42,5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41,9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51,1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4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от 81 до 100 баллов, %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22,5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9,7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17,8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240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Средний тестовый балл</a:t>
                      </a:r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67,0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63,7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67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28" marR="619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20940" cy="548640"/>
          </a:xfrm>
        </p:spPr>
        <p:txBody>
          <a:bodyPr/>
          <a:lstStyle/>
          <a:p>
            <a:pPr lvl="0" algn="ctr"/>
            <a:r>
              <a:rPr lang="ru-RU" sz="3600" b="1" cap="none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основного периода </a:t>
            </a:r>
            <a:r>
              <a:rPr lang="ru-RU" sz="3600" b="1" cap="none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ЕГЭ-2026</a:t>
            </a:r>
            <a:r>
              <a:rPr lang="ru-RU" sz="3600" b="1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475656" y="1268760"/>
          <a:ext cx="6121248" cy="3716975"/>
        </p:xfrm>
        <a:graphic>
          <a:graphicData uri="http://schemas.openxmlformats.org/drawingml/2006/table">
            <a:tbl>
              <a:tblPr/>
              <a:tblGrid>
                <a:gridCol w="198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3798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Предмет ЕГЭ</a:t>
                      </a:r>
                      <a:endParaRPr lang="ru-RU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Средний балл </a:t>
                      </a:r>
                      <a:endParaRPr lang="ru-RU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2024</a:t>
                      </a:r>
                      <a:endParaRPr lang="ru-RU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2025</a:t>
                      </a:r>
                      <a:endParaRPr lang="ru-RU" sz="2400" b="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2026</a:t>
                      </a:r>
                      <a:endParaRPr lang="ru-RU" sz="2400" b="1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1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физика</a:t>
                      </a:r>
                      <a:endParaRPr lang="ru-RU" sz="2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</a:t>
                      </a:r>
                      <a:endParaRPr lang="ru-RU" sz="2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63,3</a:t>
                      </a:r>
                      <a:endParaRPr lang="ru-RU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64,4</a:t>
                      </a:r>
                      <a:endParaRPr lang="ru-RU" sz="2400" b="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67,4</a:t>
                      </a:r>
                      <a:endParaRPr lang="ru-RU" sz="2400" b="1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ЮВУ</a:t>
                      </a:r>
                      <a:endParaRPr lang="ru-RU" sz="2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66,9</a:t>
                      </a:r>
                      <a:endParaRPr lang="ru-RU" sz="24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63,7</a:t>
                      </a:r>
                      <a:endParaRPr lang="ru-RU" sz="2400" b="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67</a:t>
                      </a:r>
                      <a:endParaRPr lang="ru-RU" sz="2400" b="1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3819" marR="638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4" t="7195" r="31235" b="45202"/>
          <a:stretch>
            <a:fillRect/>
          </a:stretch>
        </p:blipFill>
        <p:spPr bwMode="auto">
          <a:xfrm>
            <a:off x="179512" y="34637"/>
            <a:ext cx="8676456" cy="4978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Средний процент выполнения заданий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356032"/>
              </p:ext>
            </p:extLst>
          </p:nvPr>
        </p:nvGraphicFramePr>
        <p:xfrm>
          <a:off x="3804" y="1124744"/>
          <a:ext cx="8991135" cy="3606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56592" y="548680"/>
            <a:ext cx="9433048" cy="548640"/>
          </a:xfrm>
        </p:spPr>
        <p:txBody>
          <a:bodyPr/>
          <a:lstStyle/>
          <a:p>
            <a:pPr marL="1371600" marR="0" lvl="3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Выявление сложных для участников ЕГЭ заданий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Arial" panose="020B0604020202020204" pitchFamily="34" charset="0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00628"/>
            <a:ext cx="9396536" cy="3579849"/>
          </a:xfrm>
        </p:spPr>
        <p:txBody>
          <a:bodyPr>
            <a:normAutofit fontScale="90000" lnSpcReduction="20000"/>
          </a:bodyPr>
          <a:lstStyle/>
          <a:p>
            <a:pPr marL="342900" lvl="1" indent="-342900" algn="ctr">
              <a:spcBef>
                <a:spcPts val="800"/>
              </a:spcBef>
              <a:buClrTx/>
              <a:buNone/>
            </a:pPr>
            <a:r>
              <a:rPr lang="ru-RU" sz="2800" i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Задания базового уровня </a:t>
            </a:r>
            <a:endParaRPr lang="ru-RU" sz="2800" i="1" u="sng" dirty="0" smtClean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1" indent="-342900" algn="ctr">
              <a:spcBef>
                <a:spcPts val="800"/>
              </a:spcBef>
              <a:buClrTx/>
              <a:buNone/>
            </a:pPr>
            <a:r>
              <a:rPr lang="ru-RU" sz="2800" i="1" u="sng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800" i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процентом выполнения ниже 50)</a:t>
            </a:r>
            <a:endParaRPr lang="ru-RU" sz="2800" i="1" u="sng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заданию 12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(51%) построенное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элементах содержания раздела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«Электродинамика» 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«Магнитное поле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Электромагнитная индукция»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при описании физических процессов и явлений </a:t>
            </a:r>
          </a:p>
          <a:p>
            <a:pPr marL="0" indent="0">
              <a:buFontTx/>
            </a:pPr>
            <a:r>
              <a:rPr lang="ru-RU" alt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величины и законы</a:t>
            </a:r>
          </a:p>
          <a:p>
            <a:pPr marL="0" indent="0"/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Оно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вызвало затруднение у учащихся всех групп</a:t>
            </a:r>
          </a:p>
          <a:p>
            <a:pPr marL="0" indent="0"/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692150"/>
            <a:ext cx="7520940" cy="548640"/>
          </a:xfrm>
        </p:spPr>
        <p:txBody>
          <a:bodyPr/>
          <a:lstStyle/>
          <a:p>
            <a:pPr algn="ctr"/>
            <a:r>
              <a:rPr lang="ru-RU" b="1" u="sng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Выявление </a:t>
            </a:r>
            <a: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сложных для участников ЕГЭ заданий  </a:t>
            </a:r>
            <a:b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</a:br>
            <a:r>
              <a:rPr lang="ru-RU" sz="1800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Задания </a:t>
            </a:r>
            <a:r>
              <a:rPr lang="en-US" altLang="en-US" sz="1800" i="1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повышенного уровня сложности</a:t>
            </a:r>
            <a:r>
              <a:rPr lang="ru-RU" sz="1800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с развёрнутым ответом </a:t>
            </a:r>
            <a:r>
              <a:rPr lang="ru-RU" sz="1800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ru-RU" sz="1800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с процентом выполнения </a:t>
            </a:r>
            <a:r>
              <a:rPr lang="ru-RU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ниже 50</a:t>
            </a:r>
            <a:r>
              <a:rPr lang="ru-RU" sz="1800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)</a:t>
            </a:r>
            <a:r>
              <a:rPr lang="ru-RU" sz="1800" b="1" i="1" u="sng" cap="none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/>
            </a:r>
            <a:br>
              <a:rPr lang="ru-RU" sz="1800" b="1" i="1" u="sng" cap="none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</a:br>
            <a:endParaRPr lang="ru-RU" sz="1800" b="1" i="1" u="sng" cap="none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605" y="1772285"/>
            <a:ext cx="8082280" cy="3580130"/>
          </a:xfrm>
        </p:spPr>
        <p:txBody>
          <a:bodyPr>
            <a:noAutofit/>
          </a:bodyPr>
          <a:lstStyle/>
          <a:p>
            <a:r>
              <a:rPr lang="ru-RU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-  ка</a:t>
            </a: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чественная задача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расчетные задачи с явно заданной физической моделью решения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22 и 23</a:t>
            </a: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задания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высокого уровня сложности (расчетные задачи, построенные на элементах содержания одного-двух разделов курса физики) в среднем в округе превышает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барьер</a:t>
            </a:r>
            <a:r>
              <a:rPr lang="ru-RU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Выявление </a:t>
            </a:r>
            <a: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сложных для участников ЕГЭ заданий  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275" y="1100455"/>
            <a:ext cx="7921625" cy="3580130"/>
          </a:xfrm>
        </p:spPr>
        <p:txBody>
          <a:bodyPr>
            <a:noAutofit/>
          </a:bodyPr>
          <a:lstStyle/>
          <a:p>
            <a:pPr algn="ctr"/>
            <a:r>
              <a:rPr lang="en-US" altLang="en-US" sz="1900" u="sng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«читать» графики и анализировать таблицы</a:t>
            </a:r>
          </a:p>
          <a:p>
            <a:pPr algn="ctr"/>
            <a:endParaRPr lang="en-US" altLang="en-US" sz="1900" u="sng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</a:pP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заданиях № </a:t>
            </a:r>
            <a:r>
              <a:rPr lang="ru-RU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4, 5</a:t>
            </a: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, 8, 12, 17 (база, повышенный уровень) часто допускаются ошибки при интерпретации графиков.</a:t>
            </a:r>
            <a:endParaRPr lang="en-US" altLang="ru-RU" sz="19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</a:pP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Путают график скорости и пути, неверно считывают точки, игнорируют масштаб.</a:t>
            </a:r>
          </a:p>
          <a:p>
            <a:pPr marL="0" indent="0" fontAlgn="auto">
              <a:spcBef>
                <a:spcPts val="0"/>
              </a:spcBef>
            </a:pPr>
            <a:endParaRPr lang="en-US" altLang="ru-RU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</a:pPr>
            <a:r>
              <a:rPr lang="en-US" altLang="en-US" sz="19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✅ Решение:</a:t>
            </a:r>
          </a:p>
          <a:p>
            <a:pPr marL="0" indent="0" fontAlgn="auto">
              <a:spcBef>
                <a:spcPts val="0"/>
              </a:spcBef>
            </a:pPr>
            <a:endParaRPr lang="en-US" altLang="ru-RU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</a:pP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использовать задания с графиками и таблицами на уроках.</a:t>
            </a:r>
            <a:endParaRPr lang="en-US" altLang="ru-RU" sz="19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</a:pP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Обучать приёмам: «площадь под графиком», «тангенс угла наклона», «чтение пересечений».</a:t>
            </a:r>
          </a:p>
          <a:p>
            <a:pPr marL="0" indent="0" fontAlgn="auto">
              <a:spcBef>
                <a:spcPts val="0"/>
              </a:spcBef>
            </a:pPr>
            <a:endParaRPr lang="en-US" altLang="ru-RU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 sz="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405" y="548640"/>
            <a:ext cx="7520940" cy="548640"/>
          </a:xfrm>
        </p:spPr>
        <p:txBody>
          <a:bodyPr/>
          <a:lstStyle/>
          <a:p>
            <a:pPr algn="ctr"/>
            <a:r>
              <a:rPr lang="ru-RU" b="1" u="sng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Выявление </a:t>
            </a:r>
            <a: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сложных для участников ЕГЭ заданий  </a:t>
            </a:r>
            <a:b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795" y="1340658"/>
            <a:ext cx="7520940" cy="3579849"/>
          </a:xfrm>
        </p:spPr>
        <p:txBody>
          <a:bodyPr>
            <a:noAutofit/>
          </a:bodyPr>
          <a:lstStyle/>
          <a:p>
            <a:r>
              <a:rPr lang="en-US" altLang="en-US" sz="1400"/>
              <a:t> </a:t>
            </a:r>
            <a:r>
              <a:rPr lang="en-US" altLang="en-US" sz="2300" u="sng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 математической подготовкой</a:t>
            </a: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арифметике, преобразованиях, работе с дробями и отрицательными числами.Часто теряются баллы из-за неверного перевода единиц</a:t>
            </a:r>
            <a:r>
              <a:rPr lang="ru-RU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 и невнимательностив выборе единицы измерения</a:t>
            </a:r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 (см → м, г → кг).</a:t>
            </a:r>
            <a:endParaRPr lang="en-US" altLang="ru-RU" sz="23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3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✅ Решение:</a:t>
            </a:r>
            <a:endParaRPr lang="en-US" altLang="ru-RU" sz="23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в домашние задания расчётные цепочки на отработку вычислений.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405" y="551815"/>
            <a:ext cx="7520940" cy="548640"/>
          </a:xfrm>
        </p:spPr>
        <p:txBody>
          <a:bodyPr/>
          <a:lstStyle/>
          <a:p>
            <a:pPr algn="ctr"/>
            <a:r>
              <a:rPr lang="ru-RU" b="1" u="sng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Выявление </a:t>
            </a:r>
            <a: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сложных для участников ЕГЭ заданий  </a:t>
            </a:r>
            <a:br>
              <a:rPr lang="ru-RU" b="1" cap="none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1400"/>
              <a:t> </a:t>
            </a:r>
            <a:r>
              <a:rPr lang="en-US" altLang="en-US" sz="1900" u="sng">
                <a:latin typeface="Times New Roman" panose="02020603050405020304" pitchFamily="18" charset="0"/>
                <a:cs typeface="Times New Roman" panose="02020603050405020304" pitchFamily="18" charset="0"/>
              </a:rPr>
              <a:t>Слабая письменная речь при решении качественных задач</a:t>
            </a: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заданиях с развёрнутым ответом (№ 21–26) – подмена объяснения описанием.</a:t>
            </a:r>
            <a:endParaRPr lang="en-US" altLang="ru-RU" sz="19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Нет чётких причинно-следственных связей, отсутствует аргументация, логические повторы.</a:t>
            </a:r>
            <a:endParaRPr lang="en-US" altLang="ru-RU" sz="19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9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✅ Решение:</a:t>
            </a:r>
            <a:endParaRPr lang="en-US" altLang="ru-RU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 практиковать решение качественных задач с записью полного решения.</a:t>
            </a:r>
            <a:endParaRPr lang="en-US" altLang="ru-RU" sz="19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9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взаимопроверку и анализ чужих решений.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360" y="405130"/>
            <a:ext cx="8453755" cy="138684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" y="1988820"/>
            <a:ext cx="8500745" cy="1642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35" y="365760"/>
            <a:ext cx="8844915" cy="4429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9" name="Замещающее содержимое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360" y="44450"/>
            <a:ext cx="6640195" cy="286956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" y="2781300"/>
            <a:ext cx="4752340" cy="285559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290" y="2853055"/>
            <a:ext cx="4197350" cy="120015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290" y="4112895"/>
            <a:ext cx="4091305" cy="295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188595"/>
            <a:ext cx="7913370" cy="144462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72920"/>
            <a:ext cx="7677785" cy="2754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315" y="405130"/>
            <a:ext cx="8816975" cy="301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215" y="188595"/>
            <a:ext cx="7520940" cy="137287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" y="1561465"/>
            <a:ext cx="6154420" cy="5203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188595"/>
            <a:ext cx="7520940" cy="164846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rcRect r="644"/>
          <a:stretch>
            <a:fillRect/>
          </a:stretch>
        </p:blipFill>
        <p:spPr>
          <a:xfrm>
            <a:off x="-180340" y="1772920"/>
            <a:ext cx="5976620" cy="45326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rcRect l="14429" r="6960"/>
          <a:stretch>
            <a:fillRect/>
          </a:stretch>
        </p:blipFill>
        <p:spPr>
          <a:xfrm>
            <a:off x="5868670" y="1917065"/>
            <a:ext cx="3151505" cy="4342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750" y="116205"/>
            <a:ext cx="7520940" cy="225044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" y="2420620"/>
            <a:ext cx="7576820" cy="3215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6205"/>
            <a:ext cx="5024120" cy="315531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5" y="2027555"/>
            <a:ext cx="4887595" cy="483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815" y="332105"/>
            <a:ext cx="8472805" cy="548640"/>
          </a:xfrm>
        </p:spPr>
        <p:txBody>
          <a:bodyPr/>
          <a:lstStyle/>
          <a:p>
            <a:pPr algn="ctr"/>
            <a:r>
              <a:rPr lang="en-US" altLang="en-US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✅ Главные выводы для подготовки к ЕГЭ-2027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58445" y="1100455"/>
            <a:ext cx="8731250" cy="3580130"/>
          </a:xfrm>
        </p:spPr>
        <p:txBody>
          <a:bodyPr>
            <a:noAutofit/>
          </a:bodyPr>
          <a:lstStyle/>
          <a:p>
            <a:pPr>
              <a:buFont typeface="Wingdings" panose="05000000000000000000" charset="0"/>
              <a:buChar char="v"/>
            </a:pPr>
            <a:r>
              <a:rPr lang="en-US" altLang="en-US" sz="2300" b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Систематическая работа на уроке (не натаскивание на формат, а глубинное понимание физики).</a:t>
            </a:r>
            <a:endParaRPr lang="en-US" altLang="ru-RU" sz="23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2300" b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всех типов заданий (с кратким и развёрнутым ответом).</a:t>
            </a:r>
            <a:endParaRPr lang="en-US" altLang="ru-RU" sz="23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2300" b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контроль вычислительных навыков.</a:t>
            </a:r>
            <a:endParaRPr lang="en-US" altLang="ru-RU" sz="23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2300" b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письменной речи (обоснование, структура, аргументация).</a:t>
            </a:r>
            <a:endParaRPr lang="en-US" altLang="ru-RU" sz="23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2300" b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учителей: важна дифференциация – для слабых учеников «зона роста» – задания базового уровня (№ 1–20), для сильных – работа над № 24–26 и обоснование моделей.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8&quot;:[20471413]}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</TotalTime>
  <Words>532</Words>
  <Application>Microsoft Office PowerPoint</Application>
  <PresentationFormat>Экран 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SimSun</vt:lpstr>
      <vt:lpstr>Arial</vt:lpstr>
      <vt:lpstr>Calibri</vt:lpstr>
      <vt:lpstr>Franklin Gothic Book</vt:lpstr>
      <vt:lpstr>Franklin Gothic Medium</vt:lpstr>
      <vt:lpstr>MS Mincho</vt:lpstr>
      <vt:lpstr>Times New Roman</vt:lpstr>
      <vt:lpstr>Tunga</vt:lpstr>
      <vt:lpstr>Wingdings</vt:lpstr>
      <vt:lpstr>Углы</vt:lpstr>
      <vt:lpstr>Презентация PowerPoint</vt:lpstr>
      <vt:lpstr>Презентация PowerPoint</vt:lpstr>
      <vt:lpstr>Динамика результатов ЕГЭ по предмету за последние 3 года </vt:lpstr>
      <vt:lpstr>Результаты основного периода ЕГЭ-2026 </vt:lpstr>
      <vt:lpstr>Презентация PowerPoint</vt:lpstr>
      <vt:lpstr>Средний процент выполнения заданий</vt:lpstr>
      <vt:lpstr>Выявление сложных для участников ЕГЭ заданий    </vt:lpstr>
      <vt:lpstr>Выявление сложных для участников ЕГЭ заданий   Задания повышенного уровня сложностис развёрнутым ответом (с процентом выполнения ниже 50) </vt:lpstr>
      <vt:lpstr>Выявление сложных для участников ЕГЭ заданий  </vt:lpstr>
      <vt:lpstr>Выявление сложных для участников ЕГЭ заданий   </vt:lpstr>
      <vt:lpstr>Выявление сложных для участников ЕГЭ заданий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✅ Главные выводы для подготовки к ЕГЭ-2027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Рыбакова</dc:creator>
  <cp:lastModifiedBy>AA</cp:lastModifiedBy>
  <cp:revision>16</cp:revision>
  <dcterms:created xsi:type="dcterms:W3CDTF">2026-08-26T05:56:00Z</dcterms:created>
  <dcterms:modified xsi:type="dcterms:W3CDTF">2026-09-07T11:49:48Z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1049-12.1.0.28032</vt:lpwstr>
  </property>
  <property fmtid="{D5CDD505-2E9C-101B-9397-08002B2CF9AE}" pid="3" name="ICV">
    <vt:lpwstr>1C11C0A04EE143568CF20D61F0E08A74_12</vt:lpwstr>
  </property>
</Properties>
</file>