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8"/>
  </p:notesMasterIdLst>
  <p:sldIdLst>
    <p:sldId id="256" r:id="rId2"/>
    <p:sldId id="340" r:id="rId3"/>
    <p:sldId id="342" r:id="rId4"/>
    <p:sldId id="343" r:id="rId5"/>
    <p:sldId id="344" r:id="rId6"/>
    <p:sldId id="345" r:id="rId7"/>
    <p:sldId id="348" r:id="rId8"/>
    <p:sldId id="367" r:id="rId9"/>
    <p:sldId id="352" r:id="rId10"/>
    <p:sldId id="355" r:id="rId11"/>
    <p:sldId id="358" r:id="rId12"/>
    <p:sldId id="364" r:id="rId13"/>
    <p:sldId id="372" r:id="rId14"/>
    <p:sldId id="360" r:id="rId15"/>
    <p:sldId id="369" r:id="rId16"/>
    <p:sldId id="370" r:id="rId17"/>
    <p:sldId id="371" r:id="rId18"/>
    <p:sldId id="282" r:id="rId19"/>
    <p:sldId id="365" r:id="rId20"/>
    <p:sldId id="366" r:id="rId21"/>
    <p:sldId id="292" r:id="rId22"/>
    <p:sldId id="368" r:id="rId23"/>
    <p:sldId id="335" r:id="rId24"/>
    <p:sldId id="328" r:id="rId25"/>
    <p:sldId id="337" r:id="rId26"/>
    <p:sldId id="32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Лист1!$B$1</c:f>
              <c:strCache>
                <c:ptCount val="1"/>
                <c:pt idx="0">
                  <c:v>ФИЗИКА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Лист1!$A$2:$A$29</c:f>
              <c:numCache>
                <c:formatCode>General</c:formatCode>
                <c:ptCount val="28"/>
                <c:pt idx="0">
                  <c:v>8</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34</c:v>
                </c:pt>
                <c:pt idx="24">
                  <c:v>35</c:v>
                </c:pt>
                <c:pt idx="25">
                  <c:v>36</c:v>
                </c:pt>
                <c:pt idx="26">
                  <c:v>37</c:v>
                </c:pt>
                <c:pt idx="27">
                  <c:v>38</c:v>
                </c:pt>
              </c:numCache>
            </c:numRef>
          </c:cat>
          <c:val>
            <c:numRef>
              <c:f>Лист1!$B$2:$B$29</c:f>
              <c:numCache>
                <c:formatCode>General</c:formatCode>
                <c:ptCount val="28"/>
                <c:pt idx="0">
                  <c:v>1</c:v>
                </c:pt>
                <c:pt idx="1">
                  <c:v>2</c:v>
                </c:pt>
                <c:pt idx="2">
                  <c:v>1</c:v>
                </c:pt>
                <c:pt idx="3">
                  <c:v>2</c:v>
                </c:pt>
                <c:pt idx="4">
                  <c:v>3</c:v>
                </c:pt>
                <c:pt idx="5">
                  <c:v>3</c:v>
                </c:pt>
                <c:pt idx="6">
                  <c:v>2</c:v>
                </c:pt>
                <c:pt idx="7">
                  <c:v>1</c:v>
                </c:pt>
                <c:pt idx="8">
                  <c:v>3</c:v>
                </c:pt>
                <c:pt idx="9">
                  <c:v>6</c:v>
                </c:pt>
                <c:pt idx="10">
                  <c:v>3</c:v>
                </c:pt>
                <c:pt idx="11">
                  <c:v>1</c:v>
                </c:pt>
                <c:pt idx="12">
                  <c:v>2</c:v>
                </c:pt>
                <c:pt idx="13">
                  <c:v>2</c:v>
                </c:pt>
                <c:pt idx="14">
                  <c:v>2</c:v>
                </c:pt>
                <c:pt idx="15">
                  <c:v>4</c:v>
                </c:pt>
                <c:pt idx="16">
                  <c:v>7</c:v>
                </c:pt>
                <c:pt idx="17">
                  <c:v>9</c:v>
                </c:pt>
                <c:pt idx="18">
                  <c:v>5</c:v>
                </c:pt>
                <c:pt idx="19">
                  <c:v>3</c:v>
                </c:pt>
                <c:pt idx="20">
                  <c:v>4</c:v>
                </c:pt>
                <c:pt idx="21">
                  <c:v>1</c:v>
                </c:pt>
                <c:pt idx="22">
                  <c:v>4</c:v>
                </c:pt>
                <c:pt idx="23">
                  <c:v>4</c:v>
                </c:pt>
                <c:pt idx="24">
                  <c:v>3</c:v>
                </c:pt>
                <c:pt idx="25">
                  <c:v>3</c:v>
                </c:pt>
                <c:pt idx="26">
                  <c:v>3</c:v>
                </c:pt>
                <c:pt idx="27">
                  <c:v>4</c:v>
                </c:pt>
              </c:numCache>
            </c:numRef>
          </c:val>
          <c:extLst>
            <c:ext xmlns:c16="http://schemas.microsoft.com/office/drawing/2014/chart" uri="{C3380CC4-5D6E-409C-BE32-E72D297353CC}">
              <c16:uniqueId val="{00000000-9BD8-4DBA-84F9-A967D4D4382F}"/>
            </c:ext>
          </c:extLst>
        </c:ser>
        <c:dLbls>
          <c:showLegendKey val="0"/>
          <c:showVal val="0"/>
          <c:showCatName val="0"/>
          <c:showSerName val="0"/>
          <c:showPercent val="0"/>
          <c:showBubbleSize val="0"/>
        </c:dLbls>
        <c:gapWidth val="150"/>
        <c:axId val="225351552"/>
        <c:axId val="225353088"/>
      </c:barChart>
      <c:catAx>
        <c:axId val="225351552"/>
        <c:scaling>
          <c:orientation val="minMax"/>
        </c:scaling>
        <c:delete val="0"/>
        <c:axPos val="b"/>
        <c:numFmt formatCode="General" sourceLinked="1"/>
        <c:majorTickMark val="out"/>
        <c:minorTickMark val="none"/>
        <c:tickLblPos val="nextTo"/>
        <c:crossAx val="225353088"/>
        <c:crosses val="autoZero"/>
        <c:auto val="1"/>
        <c:lblAlgn val="ctr"/>
        <c:lblOffset val="100"/>
        <c:noMultiLvlLbl val="0"/>
      </c:catAx>
      <c:valAx>
        <c:axId val="225353088"/>
        <c:scaling>
          <c:orientation val="minMax"/>
        </c:scaling>
        <c:delete val="0"/>
        <c:axPos val="l"/>
        <c:majorGridlines/>
        <c:numFmt formatCode="General" sourceLinked="1"/>
        <c:majorTickMark val="out"/>
        <c:minorTickMark val="none"/>
        <c:tickLblPos val="nextTo"/>
        <c:crossAx val="225351552"/>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45305EB-8EB7-4255-BC4B-75FCD4074D5A}" type="datetimeFigureOut">
              <a:rPr lang="ru-RU"/>
              <a:pPr>
                <a:defRPr/>
              </a:pPr>
              <a:t>25.08.2025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A1615AD-EA5A-4F49-A03A-F6F8106C0E24}"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A1615AD-EA5A-4F49-A03A-F6F8106C0E24}" type="slidenum">
              <a:rPr lang="ru-RU" smtClean="0"/>
              <a:pPr>
                <a:defRPr/>
              </a:pPr>
              <a:t>5</a:t>
            </a:fld>
            <a:endParaRPr lang="ru-RU" dirty="0"/>
          </a:p>
        </p:txBody>
      </p:sp>
    </p:spTree>
    <p:extLst>
      <p:ext uri="{BB962C8B-B14F-4D97-AF65-F5344CB8AC3E}">
        <p14:creationId xmlns:p14="http://schemas.microsoft.com/office/powerpoint/2010/main" val="153570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A1615AD-EA5A-4F49-A03A-F6F8106C0E24}" type="slidenum">
              <a:rPr lang="ru-RU" smtClean="0"/>
              <a:pPr>
                <a:defRPr/>
              </a:pPr>
              <a:t>8</a:t>
            </a:fld>
            <a:endParaRPr lang="ru-RU" dirty="0"/>
          </a:p>
        </p:txBody>
      </p:sp>
    </p:spTree>
    <p:extLst>
      <p:ext uri="{BB962C8B-B14F-4D97-AF65-F5344CB8AC3E}">
        <p14:creationId xmlns:p14="http://schemas.microsoft.com/office/powerpoint/2010/main" val="14783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04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3C5B8-2372-43B8-8BC3-4D6FC5A34621}" type="slidenum">
              <a:rPr lang="ru-RU"/>
              <a:pPr fontAlgn="base">
                <a:spcBef>
                  <a:spcPct val="0"/>
                </a:spcBef>
                <a:spcAft>
                  <a:spcPct val="0"/>
                </a:spcAft>
              </a:pPr>
              <a:t>18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14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9A7B0F-8544-4779-9C82-A9357B8FA6B6}" type="slidenum">
              <a:rPr lang="ru-RU"/>
              <a:pPr fontAlgn="base">
                <a:spcBef>
                  <a:spcPct val="0"/>
                </a:spcBef>
                <a:spcAft>
                  <a:spcPct val="0"/>
                </a:spcAft>
              </a:pPr>
              <a:t>19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24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D918E8-867F-4AD6-85DA-0DAD3FBF53C6}" type="slidenum">
              <a:rPr lang="ru-RU"/>
              <a:pPr fontAlgn="base">
                <a:spcBef>
                  <a:spcPct val="0"/>
                </a:spcBef>
                <a:spcAft>
                  <a:spcPct val="0"/>
                </a:spcAft>
              </a:pPr>
              <a:t>20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45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02ADBF-925C-4D0C-9809-A6E7317B3130}" type="slidenum">
              <a:rPr lang="ru-RU"/>
              <a:pPr fontAlgn="base">
                <a:spcBef>
                  <a:spcPct val="0"/>
                </a:spcBef>
                <a:spcAft>
                  <a:spcPct val="0"/>
                </a:spcAft>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4599916B-7ED7-4CF3-9AF8-99D5F9EDBD14}" type="datetimeFigureOut">
              <a:rPr lang="ru-RU" smtClean="0"/>
              <a:pPr>
                <a:defRPr/>
              </a:pPr>
              <a:t>25.08.2025</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EB57147-38EB-4918-AC7D-DE9A8481897C}" type="slidenum">
              <a:rPr lang="ru-RU" smtClean="0"/>
              <a:pPr>
                <a:defRPr/>
              </a:pPr>
              <a:t>‹#›</a:t>
            </a:fld>
            <a:endParaRPr lang="ru-RU" dirty="0"/>
          </a:p>
        </p:txBody>
      </p:sp>
    </p:spTree>
    <p:extLst>
      <p:ext uri="{BB962C8B-B14F-4D97-AF65-F5344CB8AC3E}">
        <p14:creationId xmlns:p14="http://schemas.microsoft.com/office/powerpoint/2010/main" val="45705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32EAD10-3BE2-411B-8D1A-53C40CC742F2}" type="datetimeFigureOut">
              <a:rPr lang="ru-RU" smtClean="0"/>
              <a:pPr>
                <a:defRPr/>
              </a:pPr>
              <a:t>25.08.2025</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529C85D-00F6-4D13-B89A-450A36D19AB4}" type="slidenum">
              <a:rPr lang="ru-RU" smtClean="0"/>
              <a:pPr>
                <a:defRPr/>
              </a:pPr>
              <a:t>‹#›</a:t>
            </a:fld>
            <a:endParaRPr lang="ru-RU" dirty="0"/>
          </a:p>
        </p:txBody>
      </p:sp>
    </p:spTree>
    <p:extLst>
      <p:ext uri="{BB962C8B-B14F-4D97-AF65-F5344CB8AC3E}">
        <p14:creationId xmlns:p14="http://schemas.microsoft.com/office/powerpoint/2010/main" val="173937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32EAD10-3BE2-411B-8D1A-53C40CC742F2}" type="datetimeFigureOut">
              <a:rPr lang="ru-RU" smtClean="0"/>
              <a:pPr>
                <a:defRPr/>
              </a:pPr>
              <a:t>25.08.2025</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529C85D-00F6-4D13-B89A-450A36D19AB4}" type="slidenum">
              <a:rPr lang="ru-RU" smtClean="0"/>
              <a:pPr>
                <a:defRPr/>
              </a:pPr>
              <a:t>‹#›</a:t>
            </a:fld>
            <a:endParaRPr lang="ru-RU"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20771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32EAD10-3BE2-411B-8D1A-53C40CC742F2}" type="datetimeFigureOut">
              <a:rPr lang="ru-RU" smtClean="0"/>
              <a:pPr>
                <a:defRPr/>
              </a:pPr>
              <a:t>25.08.2025</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529C85D-00F6-4D13-B89A-450A36D19AB4}" type="slidenum">
              <a:rPr lang="ru-RU" smtClean="0"/>
              <a:pPr>
                <a:defRPr/>
              </a:pPr>
              <a:t>‹#›</a:t>
            </a:fld>
            <a:endParaRPr lang="ru-RU" dirty="0"/>
          </a:p>
        </p:txBody>
      </p:sp>
    </p:spTree>
    <p:extLst>
      <p:ext uri="{BB962C8B-B14F-4D97-AF65-F5344CB8AC3E}">
        <p14:creationId xmlns:p14="http://schemas.microsoft.com/office/powerpoint/2010/main" val="108119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32EAD10-3BE2-411B-8D1A-53C40CC742F2}" type="datetimeFigureOut">
              <a:rPr lang="ru-RU" smtClean="0"/>
              <a:pPr>
                <a:defRPr/>
              </a:pPr>
              <a:t>25.08.2025</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529C85D-00F6-4D13-B89A-450A36D19AB4}" type="slidenum">
              <a:rPr lang="ru-RU" smtClean="0"/>
              <a:pPr>
                <a:defRPr/>
              </a:pPr>
              <a:t>‹#›</a:t>
            </a:fld>
            <a:endParaRPr lang="ru-RU"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1054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32EAD10-3BE2-411B-8D1A-53C40CC742F2}" type="datetimeFigureOut">
              <a:rPr lang="ru-RU" smtClean="0"/>
              <a:pPr>
                <a:defRPr/>
              </a:pPr>
              <a:t>25.08.2025</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529C85D-00F6-4D13-B89A-450A36D19AB4}" type="slidenum">
              <a:rPr lang="ru-RU" smtClean="0"/>
              <a:pPr>
                <a:defRPr/>
              </a:pPr>
              <a:t>‹#›</a:t>
            </a:fld>
            <a:endParaRPr lang="ru-RU" dirty="0"/>
          </a:p>
        </p:txBody>
      </p:sp>
    </p:spTree>
    <p:extLst>
      <p:ext uri="{BB962C8B-B14F-4D97-AF65-F5344CB8AC3E}">
        <p14:creationId xmlns:p14="http://schemas.microsoft.com/office/powerpoint/2010/main" val="154157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8938B406-FC2F-4E9C-AA2A-259FC4DAD040}" type="datetimeFigureOut">
              <a:rPr lang="ru-RU" smtClean="0"/>
              <a:pPr>
                <a:defRPr/>
              </a:pPr>
              <a:t>25.08.2025</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A61CE5A-01E2-4518-8EB1-0549139FEC19}" type="slidenum">
              <a:rPr lang="ru-RU" smtClean="0"/>
              <a:pPr>
                <a:defRPr/>
              </a:pPr>
              <a:t>‹#›</a:t>
            </a:fld>
            <a:endParaRPr lang="ru-RU" dirty="0"/>
          </a:p>
        </p:txBody>
      </p:sp>
    </p:spTree>
    <p:extLst>
      <p:ext uri="{BB962C8B-B14F-4D97-AF65-F5344CB8AC3E}">
        <p14:creationId xmlns:p14="http://schemas.microsoft.com/office/powerpoint/2010/main" val="438068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88CD1477-2427-47CE-8EF5-710B02461F76}" type="datetimeFigureOut">
              <a:rPr lang="ru-RU" smtClean="0"/>
              <a:pPr>
                <a:defRPr/>
              </a:pPr>
              <a:t>25.08.2025</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F292549-FA4B-4EB2-B2B0-E202EF6455BE}" type="slidenum">
              <a:rPr lang="ru-RU" smtClean="0"/>
              <a:pPr>
                <a:defRPr/>
              </a:pPr>
              <a:t>‹#›</a:t>
            </a:fld>
            <a:endParaRPr lang="ru-RU" dirty="0"/>
          </a:p>
        </p:txBody>
      </p:sp>
    </p:spTree>
    <p:extLst>
      <p:ext uri="{BB962C8B-B14F-4D97-AF65-F5344CB8AC3E}">
        <p14:creationId xmlns:p14="http://schemas.microsoft.com/office/powerpoint/2010/main" val="300154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68CED512-7816-490F-92FA-49FBCD0FDD93}" type="datetimeFigureOut">
              <a:rPr lang="ru-RU" smtClean="0"/>
              <a:pPr>
                <a:defRPr/>
              </a:pPr>
              <a:t>25.08.2025</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22B571-AA7F-4811-9776-6BC79397CDC4}" type="slidenum">
              <a:rPr lang="ru-RU" smtClean="0"/>
              <a:pPr>
                <a:defRPr/>
              </a:pPr>
              <a:t>‹#›</a:t>
            </a:fld>
            <a:endParaRPr lang="ru-RU" dirty="0"/>
          </a:p>
        </p:txBody>
      </p:sp>
    </p:spTree>
    <p:extLst>
      <p:ext uri="{BB962C8B-B14F-4D97-AF65-F5344CB8AC3E}">
        <p14:creationId xmlns:p14="http://schemas.microsoft.com/office/powerpoint/2010/main" val="72157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AD2C7FC-2077-455B-9B12-86C441B53923}" type="datetimeFigureOut">
              <a:rPr lang="ru-RU" smtClean="0"/>
              <a:pPr>
                <a:defRPr/>
              </a:pPr>
              <a:t>25.08.2025</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EB71A05-D9F1-4A48-9CD2-AACCEC083F0F}" type="slidenum">
              <a:rPr lang="ru-RU" smtClean="0"/>
              <a:pPr>
                <a:defRPr/>
              </a:pPr>
              <a:t>‹#›</a:t>
            </a:fld>
            <a:endParaRPr lang="ru-RU" dirty="0"/>
          </a:p>
        </p:txBody>
      </p:sp>
    </p:spTree>
    <p:extLst>
      <p:ext uri="{BB962C8B-B14F-4D97-AF65-F5344CB8AC3E}">
        <p14:creationId xmlns:p14="http://schemas.microsoft.com/office/powerpoint/2010/main" val="349138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50404B95-9E3D-4CD7-AA37-2D586FA94CD4}" type="datetimeFigureOut">
              <a:rPr lang="ru-RU" smtClean="0"/>
              <a:pPr>
                <a:defRPr/>
              </a:pPr>
              <a:t>25.08.2025</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8EFD51-7BD7-430E-A6DF-C57889E02B31}" type="slidenum">
              <a:rPr lang="ru-RU" smtClean="0"/>
              <a:pPr>
                <a:defRPr/>
              </a:pPr>
              <a:t>‹#›</a:t>
            </a:fld>
            <a:endParaRPr lang="ru-RU" dirty="0"/>
          </a:p>
        </p:txBody>
      </p:sp>
    </p:spTree>
    <p:extLst>
      <p:ext uri="{BB962C8B-B14F-4D97-AF65-F5344CB8AC3E}">
        <p14:creationId xmlns:p14="http://schemas.microsoft.com/office/powerpoint/2010/main" val="379216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24A40635-9572-4E29-AFD0-6948CBC54D6C}" type="datetimeFigureOut">
              <a:rPr lang="ru-RU" smtClean="0"/>
              <a:pPr>
                <a:defRPr/>
              </a:pPr>
              <a:t>25.08.2025</a:t>
            </a:fld>
            <a:endParaRPr lang="ru-RU" dirty="0"/>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F3823F27-CD70-4D3E-BDFF-CD56CD41687F}" type="slidenum">
              <a:rPr lang="ru-RU" smtClean="0"/>
              <a:pPr>
                <a:defRPr/>
              </a:pPr>
              <a:t>‹#›</a:t>
            </a:fld>
            <a:endParaRPr lang="ru-RU" dirty="0"/>
          </a:p>
        </p:txBody>
      </p:sp>
    </p:spTree>
    <p:extLst>
      <p:ext uri="{BB962C8B-B14F-4D97-AF65-F5344CB8AC3E}">
        <p14:creationId xmlns:p14="http://schemas.microsoft.com/office/powerpoint/2010/main" val="142717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92736C67-955F-4A8F-9325-119BD30DAD68}" type="datetimeFigureOut">
              <a:rPr lang="ru-RU" smtClean="0"/>
              <a:pPr>
                <a:defRPr/>
              </a:pPr>
              <a:t>25.08.2025</a:t>
            </a:fld>
            <a:endParaRPr lang="ru-RU" dirty="0"/>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0E159017-2585-41CA-ACA0-F2130B766A05}" type="slidenum">
              <a:rPr lang="ru-RU" smtClean="0"/>
              <a:pPr>
                <a:defRPr/>
              </a:pPr>
              <a:t>‹#›</a:t>
            </a:fld>
            <a:endParaRPr lang="ru-RU" dirty="0"/>
          </a:p>
        </p:txBody>
      </p:sp>
    </p:spTree>
    <p:extLst>
      <p:ext uri="{BB962C8B-B14F-4D97-AF65-F5344CB8AC3E}">
        <p14:creationId xmlns:p14="http://schemas.microsoft.com/office/powerpoint/2010/main" val="17212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E1DFE2D-2936-47A5-9C0D-6439E196A243}" type="datetimeFigureOut">
              <a:rPr lang="ru-RU" smtClean="0"/>
              <a:pPr>
                <a:defRPr/>
              </a:pPr>
              <a:t>25.08.2025</a:t>
            </a:fld>
            <a:endParaRPr lang="ru-RU" dirty="0"/>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8E5442B0-C5EB-4CB0-A467-6601CAB4EF54}" type="slidenum">
              <a:rPr lang="ru-RU" smtClean="0"/>
              <a:pPr>
                <a:defRPr/>
              </a:pPr>
              <a:t>‹#›</a:t>
            </a:fld>
            <a:endParaRPr lang="ru-RU" dirty="0"/>
          </a:p>
        </p:txBody>
      </p:sp>
    </p:spTree>
    <p:extLst>
      <p:ext uri="{BB962C8B-B14F-4D97-AF65-F5344CB8AC3E}">
        <p14:creationId xmlns:p14="http://schemas.microsoft.com/office/powerpoint/2010/main" val="96762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CC7753B3-0F3B-4D92-A5C6-4399D45D50F5}" type="datetimeFigureOut">
              <a:rPr lang="ru-RU" smtClean="0"/>
              <a:pPr>
                <a:defRPr/>
              </a:pPr>
              <a:t>25.08.2025</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17534BA-7C62-48BF-AA43-805351FDE7F3}" type="slidenum">
              <a:rPr lang="ru-RU" smtClean="0"/>
              <a:pPr>
                <a:defRPr/>
              </a:pPr>
              <a:t>‹#›</a:t>
            </a:fld>
            <a:endParaRPr lang="ru-RU" dirty="0"/>
          </a:p>
        </p:txBody>
      </p:sp>
    </p:spTree>
    <p:extLst>
      <p:ext uri="{BB962C8B-B14F-4D97-AF65-F5344CB8AC3E}">
        <p14:creationId xmlns:p14="http://schemas.microsoft.com/office/powerpoint/2010/main" val="18279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96127064-C31C-44D2-804D-1FD72BF0AC47}" type="datetimeFigureOut">
              <a:rPr lang="ru-RU" smtClean="0"/>
              <a:pPr>
                <a:defRPr/>
              </a:pPr>
              <a:t>25.08.2025</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AB21851-8192-4231-AA72-493295B129E9}" type="slidenum">
              <a:rPr lang="ru-RU" smtClean="0"/>
              <a:pPr>
                <a:defRPr/>
              </a:pPr>
              <a:t>‹#›</a:t>
            </a:fld>
            <a:endParaRPr lang="ru-RU" dirty="0"/>
          </a:p>
        </p:txBody>
      </p:sp>
    </p:spTree>
    <p:extLst>
      <p:ext uri="{BB962C8B-B14F-4D97-AF65-F5344CB8AC3E}">
        <p14:creationId xmlns:p14="http://schemas.microsoft.com/office/powerpoint/2010/main" val="66037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32EAD10-3BE2-411B-8D1A-53C40CC742F2}" type="datetimeFigureOut">
              <a:rPr lang="ru-RU" smtClean="0"/>
              <a:pPr>
                <a:defRPr/>
              </a:pPr>
              <a:t>25.08.2025</a:t>
            </a:fld>
            <a:endParaRPr lang="ru-RU"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529C85D-00F6-4D13-B89A-450A36D19AB4}" type="slidenum">
              <a:rPr lang="ru-RU" smtClean="0"/>
              <a:pPr>
                <a:defRPr/>
              </a:pPr>
              <a:t>‹#›</a:t>
            </a:fld>
            <a:endParaRPr lang="ru-RU" dirty="0"/>
          </a:p>
        </p:txBody>
      </p:sp>
    </p:spTree>
    <p:extLst>
      <p:ext uri="{BB962C8B-B14F-4D97-AF65-F5344CB8AC3E}">
        <p14:creationId xmlns:p14="http://schemas.microsoft.com/office/powerpoint/2010/main" val="5872282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p:cNvPr>
          <p:cNvSpPr txBox="1"/>
          <p:nvPr/>
        </p:nvSpPr>
        <p:spPr>
          <a:xfrm>
            <a:off x="-562202" y="2405872"/>
            <a:ext cx="11558587" cy="1939925"/>
          </a:xfrm>
          <a:prstGeom prst="rect">
            <a:avLst/>
          </a:prstGeom>
          <a:noFill/>
        </p:spPr>
        <p:txBody>
          <a:bodyPr>
            <a:spAutoFit/>
          </a:bodyPr>
          <a:lstStyle/>
          <a:p>
            <a:pPr algn="ctr" fontAlgn="auto">
              <a:spcBef>
                <a:spcPts val="0"/>
              </a:spcBef>
              <a:spcAft>
                <a:spcPts val="0"/>
              </a:spcAft>
              <a:defRPr/>
            </a:pPr>
            <a:r>
              <a:rPr lang="ru-RU" sz="6000" b="1" dirty="0">
                <a:solidFill>
                  <a:schemeClr val="accent1">
                    <a:lumMod val="50000"/>
                  </a:schemeClr>
                </a:solidFill>
                <a:latin typeface="+mj-lt"/>
                <a:cs typeface="Times New Roman" pitchFamily="18" charset="0"/>
              </a:rPr>
              <a:t>Анализ результатов ОГЭ </a:t>
            </a:r>
            <a:endParaRPr lang="ru-RU" sz="6000" b="1" dirty="0" smtClean="0">
              <a:solidFill>
                <a:schemeClr val="accent1">
                  <a:lumMod val="50000"/>
                </a:schemeClr>
              </a:solidFill>
              <a:latin typeface="+mj-lt"/>
              <a:cs typeface="Times New Roman" pitchFamily="18" charset="0"/>
            </a:endParaRPr>
          </a:p>
          <a:p>
            <a:pPr algn="ctr" fontAlgn="auto">
              <a:spcBef>
                <a:spcPts val="0"/>
              </a:spcBef>
              <a:spcAft>
                <a:spcPts val="0"/>
              </a:spcAft>
              <a:defRPr/>
            </a:pPr>
            <a:r>
              <a:rPr lang="ru-RU" sz="6000" b="1" dirty="0" smtClean="0">
                <a:solidFill>
                  <a:schemeClr val="accent1">
                    <a:lumMod val="50000"/>
                  </a:schemeClr>
                </a:solidFill>
                <a:latin typeface="+mj-lt"/>
                <a:cs typeface="Times New Roman" pitchFamily="18" charset="0"/>
              </a:rPr>
              <a:t>по </a:t>
            </a:r>
            <a:r>
              <a:rPr lang="ru-RU" sz="6000" b="1" dirty="0">
                <a:solidFill>
                  <a:schemeClr val="accent1">
                    <a:lumMod val="50000"/>
                  </a:schemeClr>
                </a:solidFill>
                <a:latin typeface="+mj-lt"/>
                <a:cs typeface="Times New Roman" pitchFamily="18" charset="0"/>
              </a:rPr>
              <a:t>физике </a:t>
            </a:r>
            <a:r>
              <a:rPr lang="ru-RU" sz="6000" b="1" dirty="0" smtClean="0">
                <a:solidFill>
                  <a:schemeClr val="accent1">
                    <a:lumMod val="50000"/>
                  </a:schemeClr>
                </a:solidFill>
                <a:latin typeface="+mj-lt"/>
                <a:cs typeface="Times New Roman" pitchFamily="18" charset="0"/>
              </a:rPr>
              <a:t>2025</a:t>
            </a:r>
            <a:endParaRPr lang="ru-RU" sz="6000" b="1" dirty="0">
              <a:solidFill>
                <a:schemeClr val="accent1">
                  <a:lumMod val="50000"/>
                </a:schemeClr>
              </a:solidFill>
              <a:latin typeface="+mj-lt"/>
              <a:cs typeface="Times New Roman" pitchFamily="18" charset="0"/>
            </a:endParaRPr>
          </a:p>
        </p:txBody>
      </p:sp>
      <p:sp>
        <p:nvSpPr>
          <p:cNvPr id="10243" name="TextBox 4"/>
          <p:cNvSpPr txBox="1">
            <a:spLocks noChangeArrowheads="1"/>
          </p:cNvSpPr>
          <p:nvPr/>
        </p:nvSpPr>
        <p:spPr bwMode="auto">
          <a:xfrm>
            <a:off x="4665307" y="4617714"/>
            <a:ext cx="5038434" cy="1200329"/>
          </a:xfrm>
          <a:prstGeom prst="rect">
            <a:avLst/>
          </a:prstGeom>
          <a:noFill/>
          <a:ln w="9525">
            <a:noFill/>
            <a:miter lim="800000"/>
            <a:headEnd/>
            <a:tailEnd/>
          </a:ln>
        </p:spPr>
        <p:txBody>
          <a:bodyPr wrap="square">
            <a:spAutoFit/>
          </a:bodyPr>
          <a:lstStyle/>
          <a:p>
            <a:r>
              <a:rPr lang="ru-RU" sz="2400" b="1" dirty="0" err="1" smtClean="0">
                <a:latin typeface="Times New Roman" pitchFamily="18" charset="0"/>
                <a:cs typeface="Times New Roman" pitchFamily="18" charset="0"/>
              </a:rPr>
              <a:t>Кортунова</a:t>
            </a:r>
            <a:r>
              <a:rPr lang="ru-RU" sz="2400" b="1" dirty="0" smtClean="0">
                <a:latin typeface="Times New Roman" pitchFamily="18" charset="0"/>
                <a:cs typeface="Times New Roman" pitchFamily="18" charset="0"/>
              </a:rPr>
              <a:t> Елена Владимировна</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a:p>
            <a:r>
              <a:rPr lang="ru-RU" sz="2400" b="1" i="1" dirty="0">
                <a:latin typeface="Times New Roman" pitchFamily="18" charset="0"/>
                <a:cs typeface="Times New Roman" pitchFamily="18" charset="0"/>
              </a:rPr>
              <a:t>Учитель физики ГБОУ СОШ  </a:t>
            </a:r>
            <a:r>
              <a:rPr lang="ru-RU" sz="2400" b="1" i="1" dirty="0" smtClean="0">
                <a:latin typeface="Times New Roman" pitchFamily="18" charset="0"/>
                <a:cs typeface="Times New Roman" pitchFamily="18" charset="0"/>
              </a:rPr>
              <a:t>№2</a:t>
            </a:r>
          </a:p>
          <a:p>
            <a:r>
              <a:rPr lang="ru-RU" sz="2400" b="1" i="1" dirty="0" smtClean="0">
                <a:latin typeface="Times New Roman" pitchFamily="18" charset="0"/>
                <a:cs typeface="Times New Roman" pitchFamily="18" charset="0"/>
              </a:rPr>
              <a:t> </a:t>
            </a:r>
            <a:r>
              <a:rPr lang="ru-RU" sz="2400" b="1" i="1" dirty="0" err="1">
                <a:latin typeface="Times New Roman" pitchFamily="18" charset="0"/>
                <a:cs typeface="Times New Roman" pitchFamily="18" charset="0"/>
              </a:rPr>
              <a:t>г.Нефтегорска</a:t>
            </a: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802" y="152400"/>
            <a:ext cx="11981197" cy="1320800"/>
          </a:xfrm>
        </p:spPr>
        <p:txBody>
          <a:bodyPr>
            <a:normAutofit fontScale="90000"/>
          </a:bodyPr>
          <a:lstStyle/>
          <a:p>
            <a:pPr lvl="0"/>
            <a:r>
              <a:rPr lang="ru-RU" sz="2700" b="1" dirty="0" smtClean="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Основные статистические характеристики выполнения заданий КИМ в 2024 году  </a:t>
            </a:r>
            <a:br>
              <a:rPr lang="ru-RU" sz="2700" b="1" dirty="0" smtClean="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Задания </a:t>
            </a:r>
            <a:r>
              <a:rPr lang="ru-RU" sz="1800" dirty="0">
                <a:solidFill>
                  <a:schemeClr val="tx1"/>
                </a:solidFill>
                <a:latin typeface="Times New Roman" panose="02020603050405020304" pitchFamily="18" charset="0"/>
                <a:cs typeface="Times New Roman" panose="02020603050405020304" pitchFamily="18" charset="0"/>
              </a:rPr>
              <a:t>повышенного и высокого уровня (с процентом </a:t>
            </a:r>
            <a:r>
              <a:rPr lang="ru-RU" sz="1800" b="1" dirty="0">
                <a:solidFill>
                  <a:schemeClr val="tx1"/>
                </a:solidFill>
                <a:latin typeface="Times New Roman" panose="02020603050405020304" pitchFamily="18" charset="0"/>
                <a:cs typeface="Times New Roman" panose="02020603050405020304" pitchFamily="18" charset="0"/>
              </a:rPr>
              <a:t>выполнения ниже </a:t>
            </a:r>
            <a:r>
              <a:rPr lang="ru-RU" sz="1800" b="1" dirty="0" smtClean="0">
                <a:solidFill>
                  <a:schemeClr val="tx1"/>
                </a:solidFill>
                <a:latin typeface="Times New Roman" panose="02020603050405020304" pitchFamily="18" charset="0"/>
                <a:cs typeface="Times New Roman" panose="02020603050405020304" pitchFamily="18" charset="0"/>
              </a:rPr>
              <a:t>15%</a:t>
            </a:r>
            <a:r>
              <a:rPr lang="ru-RU" sz="1800" dirty="0" smtClean="0">
                <a:solidFill>
                  <a:schemeClr val="tx1"/>
                </a:solidFill>
                <a:latin typeface="Times New Roman" panose="02020603050405020304" pitchFamily="18" charset="0"/>
                <a:cs typeface="Times New Roman" panose="02020603050405020304" pitchFamily="18" charset="0"/>
              </a:rPr>
              <a:t>) - отсутствуют</a:t>
            </a:r>
            <a:r>
              <a:rPr lang="ru-RU" sz="1800" dirty="0">
                <a:solidFill>
                  <a:schemeClr val="tx1"/>
                </a:solidFill>
                <a:latin typeface="Times New Roman" panose="02020603050405020304" pitchFamily="18" charset="0"/>
                <a:cs typeface="Times New Roman" panose="02020603050405020304" pitchFamily="18" charset="0"/>
              </a:rPr>
              <a:t>.</a:t>
            </a:r>
            <a:br>
              <a:rPr lang="ru-RU" sz="1800" dirty="0">
                <a:solidFill>
                  <a:schemeClr val="tx1"/>
                </a:solidFill>
                <a:latin typeface="Times New Roman" panose="02020603050405020304" pitchFamily="18" charset="0"/>
                <a:cs typeface="Times New Roman" panose="02020603050405020304" pitchFamily="18" charset="0"/>
              </a:rPr>
            </a:br>
            <a:r>
              <a:rPr lang="ru-RU" sz="1800" u="sng" dirty="0">
                <a:solidFill>
                  <a:schemeClr val="tx1"/>
                </a:solidFill>
                <a:latin typeface="Times New Roman" panose="02020603050405020304" pitchFamily="18" charset="0"/>
                <a:cs typeface="Times New Roman" panose="02020603050405020304" pitchFamily="18" charset="0"/>
              </a:rPr>
              <a:t>Наименьши</a:t>
            </a:r>
            <a:r>
              <a:rPr lang="ru-RU" sz="1800" dirty="0">
                <a:solidFill>
                  <a:schemeClr val="tx1"/>
                </a:solidFill>
                <a:latin typeface="Times New Roman" panose="02020603050405020304" pitchFamily="18" charset="0"/>
                <a:cs typeface="Times New Roman" panose="02020603050405020304" pitchFamily="18" charset="0"/>
              </a:rPr>
              <a:t>й процент выполнения заданий повышенного уровня сложности:</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задание 18 (37%) - применение информации из текста при решении учебно-познавательных и учебно-практических задач, 2 первичных балла набрали – 30%, 1 первичный – 15%;</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задание 19 (41%) - объяснение физических процессов и свойства тел, 2 первичных балла набрали – 32%, 1 первичный – 18%;</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58293771"/>
              </p:ext>
            </p:extLst>
          </p:nvPr>
        </p:nvGraphicFramePr>
        <p:xfrm>
          <a:off x="210802" y="2087758"/>
          <a:ext cx="11461072" cy="3792049"/>
        </p:xfrm>
        <a:graphic>
          <a:graphicData uri="http://schemas.openxmlformats.org/drawingml/2006/table">
            <a:tbl>
              <a:tblPr>
                <a:tableStyleId>{5C22544A-7EE6-4342-B048-85BDC9FD1C3A}</a:tableStyleId>
              </a:tblPr>
              <a:tblGrid>
                <a:gridCol w="1240088">
                  <a:extLst>
                    <a:ext uri="{9D8B030D-6E8A-4147-A177-3AD203B41FA5}">
                      <a16:colId xmlns:a16="http://schemas.microsoft.com/office/drawing/2014/main" val="20000"/>
                    </a:ext>
                  </a:extLst>
                </a:gridCol>
                <a:gridCol w="3266409">
                  <a:extLst>
                    <a:ext uri="{9D8B030D-6E8A-4147-A177-3AD203B41FA5}">
                      <a16:colId xmlns:a16="http://schemas.microsoft.com/office/drawing/2014/main" val="20001"/>
                    </a:ext>
                  </a:extLst>
                </a:gridCol>
                <a:gridCol w="1350112">
                  <a:extLst>
                    <a:ext uri="{9D8B030D-6E8A-4147-A177-3AD203B41FA5}">
                      <a16:colId xmlns:a16="http://schemas.microsoft.com/office/drawing/2014/main" val="20002"/>
                    </a:ext>
                  </a:extLst>
                </a:gridCol>
                <a:gridCol w="1240088">
                  <a:extLst>
                    <a:ext uri="{9D8B030D-6E8A-4147-A177-3AD203B41FA5}">
                      <a16:colId xmlns:a16="http://schemas.microsoft.com/office/drawing/2014/main" val="20003"/>
                    </a:ext>
                  </a:extLst>
                </a:gridCol>
                <a:gridCol w="1021216">
                  <a:extLst>
                    <a:ext uri="{9D8B030D-6E8A-4147-A177-3AD203B41FA5}">
                      <a16:colId xmlns:a16="http://schemas.microsoft.com/office/drawing/2014/main" val="20004"/>
                    </a:ext>
                  </a:extLst>
                </a:gridCol>
                <a:gridCol w="1045855">
                  <a:extLst>
                    <a:ext uri="{9D8B030D-6E8A-4147-A177-3AD203B41FA5}">
                      <a16:colId xmlns:a16="http://schemas.microsoft.com/office/drawing/2014/main" val="20005"/>
                    </a:ext>
                  </a:extLst>
                </a:gridCol>
                <a:gridCol w="1126304">
                  <a:extLst>
                    <a:ext uri="{9D8B030D-6E8A-4147-A177-3AD203B41FA5}">
                      <a16:colId xmlns:a16="http://schemas.microsoft.com/office/drawing/2014/main" val="20006"/>
                    </a:ext>
                  </a:extLst>
                </a:gridCol>
                <a:gridCol w="1171000">
                  <a:extLst>
                    <a:ext uri="{9D8B030D-6E8A-4147-A177-3AD203B41FA5}">
                      <a16:colId xmlns:a16="http://schemas.microsoft.com/office/drawing/2014/main" val="20007"/>
                    </a:ext>
                  </a:extLst>
                </a:gridCol>
              </a:tblGrid>
              <a:tr h="394219">
                <a:tc rowSpan="2">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Номер</a:t>
                      </a:r>
                    </a:p>
                    <a:p>
                      <a:pPr algn="ctr">
                        <a:spcAft>
                          <a:spcPts val="0"/>
                        </a:spcAft>
                      </a:pPr>
                      <a:r>
                        <a:rPr lang="ru-RU" sz="1600" b="1" dirty="0">
                          <a:effectLst/>
                          <a:latin typeface="Times New Roman" panose="02020603050405020304" pitchFamily="18" charset="0"/>
                          <a:cs typeface="Times New Roman" panose="02020603050405020304" pitchFamily="18" charset="0"/>
                        </a:rPr>
                        <a:t>задания </a:t>
                      </a:r>
                      <a:br>
                        <a:rPr lang="ru-RU" sz="1600" b="1" dirty="0">
                          <a:effectLst/>
                          <a:latin typeface="Times New Roman" panose="02020603050405020304" pitchFamily="18" charset="0"/>
                          <a:cs typeface="Times New Roman" panose="02020603050405020304" pitchFamily="18" charset="0"/>
                        </a:rPr>
                      </a:br>
                      <a:r>
                        <a:rPr lang="ru-RU" sz="1600" b="1" dirty="0">
                          <a:effectLst/>
                          <a:latin typeface="Times New Roman" panose="02020603050405020304" pitchFamily="18" charset="0"/>
                          <a:cs typeface="Times New Roman" panose="02020603050405020304" pitchFamily="18" charset="0"/>
                        </a:rPr>
                        <a:t>в КИМ</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Проверяемые элементы содержания / умения</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Уровень сложности задания</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Средний процент выполнения</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gridSpan="4">
                  <a:txBody>
                    <a:bodyPr/>
                    <a:lstStyle/>
                    <a:p>
                      <a:pPr algn="ctr">
                        <a:spcAft>
                          <a:spcPts val="0"/>
                        </a:spcAft>
                      </a:pPr>
                      <a:r>
                        <a:rPr lang="ru-RU" sz="1600" b="1">
                          <a:effectLst/>
                          <a:latin typeface="Times New Roman" panose="02020603050405020304" pitchFamily="18" charset="0"/>
                          <a:cs typeface="Times New Roman" panose="02020603050405020304" pitchFamily="18" charset="0"/>
                        </a:rPr>
                        <a:t>Процент выполнения</a:t>
                      </a:r>
                      <a:r>
                        <a:rPr lang="ru-RU" sz="1600" b="1" baseline="30000">
                          <a:effectLst/>
                          <a:latin typeface="Times New Roman" panose="02020603050405020304" pitchFamily="18" charset="0"/>
                          <a:cs typeface="Times New Roman" panose="02020603050405020304" pitchFamily="18" charset="0"/>
                        </a:rPr>
                        <a:t>6</a:t>
                      </a:r>
                      <a:r>
                        <a:rPr lang="ru-RU" sz="1600" b="1">
                          <a:effectLst/>
                          <a:latin typeface="Times New Roman" panose="02020603050405020304" pitchFamily="18" charset="0"/>
                          <a:cs typeface="Times New Roman" panose="02020603050405020304" pitchFamily="18" charset="0"/>
                        </a:rPr>
                        <a:t> по региону в группах, </a:t>
                      </a:r>
                      <a:br>
                        <a:rPr lang="ru-RU" sz="1600" b="1">
                          <a:effectLst/>
                          <a:latin typeface="Times New Roman" panose="02020603050405020304" pitchFamily="18" charset="0"/>
                          <a:cs typeface="Times New Roman" panose="02020603050405020304" pitchFamily="18" charset="0"/>
                        </a:rPr>
                      </a:br>
                      <a:r>
                        <a:rPr lang="ru-RU" sz="1600" b="1">
                          <a:effectLst/>
                          <a:latin typeface="Times New Roman" panose="02020603050405020304" pitchFamily="18" charset="0"/>
                          <a:cs typeface="Times New Roman" panose="02020603050405020304" pitchFamily="18" charset="0"/>
                        </a:rPr>
                        <a:t>получивших отметку</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9697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«2»</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«3»</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«4»</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96971">
                <a:tc>
                  <a:txBody>
                    <a:bodyPr/>
                    <a:lstStyle/>
                    <a:p>
                      <a:pPr indent="42545"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18.</a:t>
                      </a:r>
                    </a:p>
                  </a:txBody>
                  <a:tcPr marL="68580" marR="68580" marT="0" marB="0" anchor="ctr"/>
                </a:tc>
                <a:tc>
                  <a:txBody>
                    <a:bodyPr/>
                    <a:lstStyle/>
                    <a:p>
                      <a:pPr indent="42545" algn="just">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Применять информацию из текста при решении учебно-познавательных и учебно-практических задач</a:t>
                      </a:r>
                    </a:p>
                  </a:txBody>
                  <a:tcPr marL="68580" marR="68580" marT="0" marB="0" anchor="ctr"/>
                </a:tc>
                <a:tc>
                  <a:txBody>
                    <a:bodyPr/>
                    <a:lstStyle/>
                    <a:p>
                      <a:pPr indent="-71120"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П</a:t>
                      </a:r>
                    </a:p>
                  </a:txBody>
                  <a:tcPr marL="68580" marR="68580" marT="0" marB="0" anchor="ctr"/>
                </a:tc>
                <a:tc>
                  <a:txBody>
                    <a:bodyPr/>
                    <a:lstStyle/>
                    <a:p>
                      <a:pPr indent="42545"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37</a:t>
                      </a:r>
                    </a:p>
                  </a:txBody>
                  <a:tcPr marL="68580" marR="68580" marT="0" marB="0" anchor="ctr"/>
                </a:tc>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13</a:t>
                      </a:r>
                    </a:p>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39</a:t>
                      </a:r>
                    </a:p>
                  </a:txBody>
                  <a:tcPr marL="68580" marR="68580" marT="0" marB="0"/>
                </a:tc>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56</a:t>
                      </a:r>
                    </a:p>
                    <a:p>
                      <a:pP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12986182"/>
                  </a:ext>
                </a:extLst>
              </a:tr>
              <a:tr h="1732038">
                <a:tc>
                  <a:txBody>
                    <a:bodyPr/>
                    <a:lstStyle/>
                    <a:p>
                      <a:pPr indent="42545"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19.</a:t>
                      </a:r>
                    </a:p>
                  </a:txBody>
                  <a:tcPr marL="68580" marR="68580" marT="0" marB="0" anchor="ctr"/>
                </a:tc>
                <a:tc>
                  <a:txBody>
                    <a:bodyPr/>
                    <a:lstStyle/>
                    <a:p>
                      <a:pPr indent="42545"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Объяснять физические процессы и свойства тел</a:t>
                      </a:r>
                    </a:p>
                  </a:txBody>
                  <a:tcPr marL="68580" marR="68580" marT="0" marB="0" anchor="ctr"/>
                </a:tc>
                <a:tc>
                  <a:txBody>
                    <a:bodyPr/>
                    <a:lstStyle/>
                    <a:p>
                      <a:pPr indent="-71120"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П</a:t>
                      </a:r>
                    </a:p>
                  </a:txBody>
                  <a:tcPr marL="68580" marR="68580" marT="0" marB="0" anchor="ctr"/>
                </a:tc>
                <a:tc>
                  <a:txBody>
                    <a:bodyPr/>
                    <a:lstStyle/>
                    <a:p>
                      <a:pPr indent="42545"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41</a:t>
                      </a:r>
                    </a:p>
                  </a:txBody>
                  <a:tcPr marL="68580" marR="68580" marT="0" marB="0" anchor="ctr"/>
                </a:tc>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tc>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39</a:t>
                      </a: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79</a:t>
                      </a: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133" y="161731"/>
            <a:ext cx="11107229" cy="1320800"/>
          </a:xfrm>
        </p:spPr>
        <p:txBody>
          <a:bodyPr>
            <a:normAutofit fontScale="90000"/>
          </a:bodyPr>
          <a:lstStyle/>
          <a:p>
            <a:r>
              <a:rPr lang="ru-RU" sz="2200" b="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Основные статистические характеристики выполнения заданий КИМ в </a:t>
            </a:r>
            <a:r>
              <a:rPr lang="ru-RU" sz="2200" b="1" dirty="0" smtClean="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2025 году  </a:t>
            </a:r>
            <a:br>
              <a:rPr lang="ru-RU" sz="2200" b="1" dirty="0" smtClean="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br>
            <a:r>
              <a:rPr lang="ru-RU" sz="1800" b="1" dirty="0" smtClean="0">
                <a:solidFill>
                  <a:schemeClr val="tx1"/>
                </a:solidFill>
                <a:latin typeface="Times New Roman" panose="02020603050405020304" pitchFamily="18" charset="0"/>
                <a:cs typeface="Times New Roman" panose="02020603050405020304" pitchFamily="18" charset="0"/>
              </a:rPr>
              <a:t>Наименьший</a:t>
            </a: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процент выполнения заданий </a:t>
            </a:r>
            <a:r>
              <a:rPr lang="ru-RU" sz="1800" b="1" dirty="0">
                <a:solidFill>
                  <a:schemeClr val="tx1"/>
                </a:solidFill>
                <a:latin typeface="Times New Roman" panose="02020603050405020304" pitchFamily="18" charset="0"/>
                <a:cs typeface="Times New Roman" panose="02020603050405020304" pitchFamily="18" charset="0"/>
              </a:rPr>
              <a:t>высокого уровня сложности</a:t>
            </a:r>
            <a:r>
              <a:rPr lang="ru-RU" sz="1800" dirty="0">
                <a:solidFill>
                  <a:schemeClr val="tx1"/>
                </a:solidFill>
                <a:latin typeface="Times New Roman" panose="02020603050405020304" pitchFamily="18" charset="0"/>
                <a:cs typeface="Times New Roman" panose="02020603050405020304" pitchFamily="18" charset="0"/>
              </a:rPr>
              <a:t>:</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задание 21 (17%) - решение расчётной задачи, используя законы и формулы, связывающие физические величины, 3 первичных балла набрали – 15%, 2 первичных – 1% , 1 первичный – </a:t>
            </a:r>
            <a:r>
              <a:rPr lang="ru-RU" sz="1800" dirty="0" smtClean="0">
                <a:solidFill>
                  <a:schemeClr val="tx1"/>
                </a:solidFill>
                <a:latin typeface="Times New Roman" panose="02020603050405020304" pitchFamily="18" charset="0"/>
                <a:cs typeface="Times New Roman" panose="02020603050405020304" pitchFamily="18" charset="0"/>
              </a:rPr>
              <a:t>1 %;</a:t>
            </a: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48457188"/>
              </p:ext>
            </p:extLst>
          </p:nvPr>
        </p:nvGraphicFramePr>
        <p:xfrm>
          <a:off x="300038" y="1651000"/>
          <a:ext cx="11551210" cy="4465555"/>
        </p:xfrm>
        <a:graphic>
          <a:graphicData uri="http://schemas.openxmlformats.org/drawingml/2006/table">
            <a:tbl>
              <a:tblPr>
                <a:tableStyleId>{5C22544A-7EE6-4342-B048-85BDC9FD1C3A}</a:tableStyleId>
              </a:tblPr>
              <a:tblGrid>
                <a:gridCol w="1249841">
                  <a:extLst>
                    <a:ext uri="{9D8B030D-6E8A-4147-A177-3AD203B41FA5}">
                      <a16:colId xmlns:a16="http://schemas.microsoft.com/office/drawing/2014/main" val="20000"/>
                    </a:ext>
                  </a:extLst>
                </a:gridCol>
                <a:gridCol w="3292095">
                  <a:extLst>
                    <a:ext uri="{9D8B030D-6E8A-4147-A177-3AD203B41FA5}">
                      <a16:colId xmlns:a16="http://schemas.microsoft.com/office/drawing/2014/main" val="20001"/>
                    </a:ext>
                  </a:extLst>
                </a:gridCol>
                <a:gridCol w="1360732">
                  <a:extLst>
                    <a:ext uri="{9D8B030D-6E8A-4147-A177-3AD203B41FA5}">
                      <a16:colId xmlns:a16="http://schemas.microsoft.com/office/drawing/2014/main" val="20002"/>
                    </a:ext>
                  </a:extLst>
                </a:gridCol>
                <a:gridCol w="1249841">
                  <a:extLst>
                    <a:ext uri="{9D8B030D-6E8A-4147-A177-3AD203B41FA5}">
                      <a16:colId xmlns:a16="http://schemas.microsoft.com/office/drawing/2014/main" val="20003"/>
                    </a:ext>
                  </a:extLst>
                </a:gridCol>
                <a:gridCol w="1072789">
                  <a:extLst>
                    <a:ext uri="{9D8B030D-6E8A-4147-A177-3AD203B41FA5}">
                      <a16:colId xmlns:a16="http://schemas.microsoft.com/office/drawing/2014/main" val="20004"/>
                    </a:ext>
                  </a:extLst>
                </a:gridCol>
                <a:gridCol w="1054114">
                  <a:extLst>
                    <a:ext uri="{9D8B030D-6E8A-4147-A177-3AD203B41FA5}">
                      <a16:colId xmlns:a16="http://schemas.microsoft.com/office/drawing/2014/main" val="20005"/>
                    </a:ext>
                  </a:extLst>
                </a:gridCol>
                <a:gridCol w="1090462">
                  <a:extLst>
                    <a:ext uri="{9D8B030D-6E8A-4147-A177-3AD203B41FA5}">
                      <a16:colId xmlns:a16="http://schemas.microsoft.com/office/drawing/2014/main" val="20006"/>
                    </a:ext>
                  </a:extLst>
                </a:gridCol>
                <a:gridCol w="1181336">
                  <a:extLst>
                    <a:ext uri="{9D8B030D-6E8A-4147-A177-3AD203B41FA5}">
                      <a16:colId xmlns:a16="http://schemas.microsoft.com/office/drawing/2014/main" val="20007"/>
                    </a:ext>
                  </a:extLst>
                </a:gridCol>
              </a:tblGrid>
              <a:tr h="496173">
                <a:tc rowSpan="2">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Номер</a:t>
                      </a:r>
                    </a:p>
                    <a:p>
                      <a:pPr algn="ctr">
                        <a:spcAft>
                          <a:spcPts val="0"/>
                        </a:spcAft>
                      </a:pPr>
                      <a:r>
                        <a:rPr lang="ru-RU" sz="1600" b="1" dirty="0">
                          <a:effectLst/>
                          <a:latin typeface="Times New Roman" panose="02020603050405020304" pitchFamily="18" charset="0"/>
                          <a:cs typeface="Times New Roman" panose="02020603050405020304" pitchFamily="18" charset="0"/>
                        </a:rPr>
                        <a:t>задания </a:t>
                      </a:r>
                      <a:br>
                        <a:rPr lang="ru-RU" sz="1600" b="1" dirty="0">
                          <a:effectLst/>
                          <a:latin typeface="Times New Roman" panose="02020603050405020304" pitchFamily="18" charset="0"/>
                          <a:cs typeface="Times New Roman" panose="02020603050405020304" pitchFamily="18" charset="0"/>
                        </a:rPr>
                      </a:br>
                      <a:r>
                        <a:rPr lang="ru-RU" sz="1600" b="1" dirty="0">
                          <a:effectLst/>
                          <a:latin typeface="Times New Roman" panose="02020603050405020304" pitchFamily="18" charset="0"/>
                          <a:cs typeface="Times New Roman" panose="02020603050405020304" pitchFamily="18" charset="0"/>
                        </a:rPr>
                        <a:t>в КИМ</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Проверяемые элементы содержания / умения</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Уровень сложности задания</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Средний процент выполнения</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gridSpan="4">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Процент выполнения</a:t>
                      </a:r>
                      <a:r>
                        <a:rPr lang="ru-RU" sz="1600" b="1" baseline="30000" dirty="0">
                          <a:effectLst/>
                          <a:latin typeface="Times New Roman" panose="02020603050405020304" pitchFamily="18" charset="0"/>
                          <a:cs typeface="Times New Roman" panose="02020603050405020304" pitchFamily="18" charset="0"/>
                        </a:rPr>
                        <a:t>6</a:t>
                      </a:r>
                      <a:r>
                        <a:rPr lang="ru-RU" sz="1600" b="1" dirty="0">
                          <a:effectLst/>
                          <a:latin typeface="Times New Roman" panose="02020603050405020304" pitchFamily="18" charset="0"/>
                          <a:cs typeface="Times New Roman" panose="02020603050405020304" pitchFamily="18" charset="0"/>
                        </a:rPr>
                        <a:t> по региону в группах, </a:t>
                      </a:r>
                      <a:br>
                        <a:rPr lang="ru-RU" sz="1600" b="1" dirty="0">
                          <a:effectLst/>
                          <a:latin typeface="Times New Roman" panose="02020603050405020304" pitchFamily="18" charset="0"/>
                          <a:cs typeface="Times New Roman" panose="02020603050405020304" pitchFamily="18" charset="0"/>
                        </a:rPr>
                      </a:br>
                      <a:r>
                        <a:rPr lang="ru-RU" sz="1600" b="1" dirty="0">
                          <a:effectLst/>
                          <a:latin typeface="Times New Roman" panose="02020603050405020304" pitchFamily="18" charset="0"/>
                          <a:cs typeface="Times New Roman" panose="02020603050405020304" pitchFamily="18" charset="0"/>
                        </a:rPr>
                        <a:t>получивших отметку</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9617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600" b="1">
                          <a:effectLst/>
                          <a:latin typeface="Times New Roman" panose="02020603050405020304" pitchFamily="18" charset="0"/>
                          <a:cs typeface="Times New Roman" panose="02020603050405020304" pitchFamily="18" charset="0"/>
                        </a:rPr>
                        <a:t>«2»</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spcAft>
                          <a:spcPts val="0"/>
                        </a:spcAft>
                      </a:pPr>
                      <a:r>
                        <a:rPr lang="ru-RU" sz="1600" b="1">
                          <a:effectLst/>
                          <a:latin typeface="Times New Roman" panose="02020603050405020304" pitchFamily="18" charset="0"/>
                          <a:cs typeface="Times New Roman" panose="02020603050405020304" pitchFamily="18" charset="0"/>
                        </a:rPr>
                        <a:t>«3»</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«4»</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spcAft>
                          <a:spcPts val="0"/>
                        </a:spcAft>
                      </a:pPr>
                      <a:r>
                        <a:rPr lang="ru-RU" sz="1600" b="1" dirty="0">
                          <a:effectLst/>
                          <a:latin typeface="Times New Roman" panose="02020603050405020304" pitchFamily="18" charset="0"/>
                          <a:cs typeface="Times New Roman" panose="02020603050405020304" pitchFamily="18" charset="0"/>
                        </a:rPr>
                        <a:t>«5»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992345">
                <a:tc>
                  <a:txBody>
                    <a:bodyPr/>
                    <a:lstStyle/>
                    <a:p>
                      <a:pPr indent="42545"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nchor="ctr"/>
                </a:tc>
                <a:tc>
                  <a:txBody>
                    <a:bodyPr/>
                    <a:lstStyle/>
                    <a:p>
                      <a:pPr indent="42545"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Решать расчётные задачи, используя законы и формулы, связывающие физические величины</a:t>
                      </a:r>
                    </a:p>
                  </a:txBody>
                  <a:tcPr marL="68580" marR="68580" marT="0" marB="0" anchor="ctr"/>
                </a:tc>
                <a:tc>
                  <a:txBody>
                    <a:bodyPr/>
                    <a:lstStyle/>
                    <a:p>
                      <a:pPr indent="-71120" algn="ctr">
                        <a:spcAft>
                          <a:spcPts val="0"/>
                        </a:spcAft>
                      </a:pP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71120" algn="ctr">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П</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2545" algn="ctr">
                        <a:spcAft>
                          <a:spcPts val="0"/>
                        </a:spcAft>
                      </a:pP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2545" algn="ctr">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52</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7</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99</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240432">
                <a:tc>
                  <a:txBody>
                    <a:bodyPr/>
                    <a:lstStyle/>
                    <a:p>
                      <a:pPr indent="42545"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21.</a:t>
                      </a:r>
                    </a:p>
                  </a:txBody>
                  <a:tcPr marL="68580" marR="68580" marT="0" marB="0" anchor="ctr"/>
                </a:tc>
                <a:tc>
                  <a:txBody>
                    <a:bodyPr/>
                    <a:lstStyle/>
                    <a:p>
                      <a:pPr algn="just">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Решать расчётные задачи, используя законы и формулы, связывающие физические величины</a:t>
                      </a:r>
                    </a:p>
                  </a:txBody>
                  <a:tcPr marL="68580" marR="68580" marT="0" marB="0" anchor="ctr"/>
                </a:tc>
                <a:tc>
                  <a:txBody>
                    <a:bodyPr/>
                    <a:lstStyle/>
                    <a:p>
                      <a:pPr indent="-71120"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В</a:t>
                      </a:r>
                    </a:p>
                  </a:txBody>
                  <a:tcPr marL="68580" marR="68580" marT="0" marB="0" anchor="ctr"/>
                </a:tc>
                <a:tc>
                  <a:txBody>
                    <a:bodyPr/>
                    <a:lstStyle/>
                    <a:p>
                      <a:pPr indent="42545" algn="ctr">
                        <a:spcAft>
                          <a:spcPts val="0"/>
                        </a:spcAft>
                      </a:pPr>
                      <a:r>
                        <a:rPr lang="ru-R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a:t>
                      </a:r>
                    </a:p>
                  </a:txBody>
                  <a:tcPr marL="68580" marR="68580" marT="0" marB="0" anchor="ctr"/>
                </a:tc>
                <a:tc>
                  <a:txBody>
                    <a:bodyPr/>
                    <a:lstStyle/>
                    <a:p>
                      <a:pPr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endPar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endPar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endPar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53</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240432">
                <a:tc>
                  <a:txBody>
                    <a:bodyPr/>
                    <a:lstStyle/>
                    <a:p>
                      <a:pPr indent="42545"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22.</a:t>
                      </a:r>
                    </a:p>
                  </a:txBody>
                  <a:tcPr marL="68580" marR="68580" marT="0" marB="0" anchor="ctr"/>
                </a:tc>
                <a:tc>
                  <a:txBody>
                    <a:bodyPr/>
                    <a:lstStyle/>
                    <a:p>
                      <a:pPr algn="just">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Решать расчётные задачи, используя законы и формулы, связывающие физические величины (комбинированная задача)</a:t>
                      </a:r>
                    </a:p>
                  </a:txBody>
                  <a:tcPr marL="68580" marR="68580" marT="0" marB="0" anchor="ctr"/>
                </a:tc>
                <a:tc>
                  <a:txBody>
                    <a:bodyPr/>
                    <a:lstStyle/>
                    <a:p>
                      <a:pPr indent="-71120"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В</a:t>
                      </a:r>
                    </a:p>
                  </a:txBody>
                  <a:tcPr marL="68580" marR="68580" marT="0" marB="0" anchor="ctr"/>
                </a:tc>
                <a:tc>
                  <a:txBody>
                    <a:bodyPr/>
                    <a:lstStyle/>
                    <a:p>
                      <a:pPr indent="42545"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31</a:t>
                      </a:r>
                    </a:p>
                  </a:txBody>
                  <a:tcPr marL="68580" marR="68580" marT="0" marB="0" anchor="ctr"/>
                </a:tc>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77</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967" y="679664"/>
            <a:ext cx="11339744" cy="1143000"/>
          </a:xfrm>
        </p:spPr>
        <p:txBody>
          <a:bodyPr>
            <a:normAutofit fontScale="90000"/>
          </a:bodyPr>
          <a:lstStyle/>
          <a:p>
            <a:pPr marL="54864" algn="ctr" fontAlgn="auto">
              <a:spcAft>
                <a:spcPts val="0"/>
              </a:spcAft>
              <a:defRPr/>
            </a:pPr>
            <a:r>
              <a:rPr lang="ru-RU" sz="3100" b="1" dirty="0">
                <a:solidFill>
                  <a:schemeClr val="tx2">
                    <a:lumMod val="9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Анализ </a:t>
            </a:r>
            <a:r>
              <a:rPr lang="ru-RU" sz="3100" b="1" dirty="0" err="1">
                <a:solidFill>
                  <a:schemeClr val="tx2">
                    <a:lumMod val="9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метапредметных</a:t>
            </a:r>
            <a:r>
              <a:rPr lang="ru-RU" sz="3100" b="1" dirty="0">
                <a:solidFill>
                  <a:schemeClr val="tx2">
                    <a:lumMod val="9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результатов обучения, повлиявших на выполнение заданий КИМ</a:t>
            </a:r>
            <a:r>
              <a:rPr lang="ru-RU"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dirty="0">
              <a:solidFill>
                <a:schemeClr val="tx2">
                  <a:tint val="100000"/>
                  <a:shade val="90000"/>
                  <a:satMod val="250000"/>
                  <a:alpha val="100000"/>
                </a:schemeClr>
              </a:solidFill>
              <a:latin typeface="Times New Roman" panose="02020603050405020304" pitchFamily="18" charset="0"/>
              <a:cs typeface="Times New Roman" panose="02020603050405020304" pitchFamily="18" charset="0"/>
            </a:endParaRPr>
          </a:p>
        </p:txBody>
      </p:sp>
      <p:sp>
        <p:nvSpPr>
          <p:cNvPr id="40963" name="Объект 2"/>
          <p:cNvSpPr>
            <a:spLocks noGrp="1"/>
          </p:cNvSpPr>
          <p:nvPr>
            <p:ph idx="1"/>
          </p:nvPr>
        </p:nvSpPr>
        <p:spPr/>
        <p:txBody>
          <a:bodyPr>
            <a:normAutofit lnSpcReduction="10000"/>
          </a:bodyPr>
          <a:lstStyle/>
          <a:p>
            <a:pPr marL="0" indent="0">
              <a:buFont typeface="Wingdings 2" pitchFamily="18" charset="2"/>
              <a:buNone/>
            </a:pPr>
            <a:r>
              <a:rPr lang="ru-RU" sz="2400" dirty="0" smtClean="0"/>
              <a:t>Задание № </a:t>
            </a:r>
            <a:r>
              <a:rPr lang="ru-RU" sz="2400" dirty="0" smtClean="0"/>
              <a:t>18</a:t>
            </a:r>
            <a:endParaRPr lang="ru-RU" sz="2400" dirty="0" smtClean="0"/>
          </a:p>
          <a:p>
            <a:r>
              <a:rPr lang="ru-RU" dirty="0"/>
              <a:t> </a:t>
            </a:r>
            <a:r>
              <a:rPr lang="ru-RU" sz="2000" dirty="0">
                <a:latin typeface="Times New Roman" panose="02020603050405020304" pitchFamily="18" charset="0"/>
                <a:cs typeface="Times New Roman" panose="02020603050405020304" pitchFamily="18" charset="0"/>
              </a:rPr>
              <a:t>Средний процент выполнения задания № 18 повышенного уровня равен 37%. Для успешного выполнения задания необходимо было внимательно прочитать текст физического содержания, рассмотреть все прилагаемые к тексту рисунки, схемы. Учащиеся испытывали серьёзные технические трудности с восприятием графической информации и сопоставлением ее с текстом. Поэтому не сумели дать пояснения на вопрос по содержанию текста.</a:t>
            </a:r>
          </a:p>
          <a:p>
            <a:r>
              <a:rPr lang="ru-RU" sz="2000" dirty="0">
                <a:latin typeface="Times New Roman" panose="02020603050405020304" pitchFamily="18" charset="0"/>
                <a:cs typeface="Times New Roman" panose="02020603050405020304" pitchFamily="18" charset="0"/>
              </a:rPr>
              <a:t>Обязательным условием для успешного выполнения задания является </a:t>
            </a:r>
            <a:r>
              <a:rPr lang="ru-RU" sz="2000" dirty="0" err="1">
                <a:latin typeface="Times New Roman" panose="02020603050405020304" pitchFamily="18" charset="0"/>
                <a:cs typeface="Times New Roman" panose="02020603050405020304" pitchFamily="18" charset="0"/>
              </a:rPr>
              <a:t>сформированность</a:t>
            </a:r>
            <a:r>
              <a:rPr lang="ru-RU" sz="2000" dirty="0">
                <a:latin typeface="Times New Roman" panose="02020603050405020304" pitchFamily="18" charset="0"/>
                <a:cs typeface="Times New Roman" panose="02020603050405020304" pitchFamily="18" charset="0"/>
              </a:rPr>
              <a:t> навыков смыслового чтения, </a:t>
            </a:r>
            <a:r>
              <a:rPr lang="ru-RU" sz="2000" dirty="0" err="1">
                <a:latin typeface="Times New Roman" panose="02020603050405020304" pitchFamily="18" charset="0"/>
                <a:cs typeface="Times New Roman" panose="02020603050405020304" pitchFamily="18" charset="0"/>
              </a:rPr>
              <a:t>метапредметного</a:t>
            </a:r>
            <a:r>
              <a:rPr lang="ru-RU" sz="2000" dirty="0">
                <a:latin typeface="Times New Roman" panose="02020603050405020304" pitchFamily="18" charset="0"/>
                <a:cs typeface="Times New Roman" panose="02020603050405020304" pitchFamily="18" charset="0"/>
              </a:rPr>
              <a:t> умения осознанно использовать речевые средства для выражения своих мыслей, владение письменной речью.</a:t>
            </a:r>
            <a:endParaRPr lang="ru-RU" sz="20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967" y="679664"/>
            <a:ext cx="11339744" cy="1143000"/>
          </a:xfrm>
        </p:spPr>
        <p:txBody>
          <a:bodyPr>
            <a:normAutofit fontScale="90000"/>
          </a:bodyPr>
          <a:lstStyle/>
          <a:p>
            <a:pPr marL="54864" algn="ctr" fontAlgn="auto">
              <a:spcAft>
                <a:spcPts val="0"/>
              </a:spcAft>
              <a:defRPr/>
            </a:pPr>
            <a:r>
              <a:rPr lang="ru-RU" sz="3100" b="1" dirty="0">
                <a:solidFill>
                  <a:schemeClr val="tx2">
                    <a:lumMod val="9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Анализ </a:t>
            </a:r>
            <a:r>
              <a:rPr lang="ru-RU" sz="3100" b="1" dirty="0" err="1">
                <a:solidFill>
                  <a:schemeClr val="tx2">
                    <a:lumMod val="9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метапредметных</a:t>
            </a:r>
            <a:r>
              <a:rPr lang="ru-RU" sz="3100" b="1" dirty="0">
                <a:solidFill>
                  <a:schemeClr val="tx2">
                    <a:lumMod val="9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результатов обучения, повлиявших на выполнение заданий КИМ</a:t>
            </a:r>
            <a:r>
              <a:rPr lang="ru-RU"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dirty="0">
              <a:solidFill>
                <a:schemeClr val="tx2">
                  <a:tint val="100000"/>
                  <a:shade val="90000"/>
                  <a:satMod val="250000"/>
                  <a:alpha val="100000"/>
                </a:schemeClr>
              </a:solidFill>
              <a:latin typeface="Times New Roman" panose="02020603050405020304" pitchFamily="18" charset="0"/>
              <a:cs typeface="Times New Roman" panose="02020603050405020304" pitchFamily="18" charset="0"/>
            </a:endParaRPr>
          </a:p>
        </p:txBody>
      </p:sp>
      <p:sp>
        <p:nvSpPr>
          <p:cNvPr id="40963" name="Объект 2"/>
          <p:cNvSpPr>
            <a:spLocks noGrp="1"/>
          </p:cNvSpPr>
          <p:nvPr>
            <p:ph idx="1"/>
          </p:nvPr>
        </p:nvSpPr>
        <p:spPr/>
        <p:txBody>
          <a:bodyPr/>
          <a:lstStyle/>
          <a:p>
            <a:pPr marL="0" indent="0">
              <a:buFont typeface="Wingdings 2" pitchFamily="18" charset="2"/>
              <a:buNone/>
            </a:pPr>
            <a:r>
              <a:rPr lang="ru-RU" sz="2400" dirty="0" smtClean="0"/>
              <a:t>Задание № </a:t>
            </a:r>
            <a:r>
              <a:rPr lang="ru-RU" sz="2400" dirty="0" smtClean="0"/>
              <a:t>14</a:t>
            </a:r>
            <a:endParaRPr lang="ru-RU" sz="2400" dirty="0" smtClean="0"/>
          </a:p>
          <a:p>
            <a:r>
              <a:rPr lang="ru-RU" dirty="0"/>
              <a:t>  </a:t>
            </a:r>
            <a:r>
              <a:rPr lang="ru-RU" sz="2400" dirty="0">
                <a:latin typeface="Times New Roman" panose="02020603050405020304" pitchFamily="18" charset="0"/>
                <a:cs typeface="Times New Roman" panose="02020603050405020304" pitchFamily="18" charset="0"/>
              </a:rPr>
              <a:t>Задание № 14 обучающиеся затруднялись в проведении анализа графического вида представления информации. На успешность выполнения задания могла повлиять недостаточная </a:t>
            </a:r>
            <a:r>
              <a:rPr lang="ru-RU" sz="2400" dirty="0" err="1">
                <a:latin typeface="Times New Roman" panose="02020603050405020304" pitchFamily="18" charset="0"/>
                <a:cs typeface="Times New Roman" panose="02020603050405020304" pitchFamily="18" charset="0"/>
              </a:rPr>
              <a:t>сформированность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метапредметного</a:t>
            </a:r>
            <a:r>
              <a:rPr lang="ru-RU" sz="2400" dirty="0">
                <a:latin typeface="Times New Roman" panose="02020603050405020304" pitchFamily="18" charset="0"/>
                <a:cs typeface="Times New Roman" panose="02020603050405020304" pitchFamily="18" charset="0"/>
              </a:rPr>
              <a:t> умения анализировать и интерпретировать информацию различных видов и форм представления</a:t>
            </a:r>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38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33249" y="1287624"/>
            <a:ext cx="4105470" cy="46654"/>
          </a:xfrm>
        </p:spPr>
        <p:txBody>
          <a:bodyPr>
            <a:normAutofit fontScale="90000"/>
          </a:bodyPr>
          <a:lstStyle/>
          <a:p>
            <a:pPr marL="54864" algn="ctr" fontAlgn="auto">
              <a:spcAft>
                <a:spcPts val="0"/>
              </a:spcAft>
              <a:defRPr/>
            </a:pPr>
            <a:r>
              <a:rPr lang="ru-RU" sz="3100" b="1" dirty="0" smtClean="0">
                <a:solidFill>
                  <a:schemeClr val="tx2">
                    <a:lumMod val="90000"/>
                  </a:schemeClr>
                </a:solidFill>
                <a:effectLst/>
                <a:ea typeface="Times New Roman" panose="02020603050405020304" pitchFamily="18" charset="0"/>
                <a:cs typeface="Times New Roman" panose="02020603050405020304" pitchFamily="18" charset="0"/>
              </a:rPr>
              <a:t/>
            </a:r>
            <a:br>
              <a:rPr lang="ru-RU" sz="3100" b="1" dirty="0" smtClean="0">
                <a:solidFill>
                  <a:schemeClr val="tx2">
                    <a:lumMod val="90000"/>
                  </a:schemeClr>
                </a:solidFill>
                <a:effectLst/>
                <a:ea typeface="Times New Roman" panose="02020603050405020304" pitchFamily="18" charset="0"/>
                <a:cs typeface="Times New Roman" panose="02020603050405020304" pitchFamily="18" charset="0"/>
              </a:rPr>
            </a:br>
            <a:r>
              <a:rPr lang="ru-RU" sz="3100" b="1" dirty="0">
                <a:solidFill>
                  <a:schemeClr val="tx2">
                    <a:lumMod val="90000"/>
                  </a:schemeClr>
                </a:solidFill>
                <a:effectLst/>
                <a:ea typeface="Times New Roman" panose="02020603050405020304" pitchFamily="18" charset="0"/>
                <a:cs typeface="Times New Roman" panose="02020603050405020304" pitchFamily="18" charset="0"/>
              </a:rPr>
              <a:t/>
            </a:r>
            <a:br>
              <a:rPr lang="ru-RU" sz="3100" b="1" dirty="0">
                <a:solidFill>
                  <a:schemeClr val="tx2">
                    <a:lumMod val="90000"/>
                  </a:schemeClr>
                </a:solidFill>
                <a:effectLst/>
                <a:ea typeface="Times New Roman" panose="02020603050405020304" pitchFamily="18" charset="0"/>
                <a:cs typeface="Times New Roman" panose="02020603050405020304" pitchFamily="18" charset="0"/>
              </a:rPr>
            </a:br>
            <a:r>
              <a:rPr lang="ru-RU" sz="3100" b="1" dirty="0" smtClean="0">
                <a:solidFill>
                  <a:schemeClr val="tx2">
                    <a:lumMod val="90000"/>
                  </a:schemeClr>
                </a:solidFill>
                <a:effectLst/>
                <a:ea typeface="Times New Roman" panose="02020603050405020304" pitchFamily="18" charset="0"/>
                <a:cs typeface="Times New Roman" panose="02020603050405020304" pitchFamily="18" charset="0"/>
              </a:rPr>
              <a:t/>
            </a:r>
            <a:br>
              <a:rPr lang="ru-RU" sz="3100" b="1" dirty="0" smtClean="0">
                <a:solidFill>
                  <a:schemeClr val="tx2">
                    <a:lumMod val="90000"/>
                  </a:schemeClr>
                </a:solidFill>
                <a:effectLst/>
                <a:ea typeface="Times New Roman" panose="02020603050405020304" pitchFamily="18" charset="0"/>
                <a:cs typeface="Times New Roman" panose="02020603050405020304" pitchFamily="18" charset="0"/>
              </a:rPr>
            </a:br>
            <a:r>
              <a:rPr lang="ru-RU" sz="3100" b="1" dirty="0">
                <a:solidFill>
                  <a:schemeClr val="tx2">
                    <a:lumMod val="90000"/>
                  </a:schemeClr>
                </a:solidFill>
                <a:effectLst/>
                <a:ea typeface="Times New Roman" panose="02020603050405020304" pitchFamily="18" charset="0"/>
                <a:cs typeface="Times New Roman" panose="02020603050405020304" pitchFamily="18" charset="0"/>
              </a:rPr>
              <a:t/>
            </a:r>
            <a:br>
              <a:rPr lang="ru-RU" sz="3100" b="1" dirty="0">
                <a:solidFill>
                  <a:schemeClr val="tx2">
                    <a:lumMod val="90000"/>
                  </a:schemeClr>
                </a:solidFill>
                <a:effectLst/>
                <a:ea typeface="Times New Roman" panose="02020603050405020304" pitchFamily="18" charset="0"/>
                <a:cs typeface="Times New Roman" panose="02020603050405020304" pitchFamily="18" charset="0"/>
              </a:rPr>
            </a:br>
            <a:r>
              <a:rPr lang="ru-RU" sz="3100" b="1" dirty="0" smtClean="0">
                <a:solidFill>
                  <a:schemeClr val="tx2">
                    <a:lumMod val="90000"/>
                  </a:schemeClr>
                </a:solidFill>
                <a:effectLst/>
                <a:ea typeface="Times New Roman" panose="02020603050405020304" pitchFamily="18" charset="0"/>
                <a:cs typeface="Times New Roman" panose="02020603050405020304" pitchFamily="18" charset="0"/>
              </a:rPr>
              <a:t/>
            </a:r>
            <a:br>
              <a:rPr lang="ru-RU" sz="3100" b="1" dirty="0" smtClean="0">
                <a:solidFill>
                  <a:schemeClr val="tx2">
                    <a:lumMod val="90000"/>
                  </a:schemeClr>
                </a:solidFill>
                <a:effectLst/>
                <a:ea typeface="Times New Roman" panose="02020603050405020304" pitchFamily="18" charset="0"/>
                <a:cs typeface="Times New Roman" panose="02020603050405020304" pitchFamily="18" charset="0"/>
              </a:rPr>
            </a:br>
            <a:r>
              <a:rPr lang="ru-RU" sz="3100" b="1" dirty="0">
                <a:solidFill>
                  <a:schemeClr val="tx2">
                    <a:lumMod val="90000"/>
                  </a:schemeClr>
                </a:solidFill>
                <a:effectLst/>
                <a:ea typeface="Times New Roman" panose="02020603050405020304" pitchFamily="18" charset="0"/>
                <a:cs typeface="Times New Roman" panose="02020603050405020304" pitchFamily="18" charset="0"/>
              </a:rPr>
              <a:t/>
            </a:r>
            <a:br>
              <a:rPr lang="ru-RU" sz="3100" b="1" dirty="0">
                <a:solidFill>
                  <a:schemeClr val="tx2">
                    <a:lumMod val="90000"/>
                  </a:schemeClr>
                </a:solidFill>
                <a:effectLst/>
                <a:ea typeface="Times New Roman" panose="02020603050405020304" pitchFamily="18" charset="0"/>
                <a:cs typeface="Times New Roman" panose="02020603050405020304" pitchFamily="18" charset="0"/>
              </a:rPr>
            </a:br>
            <a:r>
              <a:rPr lang="ru-RU" sz="3100" b="1" dirty="0" smtClean="0">
                <a:solidFill>
                  <a:schemeClr val="tx2">
                    <a:lumMod val="90000"/>
                  </a:schemeClr>
                </a:solidFill>
                <a:effectLst/>
                <a:ea typeface="Times New Roman" panose="02020603050405020304" pitchFamily="18" charset="0"/>
                <a:cs typeface="Times New Roman" panose="02020603050405020304" pitchFamily="18" charset="0"/>
              </a:rPr>
              <a:t/>
            </a:r>
            <a:br>
              <a:rPr lang="ru-RU" sz="3100" b="1" dirty="0" smtClean="0">
                <a:solidFill>
                  <a:schemeClr val="tx2">
                    <a:lumMod val="90000"/>
                  </a:schemeClr>
                </a:solidFill>
                <a:effectLst/>
                <a:ea typeface="Times New Roman" panose="02020603050405020304" pitchFamily="18" charset="0"/>
                <a:cs typeface="Times New Roman" panose="02020603050405020304" pitchFamily="18" charset="0"/>
              </a:rPr>
            </a:br>
            <a:endParaRPr lang="ru-RU" dirty="0">
              <a:solidFill>
                <a:schemeClr val="tx2">
                  <a:tint val="100000"/>
                  <a:shade val="90000"/>
                  <a:satMod val="250000"/>
                  <a:alpha val="100000"/>
                </a:schemeClr>
              </a:solidFill>
            </a:endParaRPr>
          </a:p>
        </p:txBody>
      </p:sp>
      <p:sp>
        <p:nvSpPr>
          <p:cNvPr id="3" name="Объект 2"/>
          <p:cNvSpPr>
            <a:spLocks noGrp="1"/>
          </p:cNvSpPr>
          <p:nvPr>
            <p:ph idx="1"/>
          </p:nvPr>
        </p:nvSpPr>
        <p:spPr>
          <a:xfrm>
            <a:off x="210803" y="1600753"/>
            <a:ext cx="9222446" cy="5173272"/>
          </a:xfrm>
        </p:spPr>
        <p:txBody>
          <a:bodyPr>
            <a:noAutofit/>
          </a:bodyPr>
          <a:lstStyle/>
          <a:p>
            <a:pPr marL="0" lvl="2" indent="0" algn="just">
              <a:buClr>
                <a:schemeClr val="accent3"/>
              </a:buClr>
              <a:buNone/>
              <a:defRPr/>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Задания № 20, 21 и 22 повышенного и высокого уровня </a:t>
            </a:r>
            <a:r>
              <a:rPr lang="ru-RU" sz="2000" dirty="0">
                <a:latin typeface="Times New Roman" panose="02020603050405020304" pitchFamily="18" charset="0"/>
                <a:cs typeface="Times New Roman" panose="02020603050405020304" pitchFamily="18" charset="0"/>
              </a:rPr>
              <a:t>проверяют умения решать расчётные задачи, используя законы и формулы, связывающие физические величины из одного или нескольких содержательных разделов. </a:t>
            </a:r>
            <a:endParaRPr lang="ru-RU" sz="2000" dirty="0" smtClean="0">
              <a:latin typeface="Times New Roman" panose="02020603050405020304" pitchFamily="18" charset="0"/>
              <a:cs typeface="Times New Roman" panose="02020603050405020304" pitchFamily="18" charset="0"/>
            </a:endParaRPr>
          </a:p>
          <a:p>
            <a:pPr marL="0" lvl="2" indent="0" algn="just">
              <a:buClr>
                <a:schemeClr val="accent3"/>
              </a:buClr>
              <a:buNone/>
              <a:defRPr/>
            </a:pPr>
            <a:r>
              <a:rPr lang="ru-RU" sz="2000" dirty="0" smtClean="0">
                <a:latin typeface="Times New Roman" panose="02020603050405020304" pitchFamily="18" charset="0"/>
                <a:cs typeface="Times New Roman" panose="02020603050405020304" pitchFamily="18" charset="0"/>
              </a:rPr>
              <a:t>На </a:t>
            </a:r>
            <a:r>
              <a:rPr lang="ru-RU" sz="2000" dirty="0">
                <a:latin typeface="Times New Roman" panose="02020603050405020304" pitchFamily="18" charset="0"/>
                <a:cs typeface="Times New Roman" panose="02020603050405020304" pitchFamily="18" charset="0"/>
              </a:rPr>
              <a:t>основе анализа условия задачи записывать краткое условие, выбирать законы и формулы, необходимые для решения, проводить расчёты и оценивать реалистичность полученного значения физической величины. Не все выпускники продемонстрировали навыки решать расчётные задачи, опирающиеся на систему из 2-3 уравнений, используя законы и формулы, связывающие физические величины. </a:t>
            </a:r>
            <a:endParaRPr lang="ru-RU" sz="2000" dirty="0" smtClean="0">
              <a:latin typeface="Times New Roman" panose="02020603050405020304" pitchFamily="18" charset="0"/>
              <a:cs typeface="Times New Roman" panose="02020603050405020304" pitchFamily="18" charset="0"/>
            </a:endParaRPr>
          </a:p>
          <a:p>
            <a:pPr marL="0" lvl="2" indent="0" algn="just">
              <a:buClr>
                <a:schemeClr val="accent3"/>
              </a:buClr>
              <a:buNone/>
              <a:defRPr/>
            </a:pPr>
            <a:r>
              <a:rPr lang="ru-RU" sz="2000" dirty="0" smtClean="0">
                <a:latin typeface="Times New Roman" panose="02020603050405020304" pitchFamily="18" charset="0"/>
                <a:cs typeface="Times New Roman" panose="02020603050405020304" pitchFamily="18" charset="0"/>
              </a:rPr>
              <a:t>Очевидно</a:t>
            </a:r>
            <a:r>
              <a:rPr lang="ru-RU" sz="2000" dirty="0">
                <a:latin typeface="Times New Roman" panose="02020603050405020304" pitchFamily="18" charset="0"/>
                <a:cs typeface="Times New Roman" panose="02020603050405020304" pitchFamily="18" charset="0"/>
              </a:rPr>
              <a:t>, что на результаты повлияла недостаточная </a:t>
            </a:r>
            <a:r>
              <a:rPr lang="ru-RU" sz="2000" dirty="0" err="1">
                <a:latin typeface="Times New Roman" panose="02020603050405020304" pitchFamily="18" charset="0"/>
                <a:cs typeface="Times New Roman" panose="02020603050405020304" pitchFamily="18" charset="0"/>
              </a:rPr>
              <a:t>сформированность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метапредметных</a:t>
            </a:r>
            <a:r>
              <a:rPr lang="ru-RU" sz="2000" dirty="0">
                <a:latin typeface="Times New Roman" panose="02020603050405020304" pitchFamily="18" charset="0"/>
                <a:cs typeface="Times New Roman" panose="02020603050405020304" pitchFamily="18" charset="0"/>
              </a:rPr>
              <a:t> умений устанавливать причинно-следственные связи, строить логические рассуждения, делать умозаключения (индуктивные, дедуктивные,  аналогии</a:t>
            </a:r>
            <a:r>
              <a:rPr lang="ru-RU" sz="20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 выводы.</a:t>
            </a:r>
            <a:endParaRPr lang="ru-RU" sz="2000" dirty="0">
              <a:latin typeface="Times New Roman" panose="02020603050405020304" pitchFamily="18" charset="0"/>
              <a:cs typeface="Times New Roman" panose="02020603050405020304" pitchFamily="18" charset="0"/>
            </a:endParaRPr>
          </a:p>
          <a:p>
            <a:pPr fontAlgn="auto">
              <a:spcBef>
                <a:spcPts val="0"/>
              </a:spcBef>
              <a:spcAft>
                <a:spcPts val="0"/>
              </a:spcAft>
              <a:buFont typeface="Wingdings 2"/>
              <a:buChar char=""/>
              <a:defRPr/>
            </a:pPr>
            <a:endParaRPr lang="ru-RU"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01012" y="364294"/>
            <a:ext cx="9097347" cy="1569660"/>
          </a:xfrm>
          <a:prstGeom prst="rect">
            <a:avLst/>
          </a:prstGeom>
        </p:spPr>
        <p:txBody>
          <a:bodyPr wrap="square">
            <a:spAutoFit/>
          </a:bodyPr>
          <a:lstStyle/>
          <a:p>
            <a:pPr algn="ctr"/>
            <a:r>
              <a:rPr lang="ru-RU" sz="3200" b="1" dirty="0">
                <a:solidFill>
                  <a:schemeClr val="tx2">
                    <a:lumMod val="90000"/>
                  </a:schemeClr>
                </a:solidFill>
                <a:latin typeface="Times New Roman" panose="02020603050405020304" pitchFamily="18" charset="0"/>
                <a:ea typeface="Times New Roman" panose="02020603050405020304" pitchFamily="18" charset="0"/>
                <a:cs typeface="Times New Roman" panose="02020603050405020304" pitchFamily="18" charset="0"/>
              </a:rPr>
              <a:t>Анализ </a:t>
            </a:r>
            <a:r>
              <a:rPr lang="ru-RU" sz="3200" b="1" dirty="0" err="1">
                <a:solidFill>
                  <a:schemeClr val="tx2">
                    <a:lumMod val="90000"/>
                  </a:schemeClr>
                </a:solidFill>
                <a:latin typeface="Times New Roman" panose="02020603050405020304" pitchFamily="18" charset="0"/>
                <a:ea typeface="Times New Roman" panose="02020603050405020304" pitchFamily="18" charset="0"/>
                <a:cs typeface="Times New Roman" panose="02020603050405020304" pitchFamily="18" charset="0"/>
              </a:rPr>
              <a:t>метапредметных</a:t>
            </a:r>
            <a:r>
              <a:rPr lang="ru-RU" sz="3200" b="1" dirty="0">
                <a:solidFill>
                  <a:schemeClr val="tx2">
                    <a:lumMod val="90000"/>
                  </a:schemeClr>
                </a:solidFill>
                <a:latin typeface="Times New Roman" panose="02020603050405020304" pitchFamily="18" charset="0"/>
                <a:ea typeface="Times New Roman" panose="02020603050405020304" pitchFamily="18" charset="0"/>
                <a:cs typeface="Times New Roman" panose="02020603050405020304" pitchFamily="18" charset="0"/>
              </a:rPr>
              <a:t> результатов обучения, повлиявших на выполнение заданий КИМ</a:t>
            </a:r>
            <a:r>
              <a:rPr lang="ru-RU"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r>
            <a:br>
              <a:rPr lang="ru-RU"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rotWithShape="1">
          <a:blip r:embed="rId2"/>
          <a:srcRect b="78871"/>
          <a:stretch/>
        </p:blipFill>
        <p:spPr>
          <a:xfrm>
            <a:off x="149290" y="298580"/>
            <a:ext cx="9316525" cy="1783467"/>
          </a:xfrm>
          <a:prstGeom prst="rect">
            <a:avLst/>
          </a:prstGeom>
        </p:spPr>
      </p:pic>
      <p:pic>
        <p:nvPicPr>
          <p:cNvPr id="6" name="Рисунок 5"/>
          <p:cNvPicPr>
            <a:picLocks noChangeAspect="1"/>
          </p:cNvPicPr>
          <p:nvPr/>
        </p:nvPicPr>
        <p:blipFill>
          <a:blip r:embed="rId3"/>
          <a:stretch>
            <a:fillRect/>
          </a:stretch>
        </p:blipFill>
        <p:spPr>
          <a:xfrm>
            <a:off x="382555" y="2282446"/>
            <a:ext cx="9201979" cy="3558517"/>
          </a:xfrm>
          <a:prstGeom prst="rect">
            <a:avLst/>
          </a:prstGeom>
        </p:spPr>
      </p:pic>
    </p:spTree>
    <p:extLst>
      <p:ext uri="{BB962C8B-B14F-4D97-AF65-F5344CB8AC3E}">
        <p14:creationId xmlns:p14="http://schemas.microsoft.com/office/powerpoint/2010/main" val="3074324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t="26068" b="23449"/>
          <a:stretch/>
        </p:blipFill>
        <p:spPr>
          <a:xfrm>
            <a:off x="1" y="0"/>
            <a:ext cx="6550090" cy="2996100"/>
          </a:xfrm>
          <a:prstGeom prst="rect">
            <a:avLst/>
          </a:prstGeom>
        </p:spPr>
      </p:pic>
      <p:pic>
        <p:nvPicPr>
          <p:cNvPr id="5" name="Рисунок 4"/>
          <p:cNvPicPr>
            <a:picLocks noChangeAspect="1"/>
          </p:cNvPicPr>
          <p:nvPr/>
        </p:nvPicPr>
        <p:blipFill>
          <a:blip r:embed="rId3"/>
          <a:stretch>
            <a:fillRect/>
          </a:stretch>
        </p:blipFill>
        <p:spPr>
          <a:xfrm>
            <a:off x="1" y="2824273"/>
            <a:ext cx="6120882" cy="4033727"/>
          </a:xfrm>
          <a:prstGeom prst="rect">
            <a:avLst/>
          </a:prstGeom>
        </p:spPr>
      </p:pic>
      <p:pic>
        <p:nvPicPr>
          <p:cNvPr id="6" name="Рисунок 5"/>
          <p:cNvPicPr>
            <a:picLocks noChangeAspect="1"/>
          </p:cNvPicPr>
          <p:nvPr/>
        </p:nvPicPr>
        <p:blipFill rotWithShape="1">
          <a:blip r:embed="rId4"/>
          <a:srcRect r="33431"/>
          <a:stretch/>
        </p:blipFill>
        <p:spPr>
          <a:xfrm>
            <a:off x="5990957" y="2999268"/>
            <a:ext cx="4403346" cy="1927782"/>
          </a:xfrm>
          <a:prstGeom prst="rect">
            <a:avLst/>
          </a:prstGeom>
        </p:spPr>
      </p:pic>
    </p:spTree>
    <p:extLst>
      <p:ext uri="{BB962C8B-B14F-4D97-AF65-F5344CB8AC3E}">
        <p14:creationId xmlns:p14="http://schemas.microsoft.com/office/powerpoint/2010/main" val="65869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t="79194"/>
          <a:stretch/>
        </p:blipFill>
        <p:spPr>
          <a:xfrm>
            <a:off x="370879" y="293460"/>
            <a:ext cx="8683259" cy="1636940"/>
          </a:xfrm>
          <a:prstGeom prst="rect">
            <a:avLst/>
          </a:prstGeom>
        </p:spPr>
      </p:pic>
      <p:pic>
        <p:nvPicPr>
          <p:cNvPr id="5" name="Рисунок 4"/>
          <p:cNvPicPr>
            <a:picLocks noChangeAspect="1"/>
          </p:cNvPicPr>
          <p:nvPr/>
        </p:nvPicPr>
        <p:blipFill>
          <a:blip r:embed="rId3"/>
          <a:stretch>
            <a:fillRect/>
          </a:stretch>
        </p:blipFill>
        <p:spPr>
          <a:xfrm>
            <a:off x="547847" y="2084742"/>
            <a:ext cx="8506291" cy="3755030"/>
          </a:xfrm>
          <a:prstGeom prst="rect">
            <a:avLst/>
          </a:prstGeom>
        </p:spPr>
      </p:pic>
    </p:spTree>
    <p:extLst>
      <p:ext uri="{BB962C8B-B14F-4D97-AF65-F5344CB8AC3E}">
        <p14:creationId xmlns:p14="http://schemas.microsoft.com/office/powerpoint/2010/main" val="423295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p:cNvPr>
          <p:cNvSpPr txBox="1"/>
          <p:nvPr/>
        </p:nvSpPr>
        <p:spPr>
          <a:xfrm>
            <a:off x="909638" y="149225"/>
            <a:ext cx="10148887" cy="1041400"/>
          </a:xfrm>
          <a:prstGeom prst="rect">
            <a:avLst/>
          </a:prstGeom>
          <a:noFill/>
        </p:spPr>
        <p:txBody>
          <a:bodyPr>
            <a:spAutoFit/>
          </a:bodyPr>
          <a:lstStyle/>
          <a:p>
            <a:pPr marL="457200" algn="ctr">
              <a:lnSpc>
                <a:spcPct val="115000"/>
              </a:lnSpc>
              <a:spcAft>
                <a:spcPts val="1000"/>
              </a:spcAft>
            </a:pPr>
            <a:r>
              <a:rPr lang="ru-RU" sz="2400" b="1" dirty="0">
                <a:solidFill>
                  <a:srgbClr val="C00000"/>
                </a:solidFill>
                <a:latin typeface="Times New Roman" pitchFamily="18" charset="0"/>
                <a:cs typeface="Times New Roman" pitchFamily="18" charset="0"/>
              </a:rPr>
              <a:t> </a:t>
            </a:r>
            <a:r>
              <a:rPr lang="ru-RU" sz="2800" b="1" dirty="0">
                <a:latin typeface="Times New Roman" panose="02020603050405020304" pitchFamily="18" charset="0"/>
                <a:cs typeface="Times New Roman" panose="02020603050405020304" pitchFamily="18" charset="0"/>
              </a:rPr>
              <a:t>Выводы об итогах анализа выполнения заданий, групп заданий</a:t>
            </a:r>
            <a:endParaRPr lang="ru-RU" sz="2800" dirty="0">
              <a:latin typeface="Times New Roman" panose="02020603050405020304" pitchFamily="18" charset="0"/>
              <a:ea typeface="Calibri" pitchFamily="34" charset="0"/>
              <a:cs typeface="Times New Roman" panose="02020603050405020304" pitchFamily="18" charset="0"/>
            </a:endParaRPr>
          </a:p>
        </p:txBody>
      </p:sp>
      <p:sp>
        <p:nvSpPr>
          <p:cNvPr id="43011" name="Rectangle 4"/>
          <p:cNvSpPr>
            <a:spLocks noChangeArrowheads="1"/>
          </p:cNvSpPr>
          <p:nvPr/>
        </p:nvSpPr>
        <p:spPr bwMode="auto">
          <a:xfrm>
            <a:off x="619125" y="3016250"/>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3012" name="Rectangle 4"/>
          <p:cNvSpPr>
            <a:spLocks noChangeArrowheads="1"/>
          </p:cNvSpPr>
          <p:nvPr/>
        </p:nvSpPr>
        <p:spPr bwMode="auto">
          <a:xfrm>
            <a:off x="4421188" y="4227513"/>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3013" name="Rectangle 7"/>
          <p:cNvSpPr>
            <a:spLocks noChangeArrowheads="1"/>
          </p:cNvSpPr>
          <p:nvPr/>
        </p:nvSpPr>
        <p:spPr bwMode="auto">
          <a:xfrm>
            <a:off x="3079750" y="3262313"/>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3014" name="TextBox 6"/>
          <p:cNvSpPr txBox="1">
            <a:spLocks noChangeArrowheads="1"/>
          </p:cNvSpPr>
          <p:nvPr/>
        </p:nvSpPr>
        <p:spPr bwMode="auto">
          <a:xfrm>
            <a:off x="447675" y="1370013"/>
            <a:ext cx="11439525" cy="5262562"/>
          </a:xfrm>
          <a:prstGeom prst="rect">
            <a:avLst/>
          </a:prstGeom>
          <a:noFill/>
          <a:ln w="9525">
            <a:noFill/>
            <a:miter lim="800000"/>
            <a:headEnd/>
            <a:tailEnd/>
          </a:ln>
        </p:spPr>
        <p:txBody>
          <a:bodyPr>
            <a:spAutoFit/>
          </a:bodyPr>
          <a:lstStyle/>
          <a:p>
            <a:r>
              <a:rPr lang="ru-RU" sz="2400" i="1" dirty="0">
                <a:latin typeface="Times New Roman" panose="02020603050405020304" pitchFamily="18" charset="0"/>
                <a:cs typeface="Times New Roman" panose="02020603050405020304" pitchFamily="18" charset="0"/>
              </a:rPr>
              <a:t>Перечень элементов содержания / умений, навыков, видов познавательной деятельности, освоение которых всеми школьниками региона в целом можно считать достаточным</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Распознавание проявлений изученных физических явлений, выделяя их существенные свойства/признаки.</a:t>
            </a:r>
          </a:p>
          <a:p>
            <a:r>
              <a:rPr lang="ru-RU" sz="2400" dirty="0">
                <a:latin typeface="Times New Roman" panose="02020603050405020304" pitchFamily="18" charset="0"/>
                <a:cs typeface="Times New Roman" panose="02020603050405020304" pitchFamily="18" charset="0"/>
              </a:rPr>
              <a:t>- Описание свойств тел, физических явлений и процессов, используя физические величины, физические законы и принципы (анализ графиков, таблиц и схем).</a:t>
            </a:r>
          </a:p>
          <a:p>
            <a:r>
              <a:rPr lang="ru-RU" sz="2400" dirty="0">
                <a:latin typeface="Times New Roman" panose="02020603050405020304" pitchFamily="18" charset="0"/>
                <a:cs typeface="Times New Roman" panose="02020603050405020304" pitchFamily="18" charset="0"/>
              </a:rPr>
              <a:t>- Правильная трактовка физического смысла используемых величин, их обозначения и единицы измерения, выделять приборы для их измерения.</a:t>
            </a:r>
          </a:p>
          <a:p>
            <a:r>
              <a:rPr lang="ru-RU" sz="2400" dirty="0">
                <a:latin typeface="Times New Roman" panose="02020603050405020304" pitchFamily="18" charset="0"/>
                <a:cs typeface="Times New Roman" panose="02020603050405020304" pitchFamily="18" charset="0"/>
              </a:rPr>
              <a:t>- Вычисление значений величины при анализе явлений с использованием законов и формул.</a:t>
            </a:r>
          </a:p>
          <a:p>
            <a:r>
              <a:rPr lang="ru-RU" sz="2400" dirty="0">
                <a:latin typeface="Times New Roman" panose="02020603050405020304" pitchFamily="18" charset="0"/>
                <a:cs typeface="Times New Roman" panose="02020603050405020304" pitchFamily="18" charset="0"/>
              </a:rPr>
              <a:t>- Проводить прямые измерения физических величин с использованием измерительных приборов, правильно составлять схемы включения прибора в экспериментальную установку, проводить серию измерений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p:cNvPr>
          <p:cNvSpPr txBox="1"/>
          <p:nvPr/>
        </p:nvSpPr>
        <p:spPr>
          <a:xfrm>
            <a:off x="909638" y="149225"/>
            <a:ext cx="10148887" cy="1041400"/>
          </a:xfrm>
          <a:prstGeom prst="rect">
            <a:avLst/>
          </a:prstGeom>
          <a:noFill/>
        </p:spPr>
        <p:txBody>
          <a:bodyPr>
            <a:spAutoFit/>
          </a:bodyPr>
          <a:lstStyle/>
          <a:p>
            <a:pPr marL="457200" algn="ctr">
              <a:lnSpc>
                <a:spcPct val="115000"/>
              </a:lnSpc>
              <a:spcAft>
                <a:spcPts val="1000"/>
              </a:spcAft>
            </a:pPr>
            <a:r>
              <a:rPr lang="ru-RU" sz="2400" b="1" dirty="0">
                <a:latin typeface="Times New Roman" panose="02020603050405020304" pitchFamily="18" charset="0"/>
                <a:cs typeface="Times New Roman" pitchFamily="18" charset="0"/>
              </a:rPr>
              <a:t> </a:t>
            </a:r>
            <a:r>
              <a:rPr lang="ru-RU" sz="2800" b="1" dirty="0">
                <a:latin typeface="Times New Roman" panose="02020603050405020304" pitchFamily="18" charset="0"/>
                <a:cs typeface="Times New Roman" panose="02020603050405020304" pitchFamily="18" charset="0"/>
              </a:rPr>
              <a:t>Выводы об итогах анализа выполнения заданий, групп заданий</a:t>
            </a:r>
            <a:endParaRPr lang="ru-RU" sz="2800" dirty="0">
              <a:latin typeface="Times New Roman" panose="02020603050405020304" pitchFamily="18" charset="0"/>
              <a:ea typeface="Calibri" pitchFamily="34" charset="0"/>
              <a:cs typeface="Times New Roman" panose="02020603050405020304" pitchFamily="18" charset="0"/>
            </a:endParaRPr>
          </a:p>
        </p:txBody>
      </p:sp>
      <p:sp>
        <p:nvSpPr>
          <p:cNvPr id="44035" name="Rectangle 4"/>
          <p:cNvSpPr>
            <a:spLocks noChangeArrowheads="1"/>
          </p:cNvSpPr>
          <p:nvPr/>
        </p:nvSpPr>
        <p:spPr bwMode="auto">
          <a:xfrm>
            <a:off x="619125" y="3016250"/>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4036" name="Rectangle 4"/>
          <p:cNvSpPr>
            <a:spLocks noChangeArrowheads="1"/>
          </p:cNvSpPr>
          <p:nvPr/>
        </p:nvSpPr>
        <p:spPr bwMode="auto">
          <a:xfrm>
            <a:off x="4421188" y="4227513"/>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4037" name="Rectangle 7"/>
          <p:cNvSpPr>
            <a:spLocks noChangeArrowheads="1"/>
          </p:cNvSpPr>
          <p:nvPr/>
        </p:nvSpPr>
        <p:spPr bwMode="auto">
          <a:xfrm>
            <a:off x="3079750" y="3262313"/>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4038" name="TextBox 6"/>
          <p:cNvSpPr txBox="1">
            <a:spLocks noChangeArrowheads="1"/>
          </p:cNvSpPr>
          <p:nvPr/>
        </p:nvSpPr>
        <p:spPr bwMode="auto">
          <a:xfrm>
            <a:off x="447675" y="1370013"/>
            <a:ext cx="11439525" cy="3416320"/>
          </a:xfrm>
          <a:prstGeom prst="rect">
            <a:avLst/>
          </a:prstGeom>
          <a:noFill/>
          <a:ln w="9525">
            <a:noFill/>
            <a:miter lim="800000"/>
            <a:headEnd/>
            <a:tailEnd/>
          </a:ln>
        </p:spPr>
        <p:txBody>
          <a:bodyPr>
            <a:spAutoFit/>
          </a:bodyPr>
          <a:lstStyle/>
          <a:p>
            <a:r>
              <a:rPr lang="ru-RU" sz="2400" i="1" dirty="0">
                <a:latin typeface="Times New Roman" panose="02020603050405020304" pitchFamily="18" charset="0"/>
                <a:cs typeface="Times New Roman" panose="02020603050405020304" pitchFamily="18" charset="0"/>
              </a:rPr>
              <a:t>Перечень элементов содержания / умений, навыков, видов познавательной деятельности, освоение которых всеми школьниками региона в целом, а также школьниками с разным уровнем подготовки нельзя считать достаточным</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 Применять информацию из текста при решении учебно-познавательных и учебно-практических задач</a:t>
            </a:r>
          </a:p>
          <a:p>
            <a:r>
              <a:rPr lang="ru-RU" sz="2400" dirty="0">
                <a:latin typeface="Times New Roman" panose="02020603050405020304" pitchFamily="18" charset="0"/>
                <a:cs typeface="Times New Roman" panose="02020603050405020304" pitchFamily="18" charset="0"/>
              </a:rPr>
              <a:t>     - Решать расчётные задачи, используя законы и формулы, связывающие физические величины (комбинированная задача)</a:t>
            </a:r>
          </a:p>
          <a:p>
            <a:r>
              <a:rPr lang="ru-RU" sz="2400" dirty="0">
                <a:latin typeface="Times New Roman" panose="02020603050405020304" pitchFamily="18" charset="0"/>
                <a:cs typeface="Times New Roman" panose="02020603050405020304" pitchFamily="18" charset="0"/>
              </a:rPr>
              <a:t>       - Описывать свойства тел, физические явления и процессы, используя физические величины, физические законы и принципы (анализ графиков, таблиц и схем)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8" y="479395"/>
            <a:ext cx="11330867" cy="1393793"/>
          </a:xfrm>
        </p:spPr>
        <p:txBody>
          <a:bodyPr>
            <a:noAutofit/>
          </a:bodyPr>
          <a:lstStyle/>
          <a:p>
            <a:pPr marL="54864" algn="ctr" fontAlgn="auto">
              <a:spcAft>
                <a:spcPts val="0"/>
              </a:spcAft>
              <a:defRPr/>
            </a:pPr>
            <a:r>
              <a:rPr lang="ru-RU" sz="3200" dirty="0" smtClean="0">
                <a:solidFill>
                  <a:schemeClr val="tx2">
                    <a:tint val="100000"/>
                    <a:shade val="90000"/>
                    <a:satMod val="250000"/>
                    <a:alpha val="100000"/>
                  </a:schemeClr>
                </a:solidFill>
              </a:rPr>
              <a:t/>
            </a:r>
            <a:br>
              <a:rPr lang="ru-RU" sz="3200" dirty="0" smtClean="0">
                <a:solidFill>
                  <a:schemeClr val="tx2">
                    <a:tint val="100000"/>
                    <a:shade val="90000"/>
                    <a:satMod val="250000"/>
                    <a:alpha val="100000"/>
                  </a:schemeClr>
                </a:solidFill>
              </a:rPr>
            </a:br>
            <a:r>
              <a:rPr lang="ru-RU" sz="3200" dirty="0" smtClean="0">
                <a:solidFill>
                  <a:schemeClr val="tx2">
                    <a:tint val="100000"/>
                    <a:shade val="90000"/>
                    <a:satMod val="250000"/>
                    <a:alpha val="100000"/>
                  </a:schemeClr>
                </a:solidFill>
              </a:rPr>
              <a:t/>
            </a:r>
            <a:br>
              <a:rPr lang="ru-RU" sz="3200" dirty="0" smtClean="0">
                <a:solidFill>
                  <a:schemeClr val="tx2">
                    <a:tint val="100000"/>
                    <a:shade val="90000"/>
                    <a:satMod val="250000"/>
                    <a:alpha val="100000"/>
                  </a:schemeClr>
                </a:solidFill>
              </a:rPr>
            </a:br>
            <a:r>
              <a:rPr lang="ru-RU" sz="3200" dirty="0">
                <a:solidFill>
                  <a:schemeClr val="tx2">
                    <a:tint val="100000"/>
                    <a:shade val="90000"/>
                    <a:satMod val="250000"/>
                    <a:alpha val="100000"/>
                  </a:schemeClr>
                </a:solidFill>
              </a:rPr>
              <a:t/>
            </a:r>
            <a:br>
              <a:rPr lang="ru-RU" sz="3200" dirty="0">
                <a:solidFill>
                  <a:schemeClr val="tx2">
                    <a:tint val="100000"/>
                    <a:shade val="90000"/>
                    <a:satMod val="250000"/>
                    <a:alpha val="100000"/>
                  </a:schemeClr>
                </a:solidFill>
              </a:rPr>
            </a:br>
            <a:r>
              <a:rPr lang="ru-RU" sz="3200" dirty="0" smtClean="0">
                <a:solidFill>
                  <a:schemeClr val="tx2">
                    <a:tint val="100000"/>
                    <a:shade val="90000"/>
                    <a:satMod val="250000"/>
                    <a:alpha val="100000"/>
                  </a:schemeClr>
                </a:solidFill>
              </a:rPr>
              <a:t/>
            </a:r>
            <a:br>
              <a:rPr lang="ru-RU" sz="3200" dirty="0" smtClean="0">
                <a:solidFill>
                  <a:schemeClr val="tx2">
                    <a:tint val="100000"/>
                    <a:shade val="90000"/>
                    <a:satMod val="250000"/>
                    <a:alpha val="100000"/>
                  </a:schemeClr>
                </a:solidFill>
              </a:rPr>
            </a:br>
            <a:r>
              <a:rPr lang="ru-RU" sz="3200" dirty="0">
                <a:solidFill>
                  <a:schemeClr val="tx2">
                    <a:tint val="100000"/>
                    <a:shade val="90000"/>
                    <a:satMod val="250000"/>
                    <a:alpha val="100000"/>
                  </a:schemeClr>
                </a:solidFill>
              </a:rPr>
              <a:t/>
            </a:r>
            <a:br>
              <a:rPr lang="ru-RU" sz="3200" dirty="0">
                <a:solidFill>
                  <a:schemeClr val="tx2">
                    <a:tint val="100000"/>
                    <a:shade val="90000"/>
                    <a:satMod val="250000"/>
                    <a:alpha val="100000"/>
                  </a:schemeClr>
                </a:solidFill>
              </a:rPr>
            </a:br>
            <a:r>
              <a:rPr lang="ru-RU" sz="3200" dirty="0" smtClean="0">
                <a:solidFill>
                  <a:schemeClr val="tx2">
                    <a:tint val="100000"/>
                    <a:shade val="90000"/>
                    <a:satMod val="250000"/>
                    <a:alpha val="100000"/>
                  </a:schemeClr>
                </a:solidFill>
              </a:rPr>
              <a:t/>
            </a:r>
            <a:br>
              <a:rPr lang="ru-RU" sz="3200" dirty="0" smtClean="0">
                <a:solidFill>
                  <a:schemeClr val="tx2">
                    <a:tint val="100000"/>
                    <a:shade val="90000"/>
                    <a:satMod val="250000"/>
                    <a:alpha val="100000"/>
                  </a:schemeClr>
                </a:solidFill>
              </a:rPr>
            </a:br>
            <a:r>
              <a:rPr lang="ru-RU" sz="3200" dirty="0">
                <a:solidFill>
                  <a:schemeClr val="tx2">
                    <a:tint val="100000"/>
                    <a:shade val="90000"/>
                    <a:satMod val="250000"/>
                    <a:alpha val="100000"/>
                  </a:schemeClr>
                </a:solidFill>
              </a:rPr>
              <a:t/>
            </a:r>
            <a:br>
              <a:rPr lang="ru-RU" sz="3200" dirty="0">
                <a:solidFill>
                  <a:schemeClr val="tx2">
                    <a:tint val="100000"/>
                    <a:shade val="90000"/>
                    <a:satMod val="250000"/>
                    <a:alpha val="100000"/>
                  </a:schemeClr>
                </a:solidFill>
              </a:rPr>
            </a:br>
            <a:r>
              <a:rPr lang="ru-RU" sz="3200" dirty="0" smtClean="0">
                <a:solidFill>
                  <a:schemeClr val="tx2">
                    <a:tint val="100000"/>
                    <a:shade val="90000"/>
                    <a:satMod val="250000"/>
                    <a:alpha val="100000"/>
                  </a:schemeClr>
                </a:solidFill>
              </a:rPr>
              <a:t/>
            </a:r>
            <a:br>
              <a:rPr lang="ru-RU" sz="3200" dirty="0" smtClean="0">
                <a:solidFill>
                  <a:schemeClr val="tx2">
                    <a:tint val="100000"/>
                    <a:shade val="90000"/>
                    <a:satMod val="250000"/>
                    <a:alpha val="100000"/>
                  </a:schemeClr>
                </a:solidFill>
              </a:rPr>
            </a:br>
            <a:r>
              <a:rPr lang="ru-RU" sz="3200" dirty="0">
                <a:solidFill>
                  <a:schemeClr val="tx2">
                    <a:tint val="100000"/>
                    <a:shade val="90000"/>
                    <a:satMod val="250000"/>
                    <a:alpha val="100000"/>
                  </a:schemeClr>
                </a:solidFill>
              </a:rPr>
              <a:t/>
            </a:r>
            <a:br>
              <a:rPr lang="ru-RU" sz="3200" dirty="0">
                <a:solidFill>
                  <a:schemeClr val="tx2">
                    <a:tint val="100000"/>
                    <a:shade val="90000"/>
                    <a:satMod val="250000"/>
                    <a:alpha val="100000"/>
                  </a:schemeClr>
                </a:solidFill>
              </a:rPr>
            </a:br>
            <a:r>
              <a:rPr lang="ru-RU" sz="3200" dirty="0" smtClean="0">
                <a:solidFill>
                  <a:schemeClr val="tx2">
                    <a:tint val="100000"/>
                    <a:shade val="90000"/>
                    <a:satMod val="250000"/>
                    <a:alpha val="100000"/>
                  </a:schemeClr>
                </a:solidFill>
              </a:rPr>
              <a:t/>
            </a:r>
            <a:br>
              <a:rPr lang="ru-RU" sz="3200" dirty="0" smtClean="0">
                <a:solidFill>
                  <a:schemeClr val="tx2">
                    <a:tint val="100000"/>
                    <a:shade val="90000"/>
                    <a:satMod val="250000"/>
                    <a:alpha val="100000"/>
                  </a:schemeClr>
                </a:solidFill>
              </a:rPr>
            </a:br>
            <a:endParaRPr lang="ru-RU" sz="2000" dirty="0">
              <a:solidFill>
                <a:schemeClr val="tx2">
                  <a:tint val="100000"/>
                  <a:shade val="90000"/>
                  <a:satMod val="250000"/>
                  <a:alpha val="10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00806646"/>
              </p:ext>
            </p:extLst>
          </p:nvPr>
        </p:nvGraphicFramePr>
        <p:xfrm>
          <a:off x="319911" y="2001096"/>
          <a:ext cx="11443317" cy="3790762"/>
        </p:xfrm>
        <a:graphic>
          <a:graphicData uri="http://schemas.openxmlformats.org/drawingml/2006/table">
            <a:tbl>
              <a:tblPr firstRow="1" firstCol="1" bandRow="1" bandCol="1">
                <a:tableStyleId>{5C22544A-7EE6-4342-B048-85BDC9FD1C3A}</a:tableStyleId>
              </a:tblPr>
              <a:tblGrid>
                <a:gridCol w="1575846">
                  <a:extLst>
                    <a:ext uri="{9D8B030D-6E8A-4147-A177-3AD203B41FA5}">
                      <a16:colId xmlns:a16="http://schemas.microsoft.com/office/drawing/2014/main" val="20000"/>
                    </a:ext>
                  </a:extLst>
                </a:gridCol>
                <a:gridCol w="1641105">
                  <a:extLst>
                    <a:ext uri="{9D8B030D-6E8A-4147-A177-3AD203B41FA5}">
                      <a16:colId xmlns:a16="http://schemas.microsoft.com/office/drawing/2014/main" val="20001"/>
                    </a:ext>
                  </a:extLst>
                </a:gridCol>
                <a:gridCol w="1641105">
                  <a:extLst>
                    <a:ext uri="{9D8B030D-6E8A-4147-A177-3AD203B41FA5}">
                      <a16:colId xmlns:a16="http://schemas.microsoft.com/office/drawing/2014/main" val="20002"/>
                    </a:ext>
                  </a:extLst>
                </a:gridCol>
                <a:gridCol w="1596959">
                  <a:extLst>
                    <a:ext uri="{9D8B030D-6E8A-4147-A177-3AD203B41FA5}">
                      <a16:colId xmlns:a16="http://schemas.microsoft.com/office/drawing/2014/main" val="20003"/>
                    </a:ext>
                  </a:extLst>
                </a:gridCol>
                <a:gridCol w="1596959">
                  <a:extLst>
                    <a:ext uri="{9D8B030D-6E8A-4147-A177-3AD203B41FA5}">
                      <a16:colId xmlns:a16="http://schemas.microsoft.com/office/drawing/2014/main" val="20004"/>
                    </a:ext>
                  </a:extLst>
                </a:gridCol>
                <a:gridCol w="1545134">
                  <a:extLst>
                    <a:ext uri="{9D8B030D-6E8A-4147-A177-3AD203B41FA5}">
                      <a16:colId xmlns:a16="http://schemas.microsoft.com/office/drawing/2014/main" val="20005"/>
                    </a:ext>
                  </a:extLst>
                </a:gridCol>
                <a:gridCol w="1846209">
                  <a:extLst>
                    <a:ext uri="{9D8B030D-6E8A-4147-A177-3AD203B41FA5}">
                      <a16:colId xmlns:a16="http://schemas.microsoft.com/office/drawing/2014/main" val="20006"/>
                    </a:ext>
                  </a:extLst>
                </a:gridCol>
              </a:tblGrid>
              <a:tr h="526197">
                <a:tc rowSpan="2">
                  <a:txBody>
                    <a:bodyPr/>
                    <a:lstStyle/>
                    <a:p>
                      <a:pPr algn="ctr">
                        <a:spcAft>
                          <a:spcPts val="0"/>
                        </a:spcAft>
                        <a:tabLst>
                          <a:tab pos="6553200" algn="l"/>
                        </a:tabLst>
                      </a:pPr>
                      <a:r>
                        <a:rPr lang="ru-RU" sz="1800" dirty="0">
                          <a:solidFill>
                            <a:schemeClr val="tx1"/>
                          </a:solidFill>
                          <a:effectLst/>
                          <a:latin typeface="+mn-lt"/>
                          <a:cs typeface="Times New Roman" panose="02020603050405020304" pitchFamily="18" charset="0"/>
                        </a:rPr>
                        <a:t>Экзамен</a:t>
                      </a:r>
                      <a:endParaRPr lang="ru-RU" sz="1800" dirty="0">
                        <a:solidFill>
                          <a:schemeClr val="tx1"/>
                        </a:solidFill>
                        <a:effectLst/>
                        <a:latin typeface="+mn-lt"/>
                        <a:ea typeface="Calibri"/>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spcAft>
                          <a:spcPts val="0"/>
                        </a:spcAft>
                        <a:tabLst>
                          <a:tab pos="6553200" algn="l"/>
                        </a:tabLs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2023 г.</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ru-RU"/>
                    </a:p>
                  </a:txBody>
                  <a:tcPr/>
                </a:tc>
                <a:tc gridSpan="2">
                  <a:txBody>
                    <a:bodyPr/>
                    <a:lstStyle/>
                    <a:p>
                      <a:pPr algn="ctr">
                        <a:spcAft>
                          <a:spcPts val="0"/>
                        </a:spcAft>
                        <a:tabLst>
                          <a:tab pos="6553200" algn="l"/>
                        </a:tabLs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2024 г.</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ru-RU"/>
                    </a:p>
                  </a:txBody>
                  <a:tcPr/>
                </a:tc>
                <a:tc gridSpan="2">
                  <a:txBody>
                    <a:bodyPr/>
                    <a:lstStyle/>
                    <a:p>
                      <a:pPr algn="ctr">
                        <a:spcAft>
                          <a:spcPts val="0"/>
                        </a:spcAft>
                        <a:tabLst>
                          <a:tab pos="6553200" algn="l"/>
                        </a:tabLs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2025 г.</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ru-RU"/>
                    </a:p>
                  </a:txBody>
                  <a:tcPr/>
                </a:tc>
                <a:extLst>
                  <a:ext uri="{0D108BD9-81ED-4DB2-BD59-A6C34878D82A}">
                    <a16:rowId xmlns:a16="http://schemas.microsoft.com/office/drawing/2014/main" val="10000"/>
                  </a:ext>
                </a:extLst>
              </a:tr>
              <a:tr h="2331833">
                <a:tc vMerge="1">
                  <a:txBody>
                    <a:bodyPr/>
                    <a:lstStyle/>
                    <a:p>
                      <a:endParaRPr lang="ru-RU"/>
                    </a:p>
                  </a:txBody>
                  <a:tcPr/>
                </a:tc>
                <a:tc>
                  <a:txBody>
                    <a:bodyPr/>
                    <a:lstStyle/>
                    <a:p>
                      <a:pPr algn="ctr">
                        <a:spcAft>
                          <a:spcPts val="0"/>
                        </a:spcAft>
                        <a:tabLst>
                          <a:tab pos="6553200" algn="l"/>
                        </a:tabLs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чел.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tabLst>
                          <a:tab pos="6553200" algn="l"/>
                        </a:tabLs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 общего числа участников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tabLst>
                          <a:tab pos="6553200" algn="l"/>
                        </a:tabLs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чел.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tabLst>
                          <a:tab pos="6553200" algn="l"/>
                        </a:tabLs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 общего числа участников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tabLst>
                          <a:tab pos="6553200" algn="l"/>
                        </a:tabLs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чел.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tabLst>
                          <a:tab pos="6553200" algn="l"/>
                        </a:tabLs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 общего числа участников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466366">
                <a:tc>
                  <a:txBody>
                    <a:bodyPr/>
                    <a:lstStyle/>
                    <a:p>
                      <a:pPr algn="ctr">
                        <a:spcAft>
                          <a:spcPts val="0"/>
                        </a:spcAft>
                      </a:pPr>
                      <a:r>
                        <a:rPr lang="ru-RU" sz="1800">
                          <a:solidFill>
                            <a:schemeClr val="tx1"/>
                          </a:solidFill>
                          <a:effectLst/>
                          <a:latin typeface="+mn-lt"/>
                          <a:cs typeface="Times New Roman" panose="02020603050405020304" pitchFamily="18" charset="0"/>
                        </a:rPr>
                        <a:t>ОГЭ</a:t>
                      </a:r>
                      <a:endParaRPr lang="ru-RU" sz="1800">
                        <a:solidFill>
                          <a:schemeClr val="tx1"/>
                        </a:solidFill>
                        <a:effectLst/>
                        <a:latin typeface="+mn-lt"/>
                        <a:ea typeface="Calibri"/>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tabLst>
                          <a:tab pos="6553200" algn="l"/>
                        </a:tabLs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tabLst>
                          <a:tab pos="6553200" algn="l"/>
                        </a:tabLs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466366">
                <a:tc>
                  <a:txBody>
                    <a:bodyPr/>
                    <a:lstStyle/>
                    <a:p>
                      <a:pPr algn="ctr">
                        <a:spcAft>
                          <a:spcPts val="0"/>
                        </a:spcAft>
                      </a:pPr>
                      <a:r>
                        <a:rPr lang="ru-RU" sz="1800" dirty="0">
                          <a:solidFill>
                            <a:schemeClr val="tx1"/>
                          </a:solidFill>
                          <a:effectLst/>
                          <a:latin typeface="+mn-lt"/>
                          <a:cs typeface="Times New Roman" panose="02020603050405020304" pitchFamily="18" charset="0"/>
                        </a:rPr>
                        <a:t>ГВЭ-9</a:t>
                      </a:r>
                      <a:endParaRPr lang="ru-RU" sz="1800" dirty="0">
                        <a:solidFill>
                          <a:schemeClr val="tx1"/>
                        </a:solidFill>
                        <a:effectLst/>
                        <a:latin typeface="+mn-lt"/>
                        <a:ea typeface="Calibri"/>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tabLst>
                          <a:tab pos="6553200" algn="l"/>
                        </a:tabLs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tabLst>
                          <a:tab pos="6553200" algn="l"/>
                        </a:tabLs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3" name="Прямоугольник 2"/>
          <p:cNvSpPr/>
          <p:nvPr/>
        </p:nvSpPr>
        <p:spPr>
          <a:xfrm>
            <a:off x="1175657" y="52906"/>
            <a:ext cx="10067729" cy="2246769"/>
          </a:xfrm>
          <a:prstGeom prst="rect">
            <a:avLst/>
          </a:prstGeom>
        </p:spPr>
        <p:txBody>
          <a:bodyPr wrap="square">
            <a:spAutoFit/>
          </a:bodyPr>
          <a:lstStyle/>
          <a:p>
            <a:pPr algn="ctr"/>
            <a:r>
              <a:rPr lang="ru-RU" sz="2800" dirty="0">
                <a:latin typeface="Times New Roman" panose="02020603050405020304" pitchFamily="18" charset="0"/>
                <a:cs typeface="Times New Roman" panose="02020603050405020304" pitchFamily="18" charset="0"/>
              </a:rPr>
              <a:t>Количество участников экзаменов по учебному предмету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a:t>
            </a:r>
            <a:r>
              <a:rPr lang="ru-RU" sz="2800" b="1" dirty="0">
                <a:latin typeface="Times New Roman" panose="02020603050405020304" pitchFamily="18" charset="0"/>
                <a:cs typeface="Times New Roman" panose="02020603050405020304" pitchFamily="18" charset="0"/>
              </a:rPr>
              <a:t>за 3 года</a:t>
            </a:r>
            <a:r>
              <a:rPr lang="ru-RU" sz="2800" dirty="0">
                <a:latin typeface="Times New Roman" panose="02020603050405020304" pitchFamily="18" charset="0"/>
                <a:cs typeface="Times New Roman" panose="02020603050405020304" pitchFamily="18" charset="0"/>
              </a:rPr>
              <a:t>)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Количество участников основного периода проведения </a:t>
            </a:r>
            <a:endParaRPr lang="ru-RU" sz="2800" dirty="0" smtClean="0">
              <a:latin typeface="Times New Roman" panose="02020603050405020304" pitchFamily="18" charset="0"/>
              <a:cs typeface="Times New Roman" panose="02020603050405020304" pitchFamily="18" charset="0"/>
            </a:endParaRPr>
          </a:p>
          <a:p>
            <a:pPr algn="ctr"/>
            <a:r>
              <a:rPr lang="ru-RU" sz="2800" b="1" dirty="0" smtClean="0">
                <a:latin typeface="Times New Roman" panose="02020603050405020304" pitchFamily="18" charset="0"/>
                <a:cs typeface="Times New Roman" panose="02020603050405020304" pitchFamily="18" charset="0"/>
              </a:rPr>
              <a:t>ОГЭ</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p:cNvPr>
          <p:cNvSpPr txBox="1"/>
          <p:nvPr/>
        </p:nvSpPr>
        <p:spPr>
          <a:xfrm>
            <a:off x="909638" y="149225"/>
            <a:ext cx="10148887" cy="1041400"/>
          </a:xfrm>
          <a:prstGeom prst="rect">
            <a:avLst/>
          </a:prstGeom>
          <a:noFill/>
        </p:spPr>
        <p:txBody>
          <a:bodyPr>
            <a:spAutoFit/>
          </a:bodyPr>
          <a:lstStyle/>
          <a:p>
            <a:pPr marL="457200" algn="ctr">
              <a:lnSpc>
                <a:spcPct val="115000"/>
              </a:lnSpc>
              <a:spcAft>
                <a:spcPts val="1000"/>
              </a:spcAft>
            </a:pPr>
            <a:r>
              <a:rPr lang="ru-RU" sz="2400" b="1" dirty="0">
                <a:solidFill>
                  <a:srgbClr val="C00000"/>
                </a:solidFill>
                <a:latin typeface="Times New Roman" pitchFamily="18" charset="0"/>
                <a:cs typeface="Times New Roman" pitchFamily="18" charset="0"/>
              </a:rPr>
              <a:t> </a:t>
            </a:r>
            <a:r>
              <a:rPr lang="ru-RU" sz="2800" b="1" dirty="0">
                <a:latin typeface="Times New Roman" panose="02020603050405020304" pitchFamily="18" charset="0"/>
                <a:cs typeface="Times New Roman" panose="02020603050405020304" pitchFamily="18" charset="0"/>
              </a:rPr>
              <a:t>Выводы об итогах анализа выполнения заданий, групп заданий</a:t>
            </a:r>
            <a:endParaRPr lang="ru-RU" sz="2800" dirty="0">
              <a:latin typeface="Times New Roman" panose="02020603050405020304" pitchFamily="18" charset="0"/>
              <a:ea typeface="Calibri" pitchFamily="34" charset="0"/>
              <a:cs typeface="Times New Roman" panose="02020603050405020304" pitchFamily="18" charset="0"/>
            </a:endParaRPr>
          </a:p>
        </p:txBody>
      </p:sp>
      <p:sp>
        <p:nvSpPr>
          <p:cNvPr id="45059" name="Rectangle 4"/>
          <p:cNvSpPr>
            <a:spLocks noChangeArrowheads="1"/>
          </p:cNvSpPr>
          <p:nvPr/>
        </p:nvSpPr>
        <p:spPr bwMode="auto">
          <a:xfrm>
            <a:off x="619125" y="3016250"/>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5060" name="Rectangle 4"/>
          <p:cNvSpPr>
            <a:spLocks noChangeArrowheads="1"/>
          </p:cNvSpPr>
          <p:nvPr/>
        </p:nvSpPr>
        <p:spPr bwMode="auto">
          <a:xfrm>
            <a:off x="4421188" y="4227513"/>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5061" name="Rectangle 7"/>
          <p:cNvSpPr>
            <a:spLocks noChangeArrowheads="1"/>
          </p:cNvSpPr>
          <p:nvPr/>
        </p:nvSpPr>
        <p:spPr bwMode="auto">
          <a:xfrm>
            <a:off x="3079750" y="3262313"/>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5062" name="TextBox 6"/>
          <p:cNvSpPr txBox="1">
            <a:spLocks noChangeArrowheads="1"/>
          </p:cNvSpPr>
          <p:nvPr/>
        </p:nvSpPr>
        <p:spPr bwMode="auto">
          <a:xfrm>
            <a:off x="264318" y="1739107"/>
            <a:ext cx="11439525" cy="3046412"/>
          </a:xfrm>
          <a:prstGeom prst="rect">
            <a:avLst/>
          </a:prstGeom>
          <a:noFill/>
          <a:ln w="9525">
            <a:noFill/>
            <a:miter lim="800000"/>
            <a:headEnd/>
            <a:tailEnd/>
          </a:ln>
        </p:spPr>
        <p:txBody>
          <a:bodyPr>
            <a:spAutoFit/>
          </a:bodyPr>
          <a:lstStyle/>
          <a:p>
            <a:r>
              <a:rPr lang="ru-RU" sz="2400" i="1" dirty="0">
                <a:latin typeface="Times New Roman" panose="02020603050405020304" pitchFamily="18" charset="0"/>
                <a:cs typeface="Times New Roman" panose="02020603050405020304" pitchFamily="18" charset="0"/>
              </a:rPr>
              <a:t>Выводы о вероятных причинах затруднений и типичных ошибок обучающихся субъекта Российской Федерации</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Основным недостатком подготовки обучающихся 9 классов к сдаче экзамена по физике является нехватка времени на отработку знаний и умений по сложным темам курса.  Не менее важным условием выполнения некоторых заданий по физике является наличие оборудования для проведения реального эксперимента.  Одним  из самых важных факторов, является недостаточная математическая подготовка обучающихся 9 классов.</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p:cNvPr>
          <p:cNvSpPr txBox="1"/>
          <p:nvPr/>
        </p:nvSpPr>
        <p:spPr>
          <a:xfrm>
            <a:off x="909638" y="26988"/>
            <a:ext cx="10148887" cy="1366837"/>
          </a:xfrm>
          <a:prstGeom prst="rect">
            <a:avLst/>
          </a:prstGeom>
          <a:noFill/>
        </p:spPr>
        <p:txBody>
          <a:bodyPr>
            <a:spAutoFit/>
          </a:bodyPr>
          <a:lstStyle/>
          <a:p>
            <a:pPr marL="457200" algn="ctr">
              <a:lnSpc>
                <a:spcPct val="115000"/>
              </a:lnSpc>
            </a:pPr>
            <a:r>
              <a:rPr lang="ru-RU" sz="2400" b="1" dirty="0">
                <a:latin typeface="Times New Roman" panose="02020603050405020304" pitchFamily="18" charset="0"/>
                <a:cs typeface="Times New Roman" panose="02020603050405020304" pitchFamily="18" charset="0"/>
              </a:rPr>
              <a:t>Рекомендации по совершенствованию преподавания учебного предмета для всех обучающихся</a:t>
            </a:r>
            <a:endParaRPr lang="ru-RU" sz="2400" dirty="0">
              <a:latin typeface="Times New Roman" panose="02020603050405020304" pitchFamily="18" charset="0"/>
              <a:ea typeface="Calibri" pitchFamily="34" charset="0"/>
              <a:cs typeface="Times New Roman" panose="02020603050405020304" pitchFamily="18" charset="0"/>
            </a:endParaRPr>
          </a:p>
          <a:p>
            <a:pPr marL="457200" algn="ctr">
              <a:lnSpc>
                <a:spcPct val="115000"/>
              </a:lnSpc>
              <a:spcAft>
                <a:spcPts val="1000"/>
              </a:spcAft>
            </a:pPr>
            <a:r>
              <a:rPr lang="ru-RU" sz="2400" b="1" dirty="0">
                <a:solidFill>
                  <a:srgbClr val="C00000"/>
                </a:solidFill>
                <a:latin typeface="Times New Roman" pitchFamily="18" charset="0"/>
                <a:cs typeface="Times New Roman" pitchFamily="18" charset="0"/>
              </a:rPr>
              <a:t> </a:t>
            </a:r>
            <a:endParaRPr lang="ru-RU" sz="2400" dirty="0">
              <a:solidFill>
                <a:srgbClr val="C00000"/>
              </a:solidFill>
              <a:latin typeface="Times New Roman" pitchFamily="18" charset="0"/>
              <a:ea typeface="Calibri" pitchFamily="34" charset="0"/>
              <a:cs typeface="Calibri" pitchFamily="34" charset="0"/>
            </a:endParaRPr>
          </a:p>
        </p:txBody>
      </p:sp>
      <p:sp>
        <p:nvSpPr>
          <p:cNvPr id="47107" name="Rectangle 4"/>
          <p:cNvSpPr>
            <a:spLocks noChangeArrowheads="1"/>
          </p:cNvSpPr>
          <p:nvPr/>
        </p:nvSpPr>
        <p:spPr bwMode="auto">
          <a:xfrm>
            <a:off x="619125" y="3016250"/>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7108" name="Rectangle 4"/>
          <p:cNvSpPr>
            <a:spLocks noChangeArrowheads="1"/>
          </p:cNvSpPr>
          <p:nvPr/>
        </p:nvSpPr>
        <p:spPr bwMode="auto">
          <a:xfrm>
            <a:off x="4421188" y="4227513"/>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7109" name="Rectangle 7"/>
          <p:cNvSpPr>
            <a:spLocks noChangeArrowheads="1"/>
          </p:cNvSpPr>
          <p:nvPr/>
        </p:nvSpPr>
        <p:spPr bwMode="auto">
          <a:xfrm>
            <a:off x="3079750" y="3262313"/>
            <a:ext cx="12192000" cy="0"/>
          </a:xfrm>
          <a:prstGeom prst="rect">
            <a:avLst/>
          </a:prstGeom>
          <a:noFill/>
          <a:ln w="9525">
            <a:noFill/>
            <a:miter lim="800000"/>
            <a:headEnd/>
            <a:tailEnd/>
          </a:ln>
          <a:effectLst/>
        </p:spPr>
        <p:txBody>
          <a:bodyPr wrap="none" anchor="ctr">
            <a:spAutoFit/>
          </a:bodyPr>
          <a:lstStyle/>
          <a:p>
            <a:pPr eaLnBrk="0" hangingPunct="0"/>
            <a:r>
              <a:rPr lang="ru-RU" altLang="ru-RU">
                <a:latin typeface="Arial" pitchFamily="34" charset="0"/>
              </a:rPr>
              <a:t/>
            </a:r>
            <a:br>
              <a:rPr lang="ru-RU" altLang="ru-RU">
                <a:latin typeface="Arial" pitchFamily="34" charset="0"/>
              </a:rPr>
            </a:br>
            <a:endParaRPr lang="ru-RU" altLang="ru-RU">
              <a:latin typeface="Arial" pitchFamily="34" charset="0"/>
            </a:endParaRPr>
          </a:p>
        </p:txBody>
      </p:sp>
      <p:sp>
        <p:nvSpPr>
          <p:cNvPr id="47110" name="TextBox 4"/>
          <p:cNvSpPr txBox="1">
            <a:spLocks noChangeArrowheads="1"/>
          </p:cNvSpPr>
          <p:nvPr/>
        </p:nvSpPr>
        <p:spPr bwMode="auto">
          <a:xfrm>
            <a:off x="427038" y="1098550"/>
            <a:ext cx="11293475" cy="4016375"/>
          </a:xfrm>
          <a:prstGeom prst="rect">
            <a:avLst/>
          </a:prstGeom>
          <a:noFill/>
          <a:ln w="9525">
            <a:noFill/>
            <a:miter lim="800000"/>
            <a:headEnd/>
            <a:tailEnd/>
          </a:ln>
        </p:spPr>
        <p:txBody>
          <a:bodyPr>
            <a:spAutoFit/>
          </a:bodyPr>
          <a:lstStyle/>
          <a:p>
            <a:pPr marL="457200" indent="-457200" algn="just">
              <a:lnSpc>
                <a:spcPct val="115000"/>
              </a:lnSpc>
              <a:spcAft>
                <a:spcPts val="1000"/>
              </a:spcAft>
              <a:buFont typeface="Wingdings" pitchFamily="2" charset="2"/>
              <a:buChar char="ü"/>
            </a:pPr>
            <a:r>
              <a:rPr lang="ru-RU" sz="2000" b="1" i="1">
                <a:latin typeface="Cambria" pitchFamily="18" charset="0"/>
              </a:rPr>
              <a:t>ознакомиться с официальными документами на сайтах http://www.ege.edu.ru/ и http://www.fipi.ru/, </a:t>
            </a:r>
          </a:p>
          <a:p>
            <a:pPr marL="457200" indent="-457200" algn="just">
              <a:lnSpc>
                <a:spcPct val="115000"/>
              </a:lnSpc>
              <a:spcAft>
                <a:spcPts val="1000"/>
              </a:spcAft>
              <a:buFont typeface="Wingdings" pitchFamily="2" charset="2"/>
              <a:buChar char="ü"/>
            </a:pPr>
            <a:r>
              <a:rPr lang="ru-RU" sz="2000" b="1" i="1">
                <a:latin typeface="Cambria" pitchFamily="18" charset="0"/>
              </a:rPr>
              <a:t>использовать задания открытого банка заданий ФИПИ;</a:t>
            </a:r>
          </a:p>
          <a:p>
            <a:pPr marL="457200" indent="-457200" algn="just">
              <a:lnSpc>
                <a:spcPct val="115000"/>
              </a:lnSpc>
              <a:spcAft>
                <a:spcPts val="1000"/>
              </a:spcAft>
              <a:buFont typeface="Wingdings" pitchFamily="2" charset="2"/>
              <a:buChar char="ü"/>
            </a:pPr>
            <a:r>
              <a:rPr lang="ru-RU" sz="2000" b="1" i="1">
                <a:latin typeface="Cambria" pitchFamily="18" charset="0"/>
              </a:rPr>
              <a:t>обращать внимание на формирование как предметных, так и метапредметных аспектов подготовки обучающихся;</a:t>
            </a:r>
          </a:p>
          <a:p>
            <a:pPr marL="457200" indent="-457200" algn="just">
              <a:lnSpc>
                <a:spcPct val="115000"/>
              </a:lnSpc>
              <a:spcAft>
                <a:spcPts val="1000"/>
              </a:spcAft>
              <a:buFont typeface="Wingdings" pitchFamily="2" charset="2"/>
              <a:buChar char="ü"/>
            </a:pPr>
            <a:r>
              <a:rPr lang="ru-RU" sz="2000" b="1" i="1">
                <a:latin typeface="Cambria" pitchFamily="18" charset="0"/>
              </a:rPr>
              <a:t>при разработке тематического планирования целесообразно провести анализ всех возможных для реализации лабораторных работ, практических заданий и ученических опытов. Желательно, чтобы у учащихся в процессе выполнения практических работ была возможность освоить алгоритмы выполнения различных типов экспериментальных заданий.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170981"/>
            <a:ext cx="9297104" cy="6687019"/>
          </a:xfrm>
          <a:prstGeom prst="rect">
            <a:avLst/>
          </a:prstGeom>
        </p:spPr>
      </p:pic>
    </p:spTree>
    <p:extLst>
      <p:ext uri="{BB962C8B-B14F-4D97-AF65-F5344CB8AC3E}">
        <p14:creationId xmlns:p14="http://schemas.microsoft.com/office/powerpoint/2010/main" val="3295303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p:cNvPr>
          <p:cNvSpPr txBox="1"/>
          <p:nvPr/>
        </p:nvSpPr>
        <p:spPr>
          <a:xfrm>
            <a:off x="339725" y="247650"/>
            <a:ext cx="11536363" cy="954088"/>
          </a:xfrm>
          <a:prstGeom prst="rect">
            <a:avLst/>
          </a:prstGeom>
          <a:noFill/>
        </p:spPr>
        <p:txBody>
          <a:bodyPr>
            <a:spAutoFit/>
          </a:bodyPr>
          <a:lstStyle/>
          <a:p>
            <a:pPr algn="ctr" fontAlgn="auto">
              <a:spcBef>
                <a:spcPts val="0"/>
              </a:spcBef>
              <a:spcAft>
                <a:spcPts val="0"/>
              </a:spcAft>
              <a:defRPr/>
            </a:pPr>
            <a:r>
              <a:rPr lang="ru-RU" sz="2800" dirty="0" smtClean="0">
                <a:solidFill>
                  <a:schemeClr val="tx2">
                    <a:lumMod val="90000"/>
                  </a:schemeClr>
                </a:solidFill>
                <a:latin typeface="+mj-lt"/>
                <a:cs typeface="Times New Roman" pitchFamily="18" charset="0"/>
              </a:rPr>
              <a:t>Материалы </a:t>
            </a:r>
            <a:r>
              <a:rPr lang="ru-RU" sz="2800" dirty="0">
                <a:solidFill>
                  <a:schemeClr val="tx2">
                    <a:lumMod val="90000"/>
                  </a:schemeClr>
                </a:solidFill>
                <a:latin typeface="+mj-lt"/>
                <a:cs typeface="Times New Roman" pitchFamily="18" charset="0"/>
              </a:rPr>
              <a:t>для подготовки к ОГЭ по физике </a:t>
            </a:r>
            <a:r>
              <a:rPr lang="ru-RU" sz="2800" dirty="0" smtClean="0">
                <a:solidFill>
                  <a:schemeClr val="tx2">
                    <a:lumMod val="90000"/>
                  </a:schemeClr>
                </a:solidFill>
                <a:latin typeface="+mj-lt"/>
                <a:cs typeface="Times New Roman" pitchFamily="18" charset="0"/>
              </a:rPr>
              <a:t>2026 </a:t>
            </a:r>
            <a:r>
              <a:rPr lang="ru-RU" sz="2800" dirty="0">
                <a:solidFill>
                  <a:schemeClr val="tx2">
                    <a:lumMod val="90000"/>
                  </a:schemeClr>
                </a:solidFill>
                <a:latin typeface="+mj-lt"/>
                <a:cs typeface="Times New Roman" pitchFamily="18" charset="0"/>
              </a:rPr>
              <a:t>года для учеников 9 классов с тренировочными вариантами заданий</a:t>
            </a:r>
          </a:p>
        </p:txBody>
      </p:sp>
      <p:pic>
        <p:nvPicPr>
          <p:cNvPr id="53251" name="Picture 6"/>
          <p:cNvPicPr>
            <a:picLocks noChangeAspect="1" noChangeArrowheads="1"/>
          </p:cNvPicPr>
          <p:nvPr/>
        </p:nvPicPr>
        <p:blipFill>
          <a:blip r:embed="rId2" cstate="print"/>
          <a:srcRect l="1407" t="10757" r="3590" b="5676"/>
          <a:stretch>
            <a:fillRect/>
          </a:stretch>
        </p:blipFill>
        <p:spPr bwMode="auto">
          <a:xfrm>
            <a:off x="307975" y="1643063"/>
            <a:ext cx="6346825" cy="4464050"/>
          </a:xfrm>
          <a:prstGeom prst="rect">
            <a:avLst/>
          </a:prstGeom>
          <a:noFill/>
          <a:ln w="9525">
            <a:noFill/>
            <a:miter lim="800000"/>
            <a:headEnd/>
            <a:tailEnd/>
          </a:ln>
        </p:spPr>
      </p:pic>
      <p:sp>
        <p:nvSpPr>
          <p:cNvPr id="7175" name="Rectangle 7"/>
          <p:cNvSpPr>
            <a:spLocks noChangeArrowheads="1"/>
          </p:cNvSpPr>
          <p:nvPr/>
        </p:nvSpPr>
        <p:spPr bwMode="auto">
          <a:xfrm>
            <a:off x="6615113" y="2628900"/>
            <a:ext cx="5576887" cy="1938338"/>
          </a:xfrm>
          <a:prstGeom prst="rect">
            <a:avLst/>
          </a:prstGeom>
          <a:noFill/>
          <a:ln w="9525">
            <a:noFill/>
            <a:miter lim="800000"/>
            <a:headEnd/>
            <a:tailEnd/>
          </a:ln>
          <a:effectLst/>
        </p:spPr>
        <p:txBody>
          <a:bodyPr anchor="ctr">
            <a:spAutoFit/>
          </a:bodyPr>
          <a:lstStyle/>
          <a:p>
            <a:pPr>
              <a:buFontTx/>
              <a:buChar char="+"/>
              <a:defRPr/>
            </a:pPr>
            <a:r>
              <a:rPr lang="ru-RU" sz="2000" b="1" dirty="0">
                <a:solidFill>
                  <a:schemeClr val="tx2">
                    <a:lumMod val="90000"/>
                  </a:schemeClr>
                </a:solidFill>
                <a:latin typeface="Times New Roman" pitchFamily="18" charset="0"/>
                <a:cs typeface="Times New Roman" pitchFamily="18" charset="0"/>
              </a:rPr>
              <a:t>  </a:t>
            </a:r>
            <a:r>
              <a:rPr lang="ru-RU" sz="2000" b="1" dirty="0">
                <a:solidFill>
                  <a:schemeClr val="tx2">
                    <a:lumMod val="90000"/>
                  </a:schemeClr>
                </a:solidFill>
                <a:latin typeface="+mn-lt"/>
                <a:cs typeface="Times New Roman" pitchFamily="18" charset="0"/>
              </a:rPr>
              <a:t> Много заданий в формате экзамена;</a:t>
            </a:r>
          </a:p>
          <a:p>
            <a:pPr eaLnBrk="0" hangingPunct="0">
              <a:buFontTx/>
              <a:buChar char="+"/>
              <a:defRPr/>
            </a:pPr>
            <a:r>
              <a:rPr lang="ru-RU" sz="2000" b="1" dirty="0">
                <a:solidFill>
                  <a:schemeClr val="tx2">
                    <a:lumMod val="90000"/>
                  </a:schemeClr>
                </a:solidFill>
                <a:latin typeface="+mn-lt"/>
                <a:cs typeface="Times New Roman" pitchFamily="18" charset="0"/>
              </a:rPr>
              <a:t>   Большая база заданий прошлых лет;</a:t>
            </a:r>
          </a:p>
          <a:p>
            <a:pPr eaLnBrk="0" hangingPunct="0">
              <a:buFontTx/>
              <a:buChar char="+"/>
              <a:defRPr/>
            </a:pPr>
            <a:r>
              <a:rPr lang="ru-RU" sz="2000" b="1" dirty="0">
                <a:solidFill>
                  <a:schemeClr val="tx2">
                    <a:lumMod val="90000"/>
                  </a:schemeClr>
                </a:solidFill>
                <a:latin typeface="+mn-lt"/>
                <a:cs typeface="Times New Roman" pitchFamily="18" charset="0"/>
              </a:rPr>
              <a:t>   Удобное деление на блоки.</a:t>
            </a:r>
          </a:p>
          <a:p>
            <a:pPr eaLnBrk="0" hangingPunct="0">
              <a:buFontTx/>
              <a:buChar char="–"/>
              <a:defRPr/>
            </a:pPr>
            <a:r>
              <a:rPr lang="ru-RU" sz="2000" b="1" dirty="0">
                <a:solidFill>
                  <a:schemeClr val="tx2">
                    <a:lumMod val="90000"/>
                  </a:schemeClr>
                </a:solidFill>
                <a:latin typeface="+mn-lt"/>
                <a:cs typeface="Times New Roman" pitchFamily="18" charset="0"/>
              </a:rPr>
              <a:t>   Не самое современное оформление сайта;</a:t>
            </a:r>
          </a:p>
          <a:p>
            <a:pPr eaLnBrk="0" hangingPunct="0">
              <a:buFontTx/>
              <a:buChar char="–"/>
              <a:defRPr/>
            </a:pPr>
            <a:r>
              <a:rPr lang="ru-RU" sz="2000" b="1" dirty="0">
                <a:solidFill>
                  <a:schemeClr val="tx2">
                    <a:lumMod val="90000"/>
                  </a:schemeClr>
                </a:solidFill>
                <a:latin typeface="+mn-lt"/>
                <a:cs typeface="Times New Roman" pitchFamily="18" charset="0"/>
              </a:rPr>
              <a:t>   Нет ответов к заданиям.</a:t>
            </a:r>
          </a:p>
        </p:txBody>
      </p:sp>
      <p:sp>
        <p:nvSpPr>
          <p:cNvPr id="5" name="Прямоугольник 4"/>
          <p:cNvSpPr/>
          <p:nvPr/>
        </p:nvSpPr>
        <p:spPr>
          <a:xfrm>
            <a:off x="8848725" y="1533525"/>
            <a:ext cx="2138363" cy="523875"/>
          </a:xfrm>
          <a:prstGeom prst="rect">
            <a:avLst/>
          </a:prstGeom>
        </p:spPr>
        <p:txBody>
          <a:bodyPr wrap="none">
            <a:spAutoFit/>
          </a:bodyPr>
          <a:lstStyle/>
          <a:p>
            <a:pPr fontAlgn="auto">
              <a:spcBef>
                <a:spcPts val="0"/>
              </a:spcBef>
              <a:spcAft>
                <a:spcPts val="0"/>
              </a:spcAft>
              <a:defRPr/>
            </a:pPr>
            <a:r>
              <a:rPr lang="ru-RU" sz="2800" b="1" dirty="0">
                <a:solidFill>
                  <a:schemeClr val="tx2">
                    <a:lumMod val="90000"/>
                  </a:schemeClr>
                </a:solidFill>
                <a:latin typeface="+mn-lt"/>
                <a:cs typeface="Times New Roman" pitchFamily="18" charset="0"/>
              </a:rPr>
              <a:t>Сайт ФИПИ</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p:cNvPr>
          <p:cNvSpPr txBox="1"/>
          <p:nvPr/>
        </p:nvSpPr>
        <p:spPr>
          <a:xfrm>
            <a:off x="339725" y="247650"/>
            <a:ext cx="11536363" cy="954088"/>
          </a:xfrm>
          <a:prstGeom prst="rect">
            <a:avLst/>
          </a:prstGeom>
          <a:noFill/>
        </p:spPr>
        <p:txBody>
          <a:bodyPr>
            <a:spAutoFit/>
          </a:bodyPr>
          <a:lstStyle/>
          <a:p>
            <a:pPr algn="ctr" fontAlgn="auto">
              <a:spcBef>
                <a:spcPts val="0"/>
              </a:spcBef>
              <a:spcAft>
                <a:spcPts val="0"/>
              </a:spcAft>
              <a:defRPr/>
            </a:pPr>
            <a:r>
              <a:rPr lang="ru-RU" sz="2800" dirty="0">
                <a:solidFill>
                  <a:schemeClr val="tx2">
                    <a:lumMod val="90000"/>
                  </a:schemeClr>
                </a:solidFill>
                <a:cs typeface="Times New Roman" pitchFamily="18" charset="0"/>
              </a:rPr>
              <a:t>Материалы для подготовки к ОГЭ по физике </a:t>
            </a:r>
            <a:r>
              <a:rPr lang="ru-RU" sz="2800" dirty="0" smtClean="0">
                <a:solidFill>
                  <a:schemeClr val="tx2">
                    <a:lumMod val="90000"/>
                  </a:schemeClr>
                </a:solidFill>
                <a:cs typeface="Times New Roman" pitchFamily="18" charset="0"/>
              </a:rPr>
              <a:t>2026 </a:t>
            </a:r>
            <a:r>
              <a:rPr lang="ru-RU" sz="2800" dirty="0">
                <a:solidFill>
                  <a:schemeClr val="tx2">
                    <a:lumMod val="90000"/>
                  </a:schemeClr>
                </a:solidFill>
                <a:cs typeface="Times New Roman" pitchFamily="18" charset="0"/>
              </a:rPr>
              <a:t>года для учеников 9 классов с тренировочными вариантами заданий</a:t>
            </a:r>
          </a:p>
        </p:txBody>
      </p:sp>
      <p:sp>
        <p:nvSpPr>
          <p:cNvPr id="14" name="Прямоугольник 13"/>
          <p:cNvSpPr/>
          <p:nvPr/>
        </p:nvSpPr>
        <p:spPr>
          <a:xfrm>
            <a:off x="7021513" y="1263650"/>
            <a:ext cx="4616450" cy="522288"/>
          </a:xfrm>
          <a:prstGeom prst="rect">
            <a:avLst/>
          </a:prstGeom>
        </p:spPr>
        <p:txBody>
          <a:bodyPr wrap="none">
            <a:spAutoFit/>
          </a:bodyPr>
          <a:lstStyle/>
          <a:p>
            <a:pPr fontAlgn="auto">
              <a:spcBef>
                <a:spcPts val="0"/>
              </a:spcBef>
              <a:spcAft>
                <a:spcPts val="0"/>
              </a:spcAft>
              <a:defRPr/>
            </a:pPr>
            <a:r>
              <a:rPr lang="ru-RU" sz="2800" b="1" dirty="0">
                <a:solidFill>
                  <a:schemeClr val="tx2">
                    <a:lumMod val="90000"/>
                  </a:schemeClr>
                </a:solidFill>
                <a:latin typeface="+mn-lt"/>
                <a:cs typeface="Times New Roman" pitchFamily="18" charset="0"/>
              </a:rPr>
              <a:t>Сайт Решу ОГЭ/Сдам ГИА</a:t>
            </a:r>
          </a:p>
        </p:txBody>
      </p:sp>
      <p:pic>
        <p:nvPicPr>
          <p:cNvPr id="54276" name="Picture 17"/>
          <p:cNvPicPr>
            <a:picLocks noChangeAspect="1" noChangeArrowheads="1"/>
          </p:cNvPicPr>
          <p:nvPr/>
        </p:nvPicPr>
        <p:blipFill>
          <a:blip r:embed="rId2" cstate="print"/>
          <a:srcRect t="10556" r="775" b="4558"/>
          <a:stretch>
            <a:fillRect/>
          </a:stretch>
        </p:blipFill>
        <p:spPr bwMode="auto">
          <a:xfrm>
            <a:off x="296863" y="1449388"/>
            <a:ext cx="5384800" cy="3859212"/>
          </a:xfrm>
          <a:prstGeom prst="rect">
            <a:avLst/>
          </a:prstGeom>
          <a:noFill/>
          <a:ln w="9525">
            <a:noFill/>
            <a:miter lim="800000"/>
            <a:headEnd/>
            <a:tailEnd/>
          </a:ln>
        </p:spPr>
      </p:pic>
      <p:sp>
        <p:nvSpPr>
          <p:cNvPr id="54277" name="Rectangle 7"/>
          <p:cNvSpPr>
            <a:spLocks noChangeArrowheads="1"/>
          </p:cNvSpPr>
          <p:nvPr/>
        </p:nvSpPr>
        <p:spPr bwMode="auto">
          <a:xfrm>
            <a:off x="5937250" y="1784350"/>
            <a:ext cx="6076950" cy="4710113"/>
          </a:xfrm>
          <a:prstGeom prst="rect">
            <a:avLst/>
          </a:prstGeom>
          <a:noFill/>
          <a:ln w="9525">
            <a:noFill/>
            <a:miter lim="800000"/>
            <a:headEnd/>
            <a:tailEnd/>
          </a:ln>
        </p:spPr>
        <p:txBody>
          <a:bodyPr anchor="ctr">
            <a:spAutoFit/>
          </a:bodyPr>
          <a:lstStyle/>
          <a:p>
            <a:pPr>
              <a:buFontTx/>
              <a:buChar char="+"/>
            </a:pPr>
            <a:r>
              <a:rPr lang="ru-RU" sz="2000" b="1">
                <a:solidFill>
                  <a:srgbClr val="000000"/>
                </a:solidFill>
                <a:latin typeface="Times New Roman" pitchFamily="18" charset="0"/>
                <a:cs typeface="Times New Roman" pitchFamily="18" charset="0"/>
              </a:rPr>
              <a:t>   </a:t>
            </a:r>
            <a:r>
              <a:rPr lang="ru-RU" sz="2000" b="1">
                <a:latin typeface="Cambria" pitchFamily="18" charset="0"/>
                <a:cs typeface="Times New Roman" pitchFamily="18" charset="0"/>
              </a:rPr>
              <a:t>Удобная навигация по сайту;</a:t>
            </a:r>
          </a:p>
          <a:p>
            <a:pPr eaLnBrk="0" hangingPunct="0">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Каждый месяц появляется 15 новых тренировочных вариантов, которые можно использовать как пробники;</a:t>
            </a:r>
          </a:p>
          <a:p>
            <a:pPr eaLnBrk="0" hangingPunct="0">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Задания разделены по темам: можно сделать любую подборку по желанию;</a:t>
            </a:r>
          </a:p>
          <a:p>
            <a:pPr eaLnBrk="0" hangingPunct="0">
              <a:buFontTx/>
              <a:buChar char="+"/>
            </a:pPr>
            <a:r>
              <a:rPr lang="ru-RU" sz="2000" b="1">
                <a:latin typeface="Cambria" pitchFamily="18" charset="0"/>
                <a:cs typeface="Times New Roman" pitchFamily="18" charset="0"/>
              </a:rPr>
              <a:t> Преподаватель может создать и сохранить свой вариант, который будет найти по номеру в каталоге;</a:t>
            </a:r>
          </a:p>
          <a:p>
            <a:pPr eaLnBrk="0" hangingPunct="0">
              <a:buFontTx/>
              <a:buChar char="+"/>
            </a:pPr>
            <a:r>
              <a:rPr lang="ru-RU" sz="2000" b="1">
                <a:latin typeface="Cambria" pitchFamily="18" charset="0"/>
                <a:cs typeface="Times New Roman" pitchFamily="18" charset="0"/>
              </a:rPr>
              <a:t> Есть ответы и подробные пояснения к обеим частям экзамена. </a:t>
            </a:r>
          </a:p>
          <a:p>
            <a:pPr eaLnBrk="0" hangingPunct="0">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Некоторые задания уже не встречаются на экзамене, потому что поменялся формат;</a:t>
            </a:r>
          </a:p>
          <a:p>
            <a:pPr eaLnBrk="0" hangingPunct="0">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Перед экзаменами сайт иногда не выдерживает нагрузку и перестаёт работать.</a:t>
            </a:r>
            <a:endParaRPr lang="ru-RU" sz="2000" b="1">
              <a:solidFill>
                <a:srgbClr val="000000"/>
              </a:solidFill>
              <a:latin typeface="Cambr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p:cNvPr>
          <p:cNvSpPr txBox="1"/>
          <p:nvPr/>
        </p:nvSpPr>
        <p:spPr>
          <a:xfrm>
            <a:off x="339725" y="247650"/>
            <a:ext cx="11536363" cy="954088"/>
          </a:xfrm>
          <a:prstGeom prst="rect">
            <a:avLst/>
          </a:prstGeom>
          <a:noFill/>
        </p:spPr>
        <p:txBody>
          <a:bodyPr>
            <a:spAutoFit/>
          </a:bodyPr>
          <a:lstStyle/>
          <a:p>
            <a:pPr algn="ctr" fontAlgn="auto">
              <a:spcBef>
                <a:spcPts val="0"/>
              </a:spcBef>
              <a:spcAft>
                <a:spcPts val="0"/>
              </a:spcAft>
              <a:defRPr/>
            </a:pPr>
            <a:r>
              <a:rPr lang="ru-RU" sz="2800" dirty="0">
                <a:solidFill>
                  <a:schemeClr val="tx2">
                    <a:lumMod val="90000"/>
                  </a:schemeClr>
                </a:solidFill>
                <a:cs typeface="Times New Roman" pitchFamily="18" charset="0"/>
              </a:rPr>
              <a:t>Материалы для подготовки к ОГЭ по физике </a:t>
            </a:r>
            <a:r>
              <a:rPr lang="ru-RU" sz="2800" dirty="0" smtClean="0">
                <a:solidFill>
                  <a:schemeClr val="tx2">
                    <a:lumMod val="90000"/>
                  </a:schemeClr>
                </a:solidFill>
                <a:cs typeface="Times New Roman" pitchFamily="18" charset="0"/>
              </a:rPr>
              <a:t>2026 </a:t>
            </a:r>
            <a:r>
              <a:rPr lang="ru-RU" sz="2800" dirty="0">
                <a:solidFill>
                  <a:schemeClr val="tx2">
                    <a:lumMod val="90000"/>
                  </a:schemeClr>
                </a:solidFill>
                <a:cs typeface="Times New Roman" pitchFamily="18" charset="0"/>
              </a:rPr>
              <a:t>года для учеников 9 классов с тренировочными вариантами заданий</a:t>
            </a:r>
          </a:p>
        </p:txBody>
      </p:sp>
      <p:sp>
        <p:nvSpPr>
          <p:cNvPr id="14" name="Прямоугольник 13"/>
          <p:cNvSpPr/>
          <p:nvPr/>
        </p:nvSpPr>
        <p:spPr>
          <a:xfrm>
            <a:off x="339725" y="1587500"/>
            <a:ext cx="6410325" cy="1568450"/>
          </a:xfrm>
          <a:prstGeom prst="rect">
            <a:avLst/>
          </a:prstGeom>
        </p:spPr>
        <p:txBody>
          <a:bodyPr>
            <a:spAutoFit/>
          </a:bodyPr>
          <a:lstStyle/>
          <a:p>
            <a:pPr fontAlgn="auto">
              <a:spcBef>
                <a:spcPts val="0"/>
              </a:spcBef>
              <a:spcAft>
                <a:spcPts val="0"/>
              </a:spcAft>
              <a:defRPr/>
            </a:pPr>
            <a:r>
              <a:rPr lang="ru-RU" sz="2400" b="1" dirty="0">
                <a:solidFill>
                  <a:schemeClr val="tx2">
                    <a:lumMod val="90000"/>
                  </a:schemeClr>
                </a:solidFill>
                <a:latin typeface="+mn-lt"/>
                <a:cs typeface="Times New Roman" pitchFamily="18" charset="0"/>
              </a:rPr>
              <a:t>Сборник «ОГЭ </a:t>
            </a:r>
            <a:r>
              <a:rPr lang="ru-RU" sz="2400" b="1" dirty="0" smtClean="0">
                <a:solidFill>
                  <a:schemeClr val="tx2">
                    <a:lumMod val="90000"/>
                  </a:schemeClr>
                </a:solidFill>
                <a:latin typeface="+mn-lt"/>
                <a:cs typeface="Times New Roman" pitchFamily="18" charset="0"/>
              </a:rPr>
              <a:t>2026. </a:t>
            </a:r>
            <a:r>
              <a:rPr lang="ru-RU" sz="2400" b="1" dirty="0">
                <a:solidFill>
                  <a:schemeClr val="tx2">
                    <a:lumMod val="90000"/>
                  </a:schemeClr>
                </a:solidFill>
                <a:latin typeface="+mn-lt"/>
                <a:cs typeface="Times New Roman" pitchFamily="18" charset="0"/>
              </a:rPr>
              <a:t>Физика. </a:t>
            </a:r>
          </a:p>
          <a:p>
            <a:pPr fontAlgn="auto">
              <a:spcBef>
                <a:spcPts val="0"/>
              </a:spcBef>
              <a:spcAft>
                <a:spcPts val="0"/>
              </a:spcAft>
              <a:defRPr/>
            </a:pPr>
            <a:r>
              <a:rPr lang="ru-RU" sz="2400" b="1" dirty="0">
                <a:solidFill>
                  <a:schemeClr val="tx2">
                    <a:lumMod val="90000"/>
                  </a:schemeClr>
                </a:solidFill>
                <a:latin typeface="+mn-lt"/>
                <a:cs typeface="Times New Roman" pitchFamily="18" charset="0"/>
              </a:rPr>
              <a:t>Типовые экзаменационные варианты» под редакцией </a:t>
            </a:r>
          </a:p>
          <a:p>
            <a:pPr fontAlgn="auto">
              <a:spcBef>
                <a:spcPts val="0"/>
              </a:spcBef>
              <a:spcAft>
                <a:spcPts val="0"/>
              </a:spcAft>
              <a:defRPr/>
            </a:pPr>
            <a:r>
              <a:rPr lang="ru-RU" sz="2400" b="1" dirty="0">
                <a:solidFill>
                  <a:schemeClr val="tx2">
                    <a:lumMod val="90000"/>
                  </a:schemeClr>
                </a:solidFill>
                <a:latin typeface="+mn-lt"/>
                <a:cs typeface="Times New Roman" pitchFamily="18" charset="0"/>
              </a:rPr>
              <a:t>Е.Е. </a:t>
            </a:r>
            <a:r>
              <a:rPr lang="ru-RU" sz="2400" b="1" dirty="0" err="1">
                <a:solidFill>
                  <a:schemeClr val="tx2">
                    <a:lumMod val="90000"/>
                  </a:schemeClr>
                </a:solidFill>
                <a:latin typeface="+mn-lt"/>
                <a:cs typeface="Times New Roman" pitchFamily="18" charset="0"/>
              </a:rPr>
              <a:t>Камзеевой</a:t>
            </a:r>
            <a:endParaRPr lang="ru-RU" sz="2400" b="1" dirty="0">
              <a:solidFill>
                <a:schemeClr val="tx2">
                  <a:lumMod val="90000"/>
                </a:schemeClr>
              </a:solidFill>
              <a:latin typeface="+mn-lt"/>
              <a:cs typeface="Times New Roman" pitchFamily="18" charset="0"/>
            </a:endParaRPr>
          </a:p>
        </p:txBody>
      </p:sp>
      <p:sp>
        <p:nvSpPr>
          <p:cNvPr id="56324" name="Rectangle 7"/>
          <p:cNvSpPr>
            <a:spLocks noChangeArrowheads="1"/>
          </p:cNvSpPr>
          <p:nvPr/>
        </p:nvSpPr>
        <p:spPr bwMode="auto">
          <a:xfrm>
            <a:off x="198438" y="3154363"/>
            <a:ext cx="5576887" cy="3170237"/>
          </a:xfrm>
          <a:prstGeom prst="rect">
            <a:avLst/>
          </a:prstGeom>
          <a:noFill/>
          <a:ln w="9525">
            <a:noFill/>
            <a:miter lim="800000"/>
            <a:headEnd/>
            <a:tailEnd/>
          </a:ln>
        </p:spPr>
        <p:txBody>
          <a:bodyPr anchor="ctr">
            <a:spAutoFit/>
          </a:bodyPr>
          <a:lstStyle/>
          <a:p>
            <a:pPr>
              <a:buFontTx/>
              <a:buChar char="+"/>
            </a:pPr>
            <a:r>
              <a:rPr lang="ru-RU" sz="2000" b="1">
                <a:solidFill>
                  <a:srgbClr val="000000"/>
                </a:solidFill>
                <a:latin typeface="Times New Roman" pitchFamily="18" charset="0"/>
                <a:cs typeface="Times New Roman" pitchFamily="18" charset="0"/>
              </a:rPr>
              <a:t>   </a:t>
            </a:r>
            <a:r>
              <a:rPr lang="ru-RU" sz="2000" b="1">
                <a:latin typeface="Cambria" pitchFamily="18" charset="0"/>
                <a:cs typeface="Times New Roman" pitchFamily="18" charset="0"/>
              </a:rPr>
              <a:t>Актуальные задания; </a:t>
            </a:r>
          </a:p>
          <a:p>
            <a:pPr eaLnBrk="0" hangingPunct="0">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Ответы на все задачи в конце книги;</a:t>
            </a:r>
          </a:p>
          <a:p>
            <a:pPr eaLnBrk="0" hangingPunct="0">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Удобно записывать решения около заданий; </a:t>
            </a:r>
          </a:p>
          <a:p>
            <a:pPr eaLnBrk="0" hangingPunct="0">
              <a:buFontTx/>
              <a:buChar char="+"/>
            </a:pPr>
            <a:r>
              <a:rPr lang="ru-RU" sz="2000" b="1">
                <a:latin typeface="Cambria" pitchFamily="18" charset="0"/>
                <a:cs typeface="Times New Roman" pitchFamily="18" charset="0"/>
              </a:rPr>
              <a:t> От 10 до 30 вариантов ОГЭ в одном сборнике;</a:t>
            </a:r>
          </a:p>
          <a:p>
            <a:pPr eaLnBrk="0" hangingPunct="0">
              <a:buFontTx/>
              <a:buChar char="+"/>
            </a:pPr>
            <a:r>
              <a:rPr lang="ru-RU" sz="2000" b="1">
                <a:latin typeface="Cambria" pitchFamily="18" charset="0"/>
                <a:cs typeface="Times New Roman" pitchFamily="18" charset="0"/>
              </a:rPr>
              <a:t> Можно купить в книжных магазинах или заказать на маркетплейсах.</a:t>
            </a:r>
          </a:p>
          <a:p>
            <a:pPr eaLnBrk="0" hangingPunct="0">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Не всем удобно носить с собой сборник формата А4.</a:t>
            </a:r>
          </a:p>
        </p:txBody>
      </p:sp>
      <p:sp>
        <p:nvSpPr>
          <p:cNvPr id="2" name="Прямоугольник 1"/>
          <p:cNvSpPr/>
          <p:nvPr/>
        </p:nvSpPr>
        <p:spPr>
          <a:xfrm>
            <a:off x="6750050" y="1436688"/>
            <a:ext cx="5126038" cy="1200150"/>
          </a:xfrm>
          <a:prstGeom prst="rect">
            <a:avLst/>
          </a:prstGeom>
        </p:spPr>
        <p:txBody>
          <a:bodyPr>
            <a:spAutoFit/>
          </a:bodyPr>
          <a:lstStyle/>
          <a:p>
            <a:pPr fontAlgn="auto">
              <a:spcBef>
                <a:spcPts val="0"/>
              </a:spcBef>
              <a:spcAft>
                <a:spcPts val="0"/>
              </a:spcAft>
              <a:defRPr/>
            </a:pPr>
            <a:r>
              <a:rPr lang="ru-RU" sz="2400" b="1" dirty="0">
                <a:solidFill>
                  <a:schemeClr val="tx2">
                    <a:lumMod val="90000"/>
                  </a:schemeClr>
                </a:solidFill>
                <a:latin typeface="+mn-lt"/>
                <a:cs typeface="Times New Roman" pitchFamily="18" charset="0"/>
              </a:rPr>
              <a:t>Сборник Н.К. </a:t>
            </a:r>
            <a:r>
              <a:rPr lang="ru-RU" sz="2400" b="1" dirty="0" err="1">
                <a:solidFill>
                  <a:schemeClr val="tx2">
                    <a:lumMod val="90000"/>
                  </a:schemeClr>
                </a:solidFill>
                <a:latin typeface="+mn-lt"/>
                <a:cs typeface="Times New Roman" pitchFamily="18" charset="0"/>
              </a:rPr>
              <a:t>Ханнанова</a:t>
            </a:r>
            <a:r>
              <a:rPr lang="ru-RU" sz="2400" b="1" dirty="0">
                <a:solidFill>
                  <a:schemeClr val="tx2">
                    <a:lumMod val="90000"/>
                  </a:schemeClr>
                </a:solidFill>
                <a:latin typeface="+mn-lt"/>
                <a:cs typeface="Times New Roman" pitchFamily="18" charset="0"/>
              </a:rPr>
              <a:t> «Физика. 850 заданий с ответами. ОГЭ </a:t>
            </a:r>
            <a:r>
              <a:rPr lang="ru-RU" sz="2400" b="1" dirty="0" smtClean="0">
                <a:solidFill>
                  <a:schemeClr val="tx2">
                    <a:lumMod val="90000"/>
                  </a:schemeClr>
                </a:solidFill>
                <a:latin typeface="+mn-lt"/>
                <a:cs typeface="Times New Roman" pitchFamily="18" charset="0"/>
              </a:rPr>
              <a:t>2026»</a:t>
            </a:r>
            <a:endParaRPr lang="ru-RU" sz="2400" dirty="0">
              <a:solidFill>
                <a:schemeClr val="tx2">
                  <a:lumMod val="90000"/>
                </a:schemeClr>
              </a:solidFill>
              <a:latin typeface="+mn-lt"/>
              <a:cs typeface="+mn-cs"/>
            </a:endParaRPr>
          </a:p>
        </p:txBody>
      </p:sp>
      <p:sp>
        <p:nvSpPr>
          <p:cNvPr id="56326" name="Rectangle 7"/>
          <p:cNvSpPr>
            <a:spLocks noChangeArrowheads="1"/>
          </p:cNvSpPr>
          <p:nvPr/>
        </p:nvSpPr>
        <p:spPr bwMode="auto">
          <a:xfrm>
            <a:off x="6107113" y="3065463"/>
            <a:ext cx="5578475" cy="2246312"/>
          </a:xfrm>
          <a:prstGeom prst="rect">
            <a:avLst/>
          </a:prstGeom>
          <a:noFill/>
          <a:ln w="9525">
            <a:noFill/>
            <a:miter lim="800000"/>
            <a:headEnd/>
            <a:tailEnd/>
          </a:ln>
        </p:spPr>
        <p:txBody>
          <a:bodyPr anchor="ctr">
            <a:spAutoFit/>
          </a:bodyPr>
          <a:lstStyle/>
          <a:p>
            <a:pPr>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Большой сборник, задания охватывают все темы экзамена;</a:t>
            </a:r>
          </a:p>
          <a:p>
            <a:pPr eaLnBrk="0" hangingPunct="0">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Недорогая книга;</a:t>
            </a:r>
          </a:p>
          <a:p>
            <a:pPr eaLnBrk="0" hangingPunct="0">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В конце сборника есть ответы ко всем заданиям; </a:t>
            </a:r>
          </a:p>
          <a:p>
            <a:pPr eaLnBrk="0" hangingPunct="0">
              <a:buFontTx/>
              <a:buChar char="+"/>
            </a:pPr>
            <a:r>
              <a:rPr lang="ru-RU" sz="2000" b="1">
                <a:latin typeface="Cambria" pitchFamily="18" charset="0"/>
                <a:cs typeface="Times New Roman" pitchFamily="18" charset="0"/>
              </a:rPr>
              <a:t>  Формат А5.</a:t>
            </a:r>
          </a:p>
          <a:p>
            <a:pPr eaLnBrk="0" hangingPunct="0">
              <a:buFontTx/>
              <a:buChar char="–"/>
            </a:pPr>
            <a:r>
              <a:rPr lang="ru-RU" sz="2000" b="1">
                <a:solidFill>
                  <a:srgbClr val="000000"/>
                </a:solidFill>
                <a:latin typeface="Cambria" pitchFamily="18" charset="0"/>
                <a:cs typeface="Times New Roman" pitchFamily="18" charset="0"/>
              </a:rPr>
              <a:t>   </a:t>
            </a:r>
            <a:r>
              <a:rPr lang="ru-RU" sz="2000" b="1">
                <a:latin typeface="Cambria" pitchFamily="18" charset="0"/>
                <a:cs typeface="Times New Roman" pitchFamily="18" charset="0"/>
              </a:rPr>
              <a:t>Среднее качество печати.</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ОГЭ. Физика. Алгоритмы выполнения типовых заданий"/>
          <p:cNvPicPr>
            <a:picLocks noChangeAspect="1" noChangeArrowheads="1"/>
          </p:cNvPicPr>
          <p:nvPr/>
        </p:nvPicPr>
        <p:blipFill>
          <a:blip r:embed="rId2" cstate="print"/>
          <a:srcRect/>
          <a:stretch>
            <a:fillRect/>
          </a:stretch>
        </p:blipFill>
        <p:spPr bwMode="auto">
          <a:xfrm>
            <a:off x="841375" y="550863"/>
            <a:ext cx="3952875" cy="5734050"/>
          </a:xfrm>
          <a:prstGeom prst="rect">
            <a:avLst/>
          </a:prstGeom>
          <a:noFill/>
          <a:ln w="9525">
            <a:noFill/>
            <a:miter lim="800000"/>
            <a:headEnd/>
            <a:tailEnd/>
          </a:ln>
        </p:spPr>
      </p:pic>
      <p:sp>
        <p:nvSpPr>
          <p:cNvPr id="4" name="Прямоугольник 3"/>
          <p:cNvSpPr/>
          <p:nvPr/>
        </p:nvSpPr>
        <p:spPr>
          <a:xfrm>
            <a:off x="5910263" y="517525"/>
            <a:ext cx="6096000" cy="830263"/>
          </a:xfrm>
          <a:prstGeom prst="rect">
            <a:avLst/>
          </a:prstGeom>
        </p:spPr>
        <p:txBody>
          <a:bodyPr>
            <a:spAutoFit/>
          </a:bodyPr>
          <a:lstStyle/>
          <a:p>
            <a:pPr eaLnBrk="0" hangingPunct="0">
              <a:defRPr/>
            </a:pPr>
            <a:r>
              <a:rPr lang="ru-RU" altLang="ru-RU" sz="2400" b="1" dirty="0">
                <a:solidFill>
                  <a:schemeClr val="tx2">
                    <a:lumMod val="90000"/>
                  </a:schemeClr>
                </a:solidFill>
                <a:latin typeface="+mn-lt"/>
                <a:cs typeface="Times New Roman" pitchFamily="18" charset="0"/>
              </a:rPr>
              <a:t>С. В. Вахнина «ОГЭ. Физика. Алгоритмы выполнения типовых заданий»</a:t>
            </a:r>
          </a:p>
        </p:txBody>
      </p:sp>
      <p:sp>
        <p:nvSpPr>
          <p:cNvPr id="57348" name="Прямоугольник 2"/>
          <p:cNvSpPr>
            <a:spLocks noChangeArrowheads="1"/>
          </p:cNvSpPr>
          <p:nvPr/>
        </p:nvSpPr>
        <p:spPr bwMode="auto">
          <a:xfrm>
            <a:off x="5383213" y="1847850"/>
            <a:ext cx="6096000" cy="4092575"/>
          </a:xfrm>
          <a:prstGeom prst="rect">
            <a:avLst/>
          </a:prstGeom>
          <a:noFill/>
          <a:ln w="9525">
            <a:noFill/>
            <a:miter lim="800000"/>
            <a:headEnd/>
            <a:tailEnd/>
          </a:ln>
        </p:spPr>
        <p:txBody>
          <a:bodyPr>
            <a:spAutoFit/>
          </a:bodyPr>
          <a:lstStyle/>
          <a:p>
            <a:pPr algn="just" eaLnBrk="0" hangingPunct="0"/>
            <a:r>
              <a:rPr lang="ru-RU" altLang="ru-RU" sz="2000" b="1" i="1">
                <a:latin typeface="Cambria" pitchFamily="18" charset="0"/>
                <a:cs typeface="Times New Roman" pitchFamily="18" charset="0"/>
              </a:rPr>
              <a:t>В пособии представлены алгоритмы выполнения типовых заданий ОГЭ по физике. К каждому заданию приводятся все необходимые материалы: теоретические сведения, анализ типичных ошибок при выполнении, комментарии и подробные пояснения к правильным ответам. 	Книга поможет выработать навыки выполнения заданий разных типов, систематизировать знания и самостоятельно готовиться к ОГЭ.</a:t>
            </a:r>
          </a:p>
          <a:p>
            <a:pPr algn="just" eaLnBrk="0" hangingPunct="0"/>
            <a:r>
              <a:rPr lang="ru-RU" altLang="ru-RU" sz="2000" b="1" i="1">
                <a:latin typeface="Cambria" pitchFamily="18" charset="0"/>
                <a:cs typeface="Times New Roman" pitchFamily="18" charset="0"/>
              </a:rPr>
              <a:t>	Пособие адресовано учащимся 9-х классов для подготовки к ОГЭ по физике и учителям для организации учебного процесса.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6338" y="196850"/>
            <a:ext cx="8596668" cy="1320800"/>
          </a:xfrm>
        </p:spPr>
        <p:txBody>
          <a:bodyPr>
            <a:noAutofit/>
          </a:bodyPr>
          <a:lstStyle/>
          <a:p>
            <a:pPr marL="54864" algn="ctr" fontAlgn="auto">
              <a:spcAft>
                <a:spcPts val="0"/>
              </a:spcAft>
              <a:defRPr/>
            </a:pPr>
            <a:r>
              <a:rPr lang="ru-RU" sz="2800"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Количество участников </a:t>
            </a:r>
            <a:r>
              <a:rPr lang="ru-RU" sz="2800" b="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ОГЭ</a:t>
            </a:r>
            <a:r>
              <a:rPr lang="ru-RU" sz="2800"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 по учебному предмету по категориям</a:t>
            </a:r>
            <a:endParaRPr lang="ru-RU" sz="2800" dirty="0">
              <a:solidFill>
                <a:schemeClr val="tx2">
                  <a:tint val="100000"/>
                  <a:shade val="90000"/>
                  <a:satMod val="250000"/>
                  <a:alpha val="10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204394164"/>
              </p:ext>
            </p:extLst>
          </p:nvPr>
        </p:nvGraphicFramePr>
        <p:xfrm>
          <a:off x="908050" y="1517650"/>
          <a:ext cx="10626573" cy="3268010"/>
        </p:xfrm>
        <a:graphic>
          <a:graphicData uri="http://schemas.openxmlformats.org/drawingml/2006/table">
            <a:tbl>
              <a:tblPr firstRow="1" firstCol="1" bandRow="1" bandCol="1">
                <a:tableStyleId>{5C22544A-7EE6-4342-B048-85BDC9FD1C3A}</a:tableStyleId>
              </a:tblPr>
              <a:tblGrid>
                <a:gridCol w="955829">
                  <a:extLst>
                    <a:ext uri="{9D8B030D-6E8A-4147-A177-3AD203B41FA5}">
                      <a16:colId xmlns:a16="http://schemas.microsoft.com/office/drawing/2014/main" val="20000"/>
                    </a:ext>
                  </a:extLst>
                </a:gridCol>
                <a:gridCol w="2870728">
                  <a:extLst>
                    <a:ext uri="{9D8B030D-6E8A-4147-A177-3AD203B41FA5}">
                      <a16:colId xmlns:a16="http://schemas.microsoft.com/office/drawing/2014/main" val="20001"/>
                    </a:ext>
                  </a:extLst>
                </a:gridCol>
                <a:gridCol w="1133336">
                  <a:extLst>
                    <a:ext uri="{9D8B030D-6E8A-4147-A177-3AD203B41FA5}">
                      <a16:colId xmlns:a16="http://schemas.microsoft.com/office/drawing/2014/main" val="20002"/>
                    </a:ext>
                  </a:extLst>
                </a:gridCol>
                <a:gridCol w="1133336">
                  <a:extLst>
                    <a:ext uri="{9D8B030D-6E8A-4147-A177-3AD203B41FA5}">
                      <a16:colId xmlns:a16="http://schemas.microsoft.com/office/drawing/2014/main" val="20003"/>
                    </a:ext>
                  </a:extLst>
                </a:gridCol>
                <a:gridCol w="1133336">
                  <a:extLst>
                    <a:ext uri="{9D8B030D-6E8A-4147-A177-3AD203B41FA5}">
                      <a16:colId xmlns:a16="http://schemas.microsoft.com/office/drawing/2014/main" val="20004"/>
                    </a:ext>
                  </a:extLst>
                </a:gridCol>
                <a:gridCol w="1133336">
                  <a:extLst>
                    <a:ext uri="{9D8B030D-6E8A-4147-A177-3AD203B41FA5}">
                      <a16:colId xmlns:a16="http://schemas.microsoft.com/office/drawing/2014/main" val="20005"/>
                    </a:ext>
                  </a:extLst>
                </a:gridCol>
                <a:gridCol w="1133336">
                  <a:extLst>
                    <a:ext uri="{9D8B030D-6E8A-4147-A177-3AD203B41FA5}">
                      <a16:colId xmlns:a16="http://schemas.microsoft.com/office/drawing/2014/main" val="20006"/>
                    </a:ext>
                  </a:extLst>
                </a:gridCol>
                <a:gridCol w="1133336">
                  <a:extLst>
                    <a:ext uri="{9D8B030D-6E8A-4147-A177-3AD203B41FA5}">
                      <a16:colId xmlns:a16="http://schemas.microsoft.com/office/drawing/2014/main" val="20007"/>
                    </a:ext>
                  </a:extLst>
                </a:gridCol>
              </a:tblGrid>
              <a:tr h="1284270">
                <a:tc rowSpan="2">
                  <a:txBody>
                    <a:bodyPr/>
                    <a:lstStyle/>
                    <a:p>
                      <a:pPr algn="ctr">
                        <a:spcAft>
                          <a:spcPts val="0"/>
                        </a:spcAft>
                        <a:tabLst>
                          <a:tab pos="6553200" algn="l"/>
                        </a:tabLst>
                      </a:pPr>
                      <a:r>
                        <a:rPr lang="ru-RU" sz="1800" dirty="0">
                          <a:solidFill>
                            <a:schemeClr val="tx1"/>
                          </a:solidFill>
                          <a:effectLst/>
                          <a:latin typeface="Times New Roman" panose="02020603050405020304" pitchFamily="18" charset="0"/>
                          <a:cs typeface="Times New Roman" panose="02020603050405020304" pitchFamily="18" charset="0"/>
                        </a:rPr>
                        <a:t>№ п/п</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rowSpan="2">
                  <a:txBody>
                    <a:bodyPr/>
                    <a:lstStyle/>
                    <a:p>
                      <a:pPr algn="ctr">
                        <a:spcAft>
                          <a:spcPts val="0"/>
                        </a:spcAft>
                        <a:tabLst>
                          <a:tab pos="6553200" algn="l"/>
                        </a:tabLst>
                      </a:pPr>
                      <a:r>
                        <a:rPr lang="ru-RU" sz="1800" dirty="0">
                          <a:solidFill>
                            <a:schemeClr val="tx1"/>
                          </a:solidFill>
                          <a:effectLst/>
                          <a:latin typeface="Times New Roman" panose="02020603050405020304" pitchFamily="18" charset="0"/>
                          <a:cs typeface="Times New Roman" panose="02020603050405020304" pitchFamily="18" charset="0"/>
                        </a:rPr>
                        <a:t>Участники ОГЭ</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gridSpan="2">
                  <a:txBody>
                    <a:bodyPr/>
                    <a:lstStyle/>
                    <a:p>
                      <a:pPr algn="ctr">
                        <a:spcAft>
                          <a:spcPts val="0"/>
                        </a:spcAft>
                        <a:tabLst>
                          <a:tab pos="6553200" algn="l"/>
                        </a:tabLs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2023 г.</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ru-RU"/>
                    </a:p>
                  </a:txBody>
                  <a:tcPr/>
                </a:tc>
                <a:tc gridSpan="2">
                  <a:txBody>
                    <a:bodyPr/>
                    <a:lstStyle/>
                    <a:p>
                      <a:pPr algn="ctr">
                        <a:spcAft>
                          <a:spcPts val="0"/>
                        </a:spcAft>
                        <a:tabLst>
                          <a:tab pos="6553200" algn="l"/>
                        </a:tabLs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2024 г.</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ru-RU"/>
                    </a:p>
                  </a:txBody>
                  <a:tcPr/>
                </a:tc>
                <a:tc gridSpan="2">
                  <a:txBody>
                    <a:bodyPr/>
                    <a:lstStyle/>
                    <a:p>
                      <a:pPr algn="ctr">
                        <a:spcAft>
                          <a:spcPts val="0"/>
                        </a:spcAft>
                        <a:tabLst>
                          <a:tab pos="6553200" algn="l"/>
                        </a:tabLs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2025 г.</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vMerge="1">
                  <a:txBody>
                    <a:bodyPr/>
                    <a:lstStyle/>
                    <a:p>
                      <a:endParaRPr lang="ru-RU"/>
                    </a:p>
                  </a:txBody>
                  <a:tcPr/>
                </a:tc>
                <a:tc>
                  <a:txBody>
                    <a:bodyPr/>
                    <a:lstStyle/>
                    <a:p>
                      <a:pPr algn="ctr">
                        <a:spcAft>
                          <a:spcPts val="0"/>
                        </a:spcAft>
                        <a:tabLst>
                          <a:tab pos="6553200" algn="l"/>
                        </a:tabLs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чел.</a:t>
                      </a:r>
                    </a:p>
                  </a:txBody>
                  <a:tcPr marL="68580" marR="68580" marT="0" marB="0" anchor="ctr">
                    <a:solidFill>
                      <a:schemeClr val="accent1">
                        <a:lumMod val="40000"/>
                        <a:lumOff val="60000"/>
                      </a:schemeClr>
                    </a:solidFill>
                  </a:tcPr>
                </a:tc>
                <a:tc>
                  <a:txBody>
                    <a:bodyPr/>
                    <a:lstStyle/>
                    <a:p>
                      <a:pPr algn="ctr">
                        <a:spcAft>
                          <a:spcPts val="0"/>
                        </a:spcAft>
                        <a:tabLst>
                          <a:tab pos="6553200" algn="l"/>
                        </a:tabLs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tabLst>
                          <a:tab pos="6553200" algn="l"/>
                        </a:tabLs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чел.</a:t>
                      </a:r>
                    </a:p>
                  </a:txBody>
                  <a:tcPr marL="68580" marR="68580" marT="0" marB="0" anchor="ctr">
                    <a:solidFill>
                      <a:schemeClr val="accent1">
                        <a:lumMod val="40000"/>
                        <a:lumOff val="60000"/>
                      </a:schemeClr>
                    </a:solidFill>
                  </a:tcPr>
                </a:tc>
                <a:tc>
                  <a:txBody>
                    <a:bodyPr/>
                    <a:lstStyle/>
                    <a:p>
                      <a:pPr algn="ctr">
                        <a:spcAft>
                          <a:spcPts val="0"/>
                        </a:spcAft>
                        <a:tabLst>
                          <a:tab pos="6553200" algn="l"/>
                        </a:tabLs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tabLst>
                          <a:tab pos="6553200" algn="l"/>
                        </a:tabLs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чел.</a:t>
                      </a:r>
                    </a:p>
                  </a:txBody>
                  <a:tcPr marL="68580" marR="68580" marT="0" marB="0" anchor="ctr">
                    <a:solidFill>
                      <a:schemeClr val="accent1">
                        <a:lumMod val="40000"/>
                        <a:lumOff val="60000"/>
                      </a:schemeClr>
                    </a:solidFill>
                  </a:tcPr>
                </a:tc>
                <a:tc>
                  <a:txBody>
                    <a:bodyPr/>
                    <a:lstStyle/>
                    <a:p>
                      <a:pPr algn="ctr">
                        <a:spcAft>
                          <a:spcPts val="0"/>
                        </a:spcAft>
                        <a:tabLst>
                          <a:tab pos="6553200" algn="l"/>
                        </a:tabLs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mj-lt"/>
                        <a:buAutoNum type="arabicPeriod"/>
                        <a:tabLst>
                          <a:tab pos="6553200" algn="l"/>
                        </a:tabLst>
                      </a:pP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Aft>
                          <a:spcPts val="0"/>
                        </a:spcAft>
                        <a:tabLst>
                          <a:tab pos="6553200" algn="l"/>
                        </a:tabLst>
                      </a:pPr>
                      <a:r>
                        <a:rPr lang="ru-RU" sz="1800" dirty="0">
                          <a:solidFill>
                            <a:schemeClr val="tx1"/>
                          </a:solidFill>
                          <a:effectLst/>
                          <a:latin typeface="Times New Roman" panose="02020603050405020304" pitchFamily="18" charset="0"/>
                          <a:cs typeface="Times New Roman" panose="02020603050405020304" pitchFamily="18" charset="0"/>
                        </a:rPr>
                        <a:t>Обучающиеся СОШ</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49</a:t>
                      </a: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58</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84</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95,5</a:t>
                      </a:r>
                    </a:p>
                  </a:txBody>
                  <a:tcPr marL="68580" marR="68580" marT="0" marB="0" anchor="ctr">
                    <a:solidFill>
                      <a:schemeClr val="accent1">
                        <a:lumMod val="40000"/>
                        <a:lumOff val="60000"/>
                      </a:schemeClr>
                    </a:solidFill>
                  </a:tcPr>
                </a:tc>
                <a:extLst>
                  <a:ext uri="{0D108BD9-81ED-4DB2-BD59-A6C34878D82A}">
                    <a16:rowId xmlns:a16="http://schemas.microsoft.com/office/drawing/2014/main" val="10002"/>
                  </a:ext>
                </a:extLst>
              </a:tr>
              <a:tr h="0">
                <a:tc>
                  <a:txBody>
                    <a:bodyPr/>
                    <a:lstStyle/>
                    <a:p>
                      <a:pPr marL="0" lvl="0" indent="0">
                        <a:lnSpc>
                          <a:spcPct val="115000"/>
                        </a:lnSpc>
                        <a:spcAft>
                          <a:spcPts val="0"/>
                        </a:spcAft>
                        <a:buFont typeface="+mj-lt"/>
                        <a:buNone/>
                        <a:tabLst>
                          <a:tab pos="6553200" algn="l"/>
                        </a:tabLst>
                      </a:pPr>
                      <a:r>
                        <a:rPr lang="ru-RU" sz="1800" dirty="0" smtClean="0">
                          <a:solidFill>
                            <a:schemeClr val="tx1"/>
                          </a:solidFill>
                          <a:effectLst/>
                          <a:latin typeface="Times New Roman" panose="02020603050405020304" pitchFamily="18" charset="0"/>
                          <a:cs typeface="Times New Roman" panose="02020603050405020304" pitchFamily="18" charset="0"/>
                        </a:rPr>
                        <a:t>2.</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Aft>
                          <a:spcPts val="0"/>
                        </a:spcAft>
                        <a:tabLst>
                          <a:tab pos="6553200" algn="l"/>
                        </a:tabLst>
                      </a:pPr>
                      <a:r>
                        <a:rPr lang="ru-RU" sz="1800" dirty="0">
                          <a:solidFill>
                            <a:schemeClr val="tx1"/>
                          </a:solidFill>
                          <a:effectLst/>
                          <a:latin typeface="Times New Roman" panose="02020603050405020304" pitchFamily="18" charset="0"/>
                          <a:cs typeface="Times New Roman" panose="02020603050405020304" pitchFamily="18" charset="0"/>
                        </a:rPr>
                        <a:t>Обучающиеся лицеев</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r h="0">
                <a:tc>
                  <a:txBody>
                    <a:bodyPr/>
                    <a:lstStyle/>
                    <a:p>
                      <a:pPr marL="0" lvl="0" indent="0">
                        <a:lnSpc>
                          <a:spcPct val="115000"/>
                        </a:lnSpc>
                        <a:spcAft>
                          <a:spcPts val="0"/>
                        </a:spcAft>
                        <a:buFont typeface="+mj-lt"/>
                        <a:buNone/>
                        <a:tabLst>
                          <a:tab pos="6553200" algn="l"/>
                        </a:tabLst>
                      </a:pPr>
                      <a:r>
                        <a:rPr lang="ru-RU" sz="1800" dirty="0" smtClean="0">
                          <a:solidFill>
                            <a:schemeClr val="tx1"/>
                          </a:solidFill>
                          <a:effectLst/>
                          <a:latin typeface="Times New Roman" panose="02020603050405020304" pitchFamily="18" charset="0"/>
                          <a:ea typeface="+mn-ea"/>
                          <a:cs typeface="Times New Roman" panose="02020603050405020304" pitchFamily="18" charset="0"/>
                        </a:rPr>
                        <a:t>3.</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Aft>
                          <a:spcPts val="0"/>
                        </a:spcAft>
                        <a:tabLst>
                          <a:tab pos="6553200" algn="l"/>
                        </a:tabLst>
                      </a:pPr>
                      <a:r>
                        <a:rPr lang="ru-RU" sz="1800" dirty="0">
                          <a:solidFill>
                            <a:schemeClr val="tx1"/>
                          </a:solidFill>
                          <a:effectLst/>
                          <a:latin typeface="Times New Roman" panose="02020603050405020304" pitchFamily="18" charset="0"/>
                          <a:cs typeface="Times New Roman" panose="02020603050405020304" pitchFamily="18" charset="0"/>
                        </a:rPr>
                        <a:t>Обучающиеся гимназий</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solidFill>
                      <a:schemeClr val="accent1">
                        <a:lumMod val="40000"/>
                        <a:lumOff val="60000"/>
                      </a:schemeClr>
                    </a:solidFill>
                  </a:tcPr>
                </a:tc>
                <a:extLst>
                  <a:ext uri="{0D108BD9-81ED-4DB2-BD59-A6C34878D82A}">
                    <a16:rowId xmlns:a16="http://schemas.microsoft.com/office/drawing/2014/main" val="10004"/>
                  </a:ext>
                </a:extLst>
              </a:tr>
              <a:tr h="0">
                <a:tc>
                  <a:txBody>
                    <a:bodyPr/>
                    <a:lstStyle/>
                    <a:p>
                      <a:pPr marL="0" lvl="0" indent="0">
                        <a:lnSpc>
                          <a:spcPct val="115000"/>
                        </a:lnSpc>
                        <a:spcAft>
                          <a:spcPts val="0"/>
                        </a:spcAft>
                        <a:buFont typeface="+mj-lt"/>
                        <a:buNone/>
                        <a:tabLst>
                          <a:tab pos="6553200" algn="l"/>
                        </a:tabLst>
                      </a:pPr>
                      <a:r>
                        <a:rPr lang="ru-RU" sz="1800" dirty="0" smtClean="0">
                          <a:solidFill>
                            <a:schemeClr val="tx1"/>
                          </a:solidFill>
                          <a:effectLst/>
                          <a:latin typeface="Times New Roman" panose="02020603050405020304" pitchFamily="18" charset="0"/>
                          <a:cs typeface="Times New Roman" panose="02020603050405020304" pitchFamily="18" charset="0"/>
                        </a:rPr>
                        <a:t>4.</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Aft>
                          <a:spcPts val="0"/>
                        </a:spcAft>
                        <a:tabLst>
                          <a:tab pos="6553200" algn="l"/>
                        </a:tabLst>
                      </a:pPr>
                      <a:r>
                        <a:rPr lang="ru-RU" sz="1800" dirty="0">
                          <a:solidFill>
                            <a:schemeClr val="tx1"/>
                          </a:solidFill>
                          <a:effectLst/>
                          <a:latin typeface="Times New Roman" panose="02020603050405020304" pitchFamily="18" charset="0"/>
                          <a:cs typeface="Times New Roman" panose="02020603050405020304" pitchFamily="18" charset="0"/>
                        </a:rPr>
                        <a:t>Обучающиеся коррекционных школ</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solidFill>
                      <a:schemeClr val="accent1">
                        <a:lumMod val="40000"/>
                        <a:lumOff val="60000"/>
                      </a:schemeClr>
                    </a:solidFill>
                  </a:tcPr>
                </a:tc>
                <a:extLst>
                  <a:ext uri="{0D108BD9-81ED-4DB2-BD59-A6C34878D82A}">
                    <a16:rowId xmlns:a16="http://schemas.microsoft.com/office/drawing/2014/main" val="10005"/>
                  </a:ext>
                </a:extLst>
              </a:tr>
              <a:tr h="0">
                <a:tc>
                  <a:txBody>
                    <a:bodyPr/>
                    <a:lstStyle/>
                    <a:p>
                      <a:pPr marL="0" lvl="0" indent="0">
                        <a:lnSpc>
                          <a:spcPct val="115000"/>
                        </a:lnSpc>
                        <a:spcAft>
                          <a:spcPts val="0"/>
                        </a:spcAft>
                        <a:buFont typeface="+mj-lt"/>
                        <a:buNone/>
                        <a:tabLst>
                          <a:tab pos="6553200" algn="l"/>
                        </a:tabLst>
                      </a:pPr>
                      <a:r>
                        <a:rPr lang="ru-RU" sz="1800" dirty="0" smtClean="0">
                          <a:solidFill>
                            <a:schemeClr val="tx1"/>
                          </a:solidFill>
                          <a:effectLst/>
                          <a:latin typeface="Times New Roman" panose="02020603050405020304" pitchFamily="18" charset="0"/>
                          <a:cs typeface="Times New Roman" panose="02020603050405020304" pitchFamily="18" charset="0"/>
                        </a:rPr>
                        <a:t>5.</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Aft>
                          <a:spcPts val="0"/>
                        </a:spcAft>
                        <a:tabLst>
                          <a:tab pos="6553200" algn="l"/>
                        </a:tabLst>
                      </a:pPr>
                      <a:r>
                        <a:rPr lang="ru-RU" sz="1800" b="1" dirty="0">
                          <a:solidFill>
                            <a:schemeClr val="tx1"/>
                          </a:solidFill>
                          <a:effectLst/>
                          <a:latin typeface="Times New Roman" panose="02020603050405020304" pitchFamily="18" charset="0"/>
                          <a:cs typeface="Times New Roman" panose="02020603050405020304" pitchFamily="18" charset="0"/>
                        </a:rPr>
                        <a:t>Выпускники ООШ</a:t>
                      </a:r>
                      <a:endParaRPr lang="ru-RU"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solidFill>
                      <a:schemeClr val="accent1">
                        <a:lumMod val="40000"/>
                        <a:lumOff val="60000"/>
                      </a:schemeClr>
                    </a:solidFill>
                  </a:tcPr>
                </a:tc>
                <a:tc>
                  <a:txBody>
                    <a:bodyPr/>
                    <a:lstStyle/>
                    <a:p>
                      <a:pPr algn="ctr">
                        <a:spcAft>
                          <a:spcPts val="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solidFill>
                      <a:schemeClr val="accent1">
                        <a:lumMod val="40000"/>
                        <a:lumOff val="60000"/>
                      </a:schemeClr>
                    </a:solidFill>
                  </a:tcPr>
                </a:tc>
                <a:tc>
                  <a:txBody>
                    <a:bodyPr/>
                    <a:lstStyle/>
                    <a:p>
                      <a:pPr algn="ctr">
                        <a:spcAft>
                          <a:spcPts val="0"/>
                        </a:spcAf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nchor="ctr">
                    <a:solidFill>
                      <a:schemeClr val="accent1">
                        <a:lumMod val="40000"/>
                        <a:lumOff val="60000"/>
                      </a:schemeClr>
                    </a:solidFill>
                  </a:tcPr>
                </a:tc>
                <a:tc>
                  <a:txBody>
                    <a:bodyPr/>
                    <a:lstStyle/>
                    <a:p>
                      <a:pPr algn="ctr">
                        <a:spcAft>
                          <a:spcPts val="0"/>
                        </a:spcAf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4,5</a:t>
                      </a:r>
                    </a:p>
                  </a:txBody>
                  <a:tcPr marL="68580" marR="68580" marT="0" marB="0" anchor="ctr">
                    <a:solidFill>
                      <a:schemeClr val="accent1">
                        <a:lumMod val="40000"/>
                        <a:lumOff val="60000"/>
                      </a:schemeClr>
                    </a:solidFill>
                  </a:tcPr>
                </a:tc>
                <a:extLst>
                  <a:ext uri="{0D108BD9-81ED-4DB2-BD59-A6C34878D82A}">
                    <a16:rowId xmlns:a16="http://schemas.microsoft.com/office/drawing/2014/main" val="10006"/>
                  </a:ext>
                </a:extLst>
              </a:tr>
            </a:tbl>
          </a:graphicData>
        </a:graphic>
      </p:graphicFrame>
      <p:sp>
        <p:nvSpPr>
          <p:cNvPr id="13387" name="Прямоугольник 4"/>
          <p:cNvSpPr>
            <a:spLocks noChangeArrowheads="1"/>
          </p:cNvSpPr>
          <p:nvPr/>
        </p:nvSpPr>
        <p:spPr bwMode="auto">
          <a:xfrm>
            <a:off x="908050" y="5184775"/>
            <a:ext cx="10660063" cy="923925"/>
          </a:xfrm>
          <a:prstGeom prst="rect">
            <a:avLst/>
          </a:prstGeom>
          <a:noFill/>
          <a:ln w="9525">
            <a:noFill/>
            <a:miter lim="800000"/>
            <a:headEnd/>
            <a:tailEnd/>
          </a:ln>
        </p:spPr>
        <p:txBody>
          <a:bodyPr>
            <a:spAutoFit/>
          </a:bodyPr>
          <a:lstStyle/>
          <a:p>
            <a:r>
              <a:rPr lang="ru-RU" b="1" i="1" dirty="0">
                <a:latin typeface="Cambria" pitchFamily="18" charset="0"/>
              </a:rPr>
              <a:t>ВЫВОД о характере изменения количества участников ОГЭ по предмету </a:t>
            </a:r>
            <a:r>
              <a:rPr lang="ru-RU" i="1" dirty="0">
                <a:latin typeface="Cambria" pitchFamily="18" charset="0"/>
              </a:rPr>
              <a:t>(отмечается динамика количества участников ОГЭ по предмету в целом, по отдельным категориям, видам образовательных организаций)</a:t>
            </a:r>
            <a:endParaRPr lang="ru-RU"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99" y="448526"/>
            <a:ext cx="12348839" cy="1143000"/>
          </a:xfrm>
        </p:spPr>
        <p:txBody>
          <a:bodyPr>
            <a:noAutofit/>
          </a:bodyPr>
          <a:lstStyle/>
          <a:p>
            <a:pPr marL="54864" algn="ctr" fontAlgn="auto">
              <a:spcAft>
                <a:spcPts val="0"/>
              </a:spcAft>
              <a:defRPr/>
            </a:pPr>
            <a:r>
              <a:rPr lang="ru-RU" sz="2800" b="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Диаграмма </a:t>
            </a:r>
            <a:r>
              <a:rPr lang="ru-RU" sz="2800"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распределения тестовых баллов участников</a:t>
            </a:r>
            <a:r>
              <a:rPr lang="ru-RU" sz="2800" b="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 </a:t>
            </a:r>
            <a:r>
              <a:rPr lang="ru-RU" sz="2800" b="1" dirty="0" smtClean="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
            </a:r>
            <a:br>
              <a:rPr lang="ru-RU" sz="2800" b="1" dirty="0" smtClean="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br>
            <a:r>
              <a:rPr lang="ru-RU" sz="2800" b="1" dirty="0" smtClean="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ОГЭ по </a:t>
            </a:r>
            <a:r>
              <a:rPr lang="ru-RU" sz="2800" b="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физике  в </a:t>
            </a:r>
            <a:r>
              <a:rPr lang="ru-RU" sz="2800" b="1" dirty="0" smtClean="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2025 </a:t>
            </a:r>
            <a:r>
              <a:rPr lang="ru-RU" sz="2800" b="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г.</a:t>
            </a:r>
            <a:br>
              <a:rPr lang="ru-RU" sz="2800" b="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br>
            <a:r>
              <a:rPr lang="ru-RU" sz="2800" b="1" i="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 </a:t>
            </a:r>
            <a:r>
              <a:rPr lang="ru-RU" sz="2800"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(количество участников, получивших тот или иной тестовый балл)</a:t>
            </a:r>
            <a:endParaRPr lang="ru-RU" sz="2800" dirty="0">
              <a:solidFill>
                <a:schemeClr val="tx2">
                  <a:tint val="100000"/>
                  <a:shade val="90000"/>
                  <a:satMod val="250000"/>
                  <a:alpha val="100000"/>
                </a:schemeClr>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1821237826"/>
              </p:ext>
            </p:extLst>
          </p:nvPr>
        </p:nvGraphicFramePr>
        <p:xfrm>
          <a:off x="205274" y="1982658"/>
          <a:ext cx="9930784" cy="38396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4864" algn="ctr" fontAlgn="auto">
              <a:spcAft>
                <a:spcPts val="0"/>
              </a:spcAft>
              <a:defRPr/>
            </a:pPr>
            <a:r>
              <a:rPr lang="ru-RU" sz="2800"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Динамика результатов </a:t>
            </a:r>
            <a:r>
              <a:rPr lang="ru-RU" sz="2800" b="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ОГЭ</a:t>
            </a:r>
            <a:r>
              <a:rPr lang="ru-RU" sz="2800"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 по предмету</a:t>
            </a:r>
            <a:endParaRPr lang="ru-RU" sz="2800" dirty="0">
              <a:solidFill>
                <a:schemeClr val="tx2">
                  <a:tint val="100000"/>
                  <a:shade val="90000"/>
                  <a:satMod val="250000"/>
                  <a:alpha val="100000"/>
                </a:schemeClr>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3947997"/>
              </p:ext>
            </p:extLst>
          </p:nvPr>
        </p:nvGraphicFramePr>
        <p:xfrm>
          <a:off x="145532" y="2400528"/>
          <a:ext cx="11398931" cy="1944210"/>
        </p:xfrm>
        <a:graphic>
          <a:graphicData uri="http://schemas.openxmlformats.org/drawingml/2006/table">
            <a:tbl>
              <a:tblPr firstRow="1" firstCol="1" bandRow="1" bandCol="1">
                <a:tableStyleId>{5C22544A-7EE6-4342-B048-85BDC9FD1C3A}</a:tableStyleId>
              </a:tblPr>
              <a:tblGrid>
                <a:gridCol w="2124761">
                  <a:extLst>
                    <a:ext uri="{9D8B030D-6E8A-4147-A177-3AD203B41FA5}">
                      <a16:colId xmlns:a16="http://schemas.microsoft.com/office/drawing/2014/main" val="20000"/>
                    </a:ext>
                  </a:extLst>
                </a:gridCol>
                <a:gridCol w="1545695">
                  <a:extLst>
                    <a:ext uri="{9D8B030D-6E8A-4147-A177-3AD203B41FA5}">
                      <a16:colId xmlns:a16="http://schemas.microsoft.com/office/drawing/2014/main" val="20001"/>
                    </a:ext>
                  </a:extLst>
                </a:gridCol>
                <a:gridCol w="1545695">
                  <a:extLst>
                    <a:ext uri="{9D8B030D-6E8A-4147-A177-3AD203B41FA5}">
                      <a16:colId xmlns:a16="http://schemas.microsoft.com/office/drawing/2014/main" val="20002"/>
                    </a:ext>
                  </a:extLst>
                </a:gridCol>
                <a:gridCol w="1545695">
                  <a:extLst>
                    <a:ext uri="{9D8B030D-6E8A-4147-A177-3AD203B41FA5}">
                      <a16:colId xmlns:a16="http://schemas.microsoft.com/office/drawing/2014/main" val="20003"/>
                    </a:ext>
                  </a:extLst>
                </a:gridCol>
                <a:gridCol w="1545695">
                  <a:extLst>
                    <a:ext uri="{9D8B030D-6E8A-4147-A177-3AD203B41FA5}">
                      <a16:colId xmlns:a16="http://schemas.microsoft.com/office/drawing/2014/main" val="20004"/>
                    </a:ext>
                  </a:extLst>
                </a:gridCol>
                <a:gridCol w="1545695">
                  <a:extLst>
                    <a:ext uri="{9D8B030D-6E8A-4147-A177-3AD203B41FA5}">
                      <a16:colId xmlns:a16="http://schemas.microsoft.com/office/drawing/2014/main" val="20005"/>
                    </a:ext>
                  </a:extLst>
                </a:gridCol>
                <a:gridCol w="1545695">
                  <a:extLst>
                    <a:ext uri="{9D8B030D-6E8A-4147-A177-3AD203B41FA5}">
                      <a16:colId xmlns:a16="http://schemas.microsoft.com/office/drawing/2014/main" val="20006"/>
                    </a:ext>
                  </a:extLst>
                </a:gridCol>
              </a:tblGrid>
              <a:tr h="324035">
                <a:tc rowSpan="2">
                  <a:txBody>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Получили отметку</a:t>
                      </a:r>
                    </a:p>
                  </a:txBody>
                  <a:tcPr marL="68580" marR="68580" marT="0" marB="0" anchor="ctr">
                    <a:solidFill>
                      <a:schemeClr val="accent1">
                        <a:lumMod val="40000"/>
                        <a:lumOff val="60000"/>
                      </a:schemeClr>
                    </a:solidFill>
                  </a:tcPr>
                </a:tc>
                <a:tc gridSpan="2">
                  <a:txBody>
                    <a:bodyPr/>
                    <a:lstStyle/>
                    <a:p>
                      <a:pPr algn="ctr"/>
                      <a:r>
                        <a:rPr lang="ru-RU" sz="1800" b="1" dirty="0">
                          <a:solidFill>
                            <a:schemeClr val="tx1"/>
                          </a:solidFill>
                          <a:effectLst/>
                          <a:latin typeface="Times New Roman" panose="02020603050405020304" pitchFamily="18" charset="0"/>
                          <a:ea typeface="MS Mincho"/>
                          <a:cs typeface="Times New Roman" panose="02020603050405020304" pitchFamily="18" charset="0"/>
                        </a:rPr>
                        <a:t>2023 г.</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ru-RU"/>
                    </a:p>
                  </a:txBody>
                  <a:tcPr/>
                </a:tc>
                <a:tc gridSpan="2">
                  <a:txBody>
                    <a:bodyPr/>
                    <a:lstStyle/>
                    <a:p>
                      <a:pPr algn="ctr"/>
                      <a:r>
                        <a:rPr lang="ru-RU" sz="1800" b="1" dirty="0">
                          <a:solidFill>
                            <a:schemeClr val="tx1"/>
                          </a:solidFill>
                          <a:effectLst/>
                          <a:latin typeface="Times New Roman" panose="02020603050405020304" pitchFamily="18" charset="0"/>
                          <a:ea typeface="MS Mincho"/>
                          <a:cs typeface="Times New Roman" panose="02020603050405020304" pitchFamily="18" charset="0"/>
                        </a:rPr>
                        <a:t>2024 г.</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ru-RU"/>
                    </a:p>
                  </a:txBody>
                  <a:tcPr/>
                </a:tc>
                <a:tc gridSpan="2">
                  <a:txBody>
                    <a:bodyPr/>
                    <a:lstStyle/>
                    <a:p>
                      <a:pPr algn="ctr"/>
                      <a:r>
                        <a:rPr lang="ru-RU" sz="1800" b="1" dirty="0">
                          <a:solidFill>
                            <a:schemeClr val="tx1"/>
                          </a:solidFill>
                          <a:effectLst/>
                          <a:latin typeface="Times New Roman" panose="02020603050405020304" pitchFamily="18" charset="0"/>
                          <a:ea typeface="MS Mincho"/>
                          <a:cs typeface="Times New Roman" panose="02020603050405020304" pitchFamily="18" charset="0"/>
                        </a:rPr>
                        <a:t>2025 г.</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ru-RU"/>
                    </a:p>
                  </a:txBody>
                  <a:tcPr/>
                </a:tc>
                <a:extLst>
                  <a:ext uri="{0D108BD9-81ED-4DB2-BD59-A6C34878D82A}">
                    <a16:rowId xmlns:a16="http://schemas.microsoft.com/office/drawing/2014/main" val="10000"/>
                  </a:ext>
                </a:extLst>
              </a:tr>
              <a:tr h="324035">
                <a:tc vMerge="1">
                  <a:txBody>
                    <a:bodyPr/>
                    <a:lstStyle/>
                    <a:p>
                      <a:endParaRPr lang="ru-RU"/>
                    </a:p>
                  </a:txBody>
                  <a:tcPr/>
                </a:tc>
                <a:tc>
                  <a:txBody>
                    <a:bodyPr/>
                    <a:lstStyle/>
                    <a:p>
                      <a:pPr algn="ctr"/>
                      <a:r>
                        <a:rPr lang="ru-RU" sz="1800" dirty="0">
                          <a:effectLst/>
                          <a:latin typeface="Times New Roman" panose="02020603050405020304" pitchFamily="18" charset="0"/>
                          <a:ea typeface="MS Mincho"/>
                          <a:cs typeface="Times New Roman" panose="02020603050405020304" pitchFamily="18" charset="0"/>
                        </a:rPr>
                        <a:t>чел.</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чел.</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чел.</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1"/>
                  </a:ext>
                </a:extLst>
              </a:tr>
              <a:tr h="324035">
                <a:tc>
                  <a:txBody>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«2»</a:t>
                      </a: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ea typeface="MS Mincho"/>
                          <a:cs typeface="Times New Roman" panose="02020603050405020304" pitchFamily="18" charset="0"/>
                        </a:rPr>
                        <a:t>0</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ea typeface="MS Mincho"/>
                          <a:cs typeface="Times New Roman" panose="02020603050405020304" pitchFamily="18" charset="0"/>
                        </a:rPr>
                        <a:t>0</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ea typeface="MS Mincho"/>
                          <a:cs typeface="Times New Roman" panose="02020603050405020304" pitchFamily="18" charset="0"/>
                        </a:rPr>
                        <a:t>0</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0</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1</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1</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2"/>
                  </a:ext>
                </a:extLst>
              </a:tr>
              <a:tr h="324035">
                <a:tc>
                  <a:txBody>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«3»</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13</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26,5</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ea typeface="MS Mincho"/>
                          <a:cs typeface="Times New Roman" panose="02020603050405020304" pitchFamily="18" charset="0"/>
                        </a:rPr>
                        <a:t>3</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ea typeface="MS Mincho"/>
                          <a:cs typeface="Times New Roman" panose="02020603050405020304" pitchFamily="18" charset="0"/>
                        </a:rPr>
                        <a:t>5</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ea typeface="MS Mincho"/>
                          <a:cs typeface="Times New Roman" panose="02020603050405020304" pitchFamily="18" charset="0"/>
                        </a:rPr>
                        <a:t>23</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26</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r h="324035">
                <a:tc>
                  <a:txBody>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«4»</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24</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49</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39</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67</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ea typeface="MS Mincho"/>
                          <a:cs typeface="Times New Roman" panose="02020603050405020304" pitchFamily="18" charset="0"/>
                        </a:rPr>
                        <a:t>38</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ea typeface="MS Mincho"/>
                          <a:cs typeface="Times New Roman" panose="02020603050405020304" pitchFamily="18" charset="0"/>
                        </a:rPr>
                        <a:t>43</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4"/>
                  </a:ext>
                </a:extLst>
              </a:tr>
              <a:tr h="324035">
                <a:tc>
                  <a:txBody>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«5»</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12</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24,5</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16</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28</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ea typeface="MS Mincho"/>
                          <a:cs typeface="Times New Roman" panose="02020603050405020304" pitchFamily="18" charset="0"/>
                        </a:rPr>
                        <a:t>26</a:t>
                      </a:r>
                      <a:endParaRPr lang="ru-RU" sz="180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ea typeface="MS Mincho"/>
                          <a:cs typeface="Times New Roman" panose="02020603050405020304" pitchFamily="18" charset="0"/>
                        </a:rPr>
                        <a:t>30</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967" y="621436"/>
            <a:ext cx="10972800" cy="552839"/>
          </a:xfrm>
        </p:spPr>
        <p:txBody>
          <a:bodyPr/>
          <a:lstStyle/>
          <a:p>
            <a:pPr marL="54864" algn="ctr" fontAlgn="auto">
              <a:spcAft>
                <a:spcPts val="0"/>
              </a:spcAft>
              <a:defRPr/>
            </a:pPr>
            <a:r>
              <a:rPr lang="ru-RU" sz="2800" dirty="0">
                <a:solidFill>
                  <a:schemeClr val="tx2">
                    <a:lumMod val="90000"/>
                  </a:schemeClr>
                </a:solidFill>
                <a:effectLst/>
                <a:latin typeface="Times New Roman" panose="02020603050405020304" pitchFamily="18" charset="0"/>
                <a:cs typeface="Times New Roman" panose="02020603050405020304" pitchFamily="18" charset="0"/>
              </a:rPr>
              <a:t>Р</a:t>
            </a:r>
            <a:r>
              <a:rPr lang="ru-RU" sz="2800"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езультаты </a:t>
            </a:r>
            <a:r>
              <a:rPr lang="ru-RU" sz="2800" b="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ОГЭ</a:t>
            </a:r>
            <a:r>
              <a:rPr lang="ru-RU" sz="2800"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 по АТЕ региона</a:t>
            </a:r>
            <a:endParaRPr lang="ru-RU" sz="2800" dirty="0">
              <a:solidFill>
                <a:schemeClr val="tx2">
                  <a:tint val="100000"/>
                  <a:shade val="90000"/>
                  <a:satMod val="250000"/>
                  <a:alpha val="100000"/>
                </a:schemeClr>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80386184"/>
              </p:ext>
            </p:extLst>
          </p:nvPr>
        </p:nvGraphicFramePr>
        <p:xfrm>
          <a:off x="151980" y="1566668"/>
          <a:ext cx="11009330" cy="3458764"/>
        </p:xfrm>
        <a:graphic>
          <a:graphicData uri="http://schemas.openxmlformats.org/drawingml/2006/table">
            <a:tbl>
              <a:tblPr firstRow="1" firstCol="1" bandRow="1">
                <a:tableStyleId>{5C22544A-7EE6-4342-B048-85BDC9FD1C3A}</a:tableStyleId>
              </a:tblPr>
              <a:tblGrid>
                <a:gridCol w="894838">
                  <a:extLst>
                    <a:ext uri="{9D8B030D-6E8A-4147-A177-3AD203B41FA5}">
                      <a16:colId xmlns:a16="http://schemas.microsoft.com/office/drawing/2014/main" val="20000"/>
                    </a:ext>
                  </a:extLst>
                </a:gridCol>
                <a:gridCol w="1896700">
                  <a:extLst>
                    <a:ext uri="{9D8B030D-6E8A-4147-A177-3AD203B41FA5}">
                      <a16:colId xmlns:a16="http://schemas.microsoft.com/office/drawing/2014/main" val="20001"/>
                    </a:ext>
                  </a:extLst>
                </a:gridCol>
                <a:gridCol w="1053144">
                  <a:extLst>
                    <a:ext uri="{9D8B030D-6E8A-4147-A177-3AD203B41FA5}">
                      <a16:colId xmlns:a16="http://schemas.microsoft.com/office/drawing/2014/main" val="20002"/>
                    </a:ext>
                  </a:extLst>
                </a:gridCol>
                <a:gridCol w="895581">
                  <a:extLst>
                    <a:ext uri="{9D8B030D-6E8A-4147-A177-3AD203B41FA5}">
                      <a16:colId xmlns:a16="http://schemas.microsoft.com/office/drawing/2014/main" val="20003"/>
                    </a:ext>
                  </a:extLst>
                </a:gridCol>
                <a:gridCol w="895581">
                  <a:extLst>
                    <a:ext uri="{9D8B030D-6E8A-4147-A177-3AD203B41FA5}">
                      <a16:colId xmlns:a16="http://schemas.microsoft.com/office/drawing/2014/main" val="20004"/>
                    </a:ext>
                  </a:extLst>
                </a:gridCol>
                <a:gridCol w="895581">
                  <a:extLst>
                    <a:ext uri="{9D8B030D-6E8A-4147-A177-3AD203B41FA5}">
                      <a16:colId xmlns:a16="http://schemas.microsoft.com/office/drawing/2014/main" val="20005"/>
                    </a:ext>
                  </a:extLst>
                </a:gridCol>
                <a:gridCol w="895581">
                  <a:extLst>
                    <a:ext uri="{9D8B030D-6E8A-4147-A177-3AD203B41FA5}">
                      <a16:colId xmlns:a16="http://schemas.microsoft.com/office/drawing/2014/main" val="20006"/>
                    </a:ext>
                  </a:extLst>
                </a:gridCol>
                <a:gridCol w="895581">
                  <a:extLst>
                    <a:ext uri="{9D8B030D-6E8A-4147-A177-3AD203B41FA5}">
                      <a16:colId xmlns:a16="http://schemas.microsoft.com/office/drawing/2014/main" val="20007"/>
                    </a:ext>
                  </a:extLst>
                </a:gridCol>
                <a:gridCol w="895581">
                  <a:extLst>
                    <a:ext uri="{9D8B030D-6E8A-4147-A177-3AD203B41FA5}">
                      <a16:colId xmlns:a16="http://schemas.microsoft.com/office/drawing/2014/main" val="20008"/>
                    </a:ext>
                  </a:extLst>
                </a:gridCol>
                <a:gridCol w="895581">
                  <a:extLst>
                    <a:ext uri="{9D8B030D-6E8A-4147-A177-3AD203B41FA5}">
                      <a16:colId xmlns:a16="http://schemas.microsoft.com/office/drawing/2014/main" val="20009"/>
                    </a:ext>
                  </a:extLst>
                </a:gridCol>
                <a:gridCol w="895581">
                  <a:extLst>
                    <a:ext uri="{9D8B030D-6E8A-4147-A177-3AD203B41FA5}">
                      <a16:colId xmlns:a16="http://schemas.microsoft.com/office/drawing/2014/main" val="20010"/>
                    </a:ext>
                  </a:extLst>
                </a:gridCol>
              </a:tblGrid>
              <a:tr h="499203">
                <a:tc rowSpan="2">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п/п</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rowSpan="2">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АТЕ</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rowSpan="2">
                  <a:txBody>
                    <a:bodyPr/>
                    <a:lstStyle/>
                    <a:p>
                      <a:pPr algn="ctr">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Всего участников</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gridSpan="2">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ru-RU"/>
                    </a:p>
                  </a:txBody>
                  <a:tcPr/>
                </a:tc>
                <a:tc gridSpan="2">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«3»</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ru-RU"/>
                    </a:p>
                  </a:txBody>
                  <a:tcPr/>
                </a:tc>
                <a:tc gridSpan="2">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«4»</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ru-RU"/>
                    </a:p>
                  </a:txBody>
                  <a:tcPr/>
                </a:tc>
                <a:tc gridSpan="2">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«5»</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ru-RU"/>
                    </a:p>
                  </a:txBody>
                  <a:tcPr/>
                </a:tc>
                <a:extLst>
                  <a:ext uri="{0D108BD9-81ED-4DB2-BD59-A6C34878D82A}">
                    <a16:rowId xmlns:a16="http://schemas.microsoft.com/office/drawing/2014/main" val="10000"/>
                  </a:ext>
                </a:extLst>
              </a:tr>
              <a:tr h="199681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чел.</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чел.</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чел.</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чел.</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1"/>
                  </a:ext>
                </a:extLst>
              </a:tr>
              <a:tr h="320916">
                <a:tc>
                  <a:txBody>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1.</a:t>
                      </a:r>
                    </a:p>
                  </a:txBody>
                  <a:tcPr marL="68580" marR="68580" marT="0" marB="0" anchor="ctr">
                    <a:solidFill>
                      <a:schemeClr val="accent1">
                        <a:lumMod val="40000"/>
                        <a:lumOff val="60000"/>
                      </a:schemeClr>
                    </a:solidFill>
                  </a:tcPr>
                </a:tc>
                <a:tc>
                  <a:txBody>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Алексеевский</a:t>
                      </a: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cs typeface="Times New Roman" panose="02020603050405020304" pitchFamily="18" charset="0"/>
                        </a:rPr>
                        <a:t>23</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0</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0</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9</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40</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7</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30</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7</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30</a:t>
                      </a:r>
                    </a:p>
                  </a:txBody>
                  <a:tcPr marL="68580" marR="68580" marT="0" marB="0" anchor="ctr">
                    <a:solidFill>
                      <a:schemeClr val="accent1">
                        <a:lumMod val="40000"/>
                        <a:lumOff val="60000"/>
                      </a:schemeClr>
                    </a:solidFill>
                  </a:tcPr>
                </a:tc>
                <a:extLst>
                  <a:ext uri="{0D108BD9-81ED-4DB2-BD59-A6C34878D82A}">
                    <a16:rowId xmlns:a16="http://schemas.microsoft.com/office/drawing/2014/main" val="10002"/>
                  </a:ext>
                </a:extLst>
              </a:tr>
              <a:tr h="320916">
                <a:tc>
                  <a:txBody>
                    <a:bodyPr/>
                    <a:lstStyle/>
                    <a:p>
                      <a:pPr algn="ctr"/>
                      <a:r>
                        <a:rPr lang="ru-RU" sz="1800" dirty="0" smtClean="0">
                          <a:solidFill>
                            <a:schemeClr val="tx1"/>
                          </a:solidFill>
                          <a:effectLst/>
                          <a:latin typeface="Times New Roman" panose="02020603050405020304" pitchFamily="18" charset="0"/>
                          <a:cs typeface="Times New Roman" panose="02020603050405020304" pitchFamily="18" charset="0"/>
                        </a:rPr>
                        <a:t>2.</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Борский</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15</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1</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7</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4</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27</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8</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53</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2</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13</a:t>
                      </a: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r h="320916">
                <a:tc>
                  <a:txBody>
                    <a:bodyPr/>
                    <a:lstStyle/>
                    <a:p>
                      <a:pPr algn="ctr"/>
                      <a:r>
                        <a:rPr lang="ru-RU" sz="1800" dirty="0" smtClean="0">
                          <a:solidFill>
                            <a:schemeClr val="tx1"/>
                          </a:solidFill>
                          <a:effectLst/>
                          <a:latin typeface="Times New Roman" panose="02020603050405020304" pitchFamily="18" charset="0"/>
                          <a:cs typeface="Times New Roman" panose="02020603050405020304" pitchFamily="18" charset="0"/>
                        </a:rPr>
                        <a:t>3.</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dirty="0" err="1">
                          <a:solidFill>
                            <a:schemeClr val="tx1"/>
                          </a:solidFill>
                          <a:effectLst/>
                          <a:latin typeface="Times New Roman" panose="02020603050405020304" pitchFamily="18" charset="0"/>
                          <a:cs typeface="Times New Roman" panose="02020603050405020304" pitchFamily="18" charset="0"/>
                        </a:rPr>
                        <a:t>Нефтегорский</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50</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0</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0</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10</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20</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23</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46</a:t>
                      </a:r>
                    </a:p>
                  </a:txBody>
                  <a:tcPr marL="68580" marR="68580" marT="0" marB="0" anchor="ctr">
                    <a:solidFill>
                      <a:schemeClr val="accent1">
                        <a:lumMod val="40000"/>
                        <a:lumOff val="60000"/>
                      </a:schemeClr>
                    </a:solidFill>
                  </a:tcPr>
                </a:tc>
                <a:tc>
                  <a:txBody>
                    <a:bodyPr/>
                    <a:lstStyle/>
                    <a:p>
                      <a:pPr algn="ctr"/>
                      <a:r>
                        <a:rPr lang="ru-RU" sz="1800">
                          <a:effectLst/>
                          <a:latin typeface="Times New Roman" panose="02020603050405020304" pitchFamily="18" charset="0"/>
                          <a:cs typeface="Times New Roman" panose="02020603050405020304" pitchFamily="18" charset="0"/>
                        </a:rPr>
                        <a:t>17</a:t>
                      </a:r>
                    </a:p>
                  </a:txBody>
                  <a:tcPr marL="68580" marR="68580" marT="0" marB="0" anchor="ctr">
                    <a:solidFill>
                      <a:schemeClr val="accent1">
                        <a:lumMod val="40000"/>
                        <a:lumOff val="60000"/>
                      </a:schemeClr>
                    </a:solidFill>
                  </a:tcPr>
                </a:tc>
                <a:tc>
                  <a:txBody>
                    <a:bodyPr/>
                    <a:lstStyle/>
                    <a:p>
                      <a:pPr algn="ctr"/>
                      <a:r>
                        <a:rPr lang="ru-RU" sz="1800" dirty="0">
                          <a:effectLst/>
                          <a:latin typeface="Times New Roman" panose="02020603050405020304" pitchFamily="18" charset="0"/>
                          <a:cs typeface="Times New Roman" panose="02020603050405020304" pitchFamily="18" charset="0"/>
                        </a:rPr>
                        <a:t>34</a:t>
                      </a:r>
                    </a:p>
                  </a:txBody>
                  <a:tcPr marL="68580" marR="68580" marT="0" marB="0" anchor="c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640382954"/>
              </p:ext>
            </p:extLst>
          </p:nvPr>
        </p:nvGraphicFramePr>
        <p:xfrm>
          <a:off x="161924" y="110860"/>
          <a:ext cx="11877675" cy="6718565"/>
        </p:xfrm>
        <a:graphic>
          <a:graphicData uri="http://schemas.openxmlformats.org/drawingml/2006/table">
            <a:tbl>
              <a:tblPr firstRow="1" firstCol="1" bandRow="1">
                <a:tableStyleId>{5C22544A-7EE6-4342-B048-85BDC9FD1C3A}</a:tableStyleId>
              </a:tblPr>
              <a:tblGrid>
                <a:gridCol w="2860143">
                  <a:extLst>
                    <a:ext uri="{9D8B030D-6E8A-4147-A177-3AD203B41FA5}">
                      <a16:colId xmlns:a16="http://schemas.microsoft.com/office/drawing/2014/main" val="1008961450"/>
                    </a:ext>
                  </a:extLst>
                </a:gridCol>
                <a:gridCol w="1370686">
                  <a:extLst>
                    <a:ext uri="{9D8B030D-6E8A-4147-A177-3AD203B41FA5}">
                      <a16:colId xmlns:a16="http://schemas.microsoft.com/office/drawing/2014/main" val="1405575275"/>
                    </a:ext>
                  </a:extLst>
                </a:gridCol>
                <a:gridCol w="810059">
                  <a:extLst>
                    <a:ext uri="{9D8B030D-6E8A-4147-A177-3AD203B41FA5}">
                      <a16:colId xmlns:a16="http://schemas.microsoft.com/office/drawing/2014/main" val="314108069"/>
                    </a:ext>
                  </a:extLst>
                </a:gridCol>
                <a:gridCol w="810059">
                  <a:extLst>
                    <a:ext uri="{9D8B030D-6E8A-4147-A177-3AD203B41FA5}">
                      <a16:colId xmlns:a16="http://schemas.microsoft.com/office/drawing/2014/main" val="1432189809"/>
                    </a:ext>
                  </a:extLst>
                </a:gridCol>
                <a:gridCol w="810059">
                  <a:extLst>
                    <a:ext uri="{9D8B030D-6E8A-4147-A177-3AD203B41FA5}">
                      <a16:colId xmlns:a16="http://schemas.microsoft.com/office/drawing/2014/main" val="1981725064"/>
                    </a:ext>
                  </a:extLst>
                </a:gridCol>
                <a:gridCol w="748293">
                  <a:extLst>
                    <a:ext uri="{9D8B030D-6E8A-4147-A177-3AD203B41FA5}">
                      <a16:colId xmlns:a16="http://schemas.microsoft.com/office/drawing/2014/main" val="2048325491"/>
                    </a:ext>
                  </a:extLst>
                </a:gridCol>
                <a:gridCol w="748293">
                  <a:extLst>
                    <a:ext uri="{9D8B030D-6E8A-4147-A177-3AD203B41FA5}">
                      <a16:colId xmlns:a16="http://schemas.microsoft.com/office/drawing/2014/main" val="1423267155"/>
                    </a:ext>
                  </a:extLst>
                </a:gridCol>
                <a:gridCol w="748293">
                  <a:extLst>
                    <a:ext uri="{9D8B030D-6E8A-4147-A177-3AD203B41FA5}">
                      <a16:colId xmlns:a16="http://schemas.microsoft.com/office/drawing/2014/main" val="3837444830"/>
                    </a:ext>
                  </a:extLst>
                </a:gridCol>
                <a:gridCol w="753041">
                  <a:extLst>
                    <a:ext uri="{9D8B030D-6E8A-4147-A177-3AD203B41FA5}">
                      <a16:colId xmlns:a16="http://schemas.microsoft.com/office/drawing/2014/main" val="121202790"/>
                    </a:ext>
                  </a:extLst>
                </a:gridCol>
                <a:gridCol w="1700885">
                  <a:extLst>
                    <a:ext uri="{9D8B030D-6E8A-4147-A177-3AD203B41FA5}">
                      <a16:colId xmlns:a16="http://schemas.microsoft.com/office/drawing/2014/main" val="844531649"/>
                    </a:ext>
                  </a:extLst>
                </a:gridCol>
                <a:gridCol w="517864">
                  <a:extLst>
                    <a:ext uri="{9D8B030D-6E8A-4147-A177-3AD203B41FA5}">
                      <a16:colId xmlns:a16="http://schemas.microsoft.com/office/drawing/2014/main" val="151536914"/>
                    </a:ext>
                  </a:extLst>
                </a:gridCol>
              </a:tblGrid>
              <a:tr h="171822">
                <a:tc rowSpan="2">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ГБОУ</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rowSpan="2">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Общее количество участников</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gridSpan="9">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Результаты ОГЭ</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074582375"/>
                  </a:ext>
                </a:extLst>
              </a:tr>
              <a:tr h="1233594">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"2"</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Доля</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Доля</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Доля</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Доля</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Из них, получившие максимальный балл</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tc>
                <a:extLst>
                  <a:ext uri="{0D108BD9-81ED-4DB2-BD59-A6C34878D82A}">
                    <a16:rowId xmlns:a16="http://schemas.microsoft.com/office/drawing/2014/main" val="341344860"/>
                  </a:ext>
                </a:extLst>
              </a:tr>
              <a:tr h="180443">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СОШ с. Алексеевка</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14</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28,6</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35,7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35,7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3736660079"/>
                  </a:ext>
                </a:extLst>
              </a:tr>
              <a:tr h="180443">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СОШ с. Герасимовка</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2</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4050295990"/>
                  </a:ext>
                </a:extLst>
              </a:tr>
              <a:tr h="180443">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СОШ с. </a:t>
                      </a:r>
                      <a:r>
                        <a:rPr lang="ru-RU" sz="1000" b="1" dirty="0" err="1">
                          <a:solidFill>
                            <a:schemeClr val="tx1"/>
                          </a:solidFill>
                          <a:effectLst/>
                          <a:latin typeface="Times New Roman" panose="02020603050405020304" pitchFamily="18" charset="0"/>
                          <a:cs typeface="Times New Roman" panose="02020603050405020304" pitchFamily="18" charset="0"/>
                        </a:rPr>
                        <a:t>Летниково</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100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137295367"/>
                  </a:ext>
                </a:extLst>
              </a:tr>
              <a:tr h="180443">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СОШ с. </a:t>
                      </a:r>
                      <a:r>
                        <a:rPr lang="ru-RU" sz="1000" b="1" dirty="0" err="1">
                          <a:solidFill>
                            <a:schemeClr val="tx1"/>
                          </a:solidFill>
                          <a:effectLst/>
                          <a:latin typeface="Times New Roman" panose="02020603050405020304" pitchFamily="18" charset="0"/>
                          <a:cs typeface="Times New Roman" panose="02020603050405020304" pitchFamily="18" charset="0"/>
                        </a:rPr>
                        <a:t>Патровка</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5</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2</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1335880375"/>
                  </a:ext>
                </a:extLst>
              </a:tr>
              <a:tr h="226457">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Самовольно-Ивановка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4018530423"/>
                  </a:ext>
                </a:extLst>
              </a:tr>
              <a:tr h="1947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ООШ пос. Ильичевский</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100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3101358395"/>
                  </a:ext>
                </a:extLst>
              </a:tr>
              <a:tr h="277616">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СОШ № 1 «</a:t>
                      </a:r>
                      <a:r>
                        <a:rPr lang="ru-RU" sz="1000" b="1" dirty="0" err="1" smtClean="0">
                          <a:solidFill>
                            <a:schemeClr val="tx1"/>
                          </a:solidFill>
                          <a:effectLst/>
                          <a:latin typeface="Times New Roman" panose="02020603050405020304" pitchFamily="18" charset="0"/>
                          <a:cs typeface="Times New Roman" panose="02020603050405020304" pitchFamily="18" charset="0"/>
                        </a:rPr>
                        <a:t>ОЦ»с</a:t>
                      </a:r>
                      <a:r>
                        <a:rPr lang="ru-RU" sz="1000" b="1" dirty="0">
                          <a:solidFill>
                            <a:schemeClr val="tx1"/>
                          </a:solidFill>
                          <a:effectLst/>
                          <a:latin typeface="Times New Roman" panose="02020603050405020304" pitchFamily="18" charset="0"/>
                          <a:cs typeface="Times New Roman" panose="02020603050405020304" pitchFamily="18" charset="0"/>
                        </a:rPr>
                        <a:t>. Борское</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4293450898"/>
                  </a:ext>
                </a:extLst>
              </a:tr>
              <a:tr h="285750">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СОШ № 2 «</a:t>
                      </a:r>
                      <a:r>
                        <a:rPr lang="ru-RU" sz="1000" b="1" dirty="0" err="1" smtClean="0">
                          <a:solidFill>
                            <a:schemeClr val="tx1"/>
                          </a:solidFill>
                          <a:effectLst/>
                          <a:latin typeface="Times New Roman" panose="02020603050405020304" pitchFamily="18" charset="0"/>
                          <a:cs typeface="Times New Roman" panose="02020603050405020304" pitchFamily="18" charset="0"/>
                        </a:rPr>
                        <a:t>ОЦ»с</a:t>
                      </a:r>
                      <a:r>
                        <a:rPr lang="ru-RU" sz="1000" b="1" dirty="0">
                          <a:solidFill>
                            <a:schemeClr val="tx1"/>
                          </a:solidFill>
                          <a:effectLst/>
                          <a:latin typeface="Times New Roman" panose="02020603050405020304" pitchFamily="18" charset="0"/>
                          <a:cs typeface="Times New Roman" panose="02020603050405020304" pitchFamily="18" charset="0"/>
                        </a:rPr>
                        <a:t>. Борское</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33,3</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2</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66,7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2955383739"/>
                  </a:ext>
                </a:extLst>
              </a:tr>
              <a:tr h="226457">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пос. Новый Кутулук</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100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2954691896"/>
                  </a:ext>
                </a:extLst>
              </a:tr>
              <a:tr h="20224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Петровка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66,7</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33,3</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4233284104"/>
                  </a:ext>
                </a:extLst>
              </a:tr>
              <a:tr h="19926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ООШ с. Гвардейцы</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2892547807"/>
                  </a:ext>
                </a:extLst>
              </a:tr>
              <a:tr h="206716">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ООШ с. Заплавное</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100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1614639682"/>
                  </a:ext>
                </a:extLst>
              </a:tr>
              <a:tr h="204482">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ООШ с. </a:t>
                      </a:r>
                      <a:r>
                        <a:rPr lang="ru-RU" sz="1000" b="1" dirty="0" err="1">
                          <a:solidFill>
                            <a:schemeClr val="tx1"/>
                          </a:solidFill>
                          <a:effectLst/>
                          <a:latin typeface="Times New Roman" panose="02020603050405020304" pitchFamily="18" charset="0"/>
                          <a:cs typeface="Times New Roman" panose="02020603050405020304" pitchFamily="18" charset="0"/>
                        </a:rPr>
                        <a:t>Коноваловка</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2121594216"/>
                  </a:ext>
                </a:extLst>
              </a:tr>
              <a:tr h="246745">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СОШ № </a:t>
                      </a:r>
                      <a:r>
                        <a:rPr lang="ru-RU" sz="1000" b="1" dirty="0" smtClean="0">
                          <a:solidFill>
                            <a:schemeClr val="tx1"/>
                          </a:solidFill>
                          <a:effectLst/>
                          <a:latin typeface="Times New Roman" panose="02020603050405020304" pitchFamily="18" charset="0"/>
                          <a:cs typeface="Times New Roman" panose="02020603050405020304" pitchFamily="18" charset="0"/>
                        </a:rPr>
                        <a:t>1г</a:t>
                      </a:r>
                      <a:r>
                        <a:rPr lang="ru-RU" sz="1000" b="1" dirty="0">
                          <a:solidFill>
                            <a:schemeClr val="tx1"/>
                          </a:solidFill>
                          <a:effectLst/>
                          <a:latin typeface="Times New Roman" panose="02020603050405020304" pitchFamily="18" charset="0"/>
                          <a:cs typeface="Times New Roman" panose="02020603050405020304" pitchFamily="18" charset="0"/>
                        </a:rPr>
                        <a:t>. Нефтегорска</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80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3022629313"/>
                  </a:ext>
                </a:extLst>
              </a:tr>
              <a:tr h="266976">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СОШ № </a:t>
                      </a:r>
                      <a:r>
                        <a:rPr lang="ru-RU" sz="1000" b="1" dirty="0" smtClean="0">
                          <a:solidFill>
                            <a:schemeClr val="tx1"/>
                          </a:solidFill>
                          <a:effectLst/>
                          <a:latin typeface="Times New Roman" panose="02020603050405020304" pitchFamily="18" charset="0"/>
                          <a:cs typeface="Times New Roman" panose="02020603050405020304" pitchFamily="18" charset="0"/>
                        </a:rPr>
                        <a:t>2г</a:t>
                      </a:r>
                      <a:r>
                        <a:rPr lang="ru-RU" sz="1000" b="1" dirty="0">
                          <a:solidFill>
                            <a:schemeClr val="tx1"/>
                          </a:solidFill>
                          <a:effectLst/>
                          <a:latin typeface="Times New Roman" panose="02020603050405020304" pitchFamily="18" charset="0"/>
                          <a:cs typeface="Times New Roman" panose="02020603050405020304" pitchFamily="18" charset="0"/>
                        </a:rPr>
                        <a:t>. Нефтегорска</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9</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30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1303451525"/>
                  </a:ext>
                </a:extLst>
              </a:tr>
              <a:tr h="219351">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СОШ № </a:t>
                      </a:r>
                      <a:r>
                        <a:rPr lang="ru-RU" sz="1000" b="1" dirty="0" smtClean="0">
                          <a:solidFill>
                            <a:schemeClr val="tx1"/>
                          </a:solidFill>
                          <a:effectLst/>
                          <a:latin typeface="Times New Roman" panose="02020603050405020304" pitchFamily="18" charset="0"/>
                          <a:cs typeface="Times New Roman" panose="02020603050405020304" pitchFamily="18" charset="0"/>
                        </a:rPr>
                        <a:t>3г</a:t>
                      </a:r>
                      <a:r>
                        <a:rPr lang="ru-RU" sz="1000" b="1" dirty="0">
                          <a:solidFill>
                            <a:schemeClr val="tx1"/>
                          </a:solidFill>
                          <a:effectLst/>
                          <a:latin typeface="Times New Roman" panose="02020603050405020304" pitchFamily="18" charset="0"/>
                          <a:cs typeface="Times New Roman" panose="02020603050405020304" pitchFamily="18" charset="0"/>
                        </a:rPr>
                        <a:t>. Нефтегорска</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16,7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33,3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3118732287"/>
                  </a:ext>
                </a:extLst>
              </a:tr>
              <a:tr h="213421">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Богдановка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100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2600462711"/>
                  </a:ext>
                </a:extLst>
              </a:tr>
              <a:tr h="210442">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Дмитриевка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2773895044"/>
                  </a:ext>
                </a:extLst>
              </a:tr>
              <a:tr h="212675">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Зуевка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66,7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33,3</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3416273178"/>
                  </a:ext>
                </a:extLst>
              </a:tr>
              <a:tr h="200012">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0СОШ с. Утевка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9</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33,3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44,4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22,2</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697588509"/>
                  </a:ext>
                </a:extLst>
              </a:tr>
              <a:tr h="208206">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ООШ с. Покровка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329702269"/>
                  </a:ext>
                </a:extLst>
              </a:tr>
              <a:tr h="180443">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м.р. Алексеевский</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9</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39,2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30,4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30,4</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3217494124"/>
                  </a:ext>
                </a:extLst>
              </a:tr>
              <a:tr h="180443">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м.р. Борский</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33,3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8</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53,3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13,3</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3996938421"/>
                  </a:ext>
                </a:extLst>
              </a:tr>
              <a:tr h="180443">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м.р. Нефтегорский</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46</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34</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3326971676"/>
                  </a:ext>
                </a:extLst>
              </a:tr>
              <a:tr h="226829">
                <a:tc>
                  <a:txBody>
                    <a:bodyPr/>
                    <a:lstStyle/>
                    <a:p>
                      <a:pPr algn="ctr">
                        <a:lnSpc>
                          <a:spcPct val="115000"/>
                        </a:lnSpc>
                        <a:spcAft>
                          <a:spcPts val="0"/>
                        </a:spcAft>
                      </a:pPr>
                      <a:r>
                        <a:rPr lang="ru-RU" sz="1200">
                          <a:effectLst/>
                          <a:latin typeface="Times New Roman" panose="02020603050405020304" pitchFamily="18" charset="0"/>
                          <a:cs typeface="Times New Roman" panose="02020603050405020304" pitchFamily="18" charset="0"/>
                        </a:rPr>
                        <a:t>по Юго-Восточному округу</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200">
                          <a:effectLst/>
                          <a:latin typeface="Times New Roman" panose="02020603050405020304" pitchFamily="18" charset="0"/>
                          <a:cs typeface="Times New Roman" panose="02020603050405020304" pitchFamily="18" charset="0"/>
                        </a:rPr>
                        <a:t>88</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200">
                          <a:effectLst/>
                          <a:latin typeface="Times New Roman" panose="02020603050405020304" pitchFamily="18" charset="0"/>
                          <a:cs typeface="Times New Roman" panose="02020603050405020304" pitchFamily="18" charset="0"/>
                        </a:rPr>
                        <a:t>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200">
                          <a:effectLst/>
                          <a:latin typeface="Times New Roman" panose="02020603050405020304" pitchFamily="18" charset="0"/>
                          <a:cs typeface="Times New Roman" panose="02020603050405020304" pitchFamily="18" charset="0"/>
                        </a:rPr>
                        <a:t>24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200">
                          <a:effectLst/>
                          <a:latin typeface="Times New Roman" panose="02020603050405020304" pitchFamily="18" charset="0"/>
                          <a:cs typeface="Times New Roman" panose="02020603050405020304" pitchFamily="18" charset="0"/>
                        </a:rPr>
                        <a:t>27,3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200">
                          <a:effectLst/>
                          <a:latin typeface="Times New Roman" panose="02020603050405020304" pitchFamily="18" charset="0"/>
                          <a:cs typeface="Times New Roman" panose="02020603050405020304" pitchFamily="18" charset="0"/>
                        </a:rPr>
                        <a:t>38</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200">
                          <a:effectLst/>
                          <a:latin typeface="Times New Roman" panose="02020603050405020304" pitchFamily="18" charset="0"/>
                          <a:cs typeface="Times New Roman" panose="02020603050405020304" pitchFamily="18" charset="0"/>
                        </a:rPr>
                        <a:t>43,2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200">
                          <a:effectLst/>
                          <a:latin typeface="Times New Roman" panose="02020603050405020304" pitchFamily="18" charset="0"/>
                          <a:cs typeface="Times New Roman" panose="02020603050405020304" pitchFamily="18" charset="0"/>
                        </a:rPr>
                        <a:t>26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29,5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619" marR="24619" marT="0" marB="0" anchor="ctr"/>
                </a:tc>
                <a:extLst>
                  <a:ext uri="{0D108BD9-81ED-4DB2-BD59-A6C34878D82A}">
                    <a16:rowId xmlns:a16="http://schemas.microsoft.com/office/drawing/2014/main" val="3227114030"/>
                  </a:ext>
                </a:extLst>
              </a:tr>
            </a:tbl>
          </a:graphicData>
        </a:graphic>
      </p:graphicFrame>
      <p:sp>
        <p:nvSpPr>
          <p:cNvPr id="4" name="Rectangle 1"/>
          <p:cNvSpPr>
            <a:spLocks noChangeArrowheads="1"/>
          </p:cNvSpPr>
          <p:nvPr/>
        </p:nvSpPr>
        <p:spPr bwMode="auto">
          <a:xfrm>
            <a:off x="-4839409" y="1981200"/>
            <a:ext cx="4070147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61917327"/>
              </p:ext>
            </p:extLst>
          </p:nvPr>
        </p:nvGraphicFramePr>
        <p:xfrm>
          <a:off x="522517" y="74638"/>
          <a:ext cx="10786187" cy="6652733"/>
        </p:xfrm>
        <a:graphic>
          <a:graphicData uri="http://schemas.openxmlformats.org/drawingml/2006/table">
            <a:tbl>
              <a:tblPr firstRow="1" firstCol="1" bandRow="1">
                <a:tableStyleId>{5C22544A-7EE6-4342-B048-85BDC9FD1C3A}</a:tableStyleId>
              </a:tblPr>
              <a:tblGrid>
                <a:gridCol w="3734179">
                  <a:extLst>
                    <a:ext uri="{9D8B030D-6E8A-4147-A177-3AD203B41FA5}">
                      <a16:colId xmlns:a16="http://schemas.microsoft.com/office/drawing/2014/main" val="2843352840"/>
                    </a:ext>
                  </a:extLst>
                </a:gridCol>
                <a:gridCol w="1309443">
                  <a:extLst>
                    <a:ext uri="{9D8B030D-6E8A-4147-A177-3AD203B41FA5}">
                      <a16:colId xmlns:a16="http://schemas.microsoft.com/office/drawing/2014/main" val="1327033538"/>
                    </a:ext>
                  </a:extLst>
                </a:gridCol>
                <a:gridCol w="1018216">
                  <a:extLst>
                    <a:ext uri="{9D8B030D-6E8A-4147-A177-3AD203B41FA5}">
                      <a16:colId xmlns:a16="http://schemas.microsoft.com/office/drawing/2014/main" val="3210939680"/>
                    </a:ext>
                  </a:extLst>
                </a:gridCol>
                <a:gridCol w="1018216">
                  <a:extLst>
                    <a:ext uri="{9D8B030D-6E8A-4147-A177-3AD203B41FA5}">
                      <a16:colId xmlns:a16="http://schemas.microsoft.com/office/drawing/2014/main" val="298921808"/>
                    </a:ext>
                  </a:extLst>
                </a:gridCol>
                <a:gridCol w="968599">
                  <a:extLst>
                    <a:ext uri="{9D8B030D-6E8A-4147-A177-3AD203B41FA5}">
                      <a16:colId xmlns:a16="http://schemas.microsoft.com/office/drawing/2014/main" val="4058213778"/>
                    </a:ext>
                  </a:extLst>
                </a:gridCol>
                <a:gridCol w="968599">
                  <a:extLst>
                    <a:ext uri="{9D8B030D-6E8A-4147-A177-3AD203B41FA5}">
                      <a16:colId xmlns:a16="http://schemas.microsoft.com/office/drawing/2014/main" val="1200041997"/>
                    </a:ext>
                  </a:extLst>
                </a:gridCol>
                <a:gridCol w="1063518">
                  <a:extLst>
                    <a:ext uri="{9D8B030D-6E8A-4147-A177-3AD203B41FA5}">
                      <a16:colId xmlns:a16="http://schemas.microsoft.com/office/drawing/2014/main" val="3704858926"/>
                    </a:ext>
                  </a:extLst>
                </a:gridCol>
                <a:gridCol w="705417">
                  <a:extLst>
                    <a:ext uri="{9D8B030D-6E8A-4147-A177-3AD203B41FA5}">
                      <a16:colId xmlns:a16="http://schemas.microsoft.com/office/drawing/2014/main" val="2100794682"/>
                    </a:ext>
                  </a:extLst>
                </a:gridCol>
              </a:tblGrid>
              <a:tr h="395298">
                <a:tc rowSpan="3">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ФИЗИКА</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rowSpan="3">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Общее количество участников</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gridSpan="6">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СООТВЕТСТВИЕ </a:t>
                      </a:r>
                    </a:p>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годовых и экзаменационных отметок</a:t>
                      </a:r>
                      <a:endParaRPr lang="ru-RU" sz="1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968923500"/>
                  </a:ext>
                </a:extLst>
              </a:tr>
              <a:tr h="504687">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На уровне годовой</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hMerge="1">
                  <a:txBody>
                    <a:bodyPr/>
                    <a:lstStyle/>
                    <a:p>
                      <a:endParaRPr lang="ru-RU"/>
                    </a:p>
                  </a:txBody>
                  <a:tcPr/>
                </a:tc>
                <a:tc gridSpan="2">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Выше </a:t>
                      </a:r>
                    </a:p>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годовой</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hMerge="1">
                  <a:txBody>
                    <a:bodyPr/>
                    <a:lstStyle/>
                    <a:p>
                      <a:endParaRPr lang="ru-RU"/>
                    </a:p>
                  </a:txBody>
                  <a:tcPr/>
                </a:tc>
                <a:tc gridSpan="2">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Ниже </a:t>
                      </a:r>
                    </a:p>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годовой</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hMerge="1">
                  <a:txBody>
                    <a:bodyPr/>
                    <a:lstStyle/>
                    <a:p>
                      <a:endParaRPr lang="ru-RU"/>
                    </a:p>
                  </a:txBody>
                  <a:tcPr/>
                </a:tc>
                <a:extLst>
                  <a:ext uri="{0D108BD9-81ED-4DB2-BD59-A6C34878D82A}">
                    <a16:rowId xmlns:a16="http://schemas.microsoft.com/office/drawing/2014/main" val="1183978027"/>
                  </a:ext>
                </a:extLst>
              </a:tr>
              <a:tr h="395298">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кол-во</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доля,%</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кол-во</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доля,%</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кол-во</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доля,%</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775372029"/>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Алексеевка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8</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57,1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42,9</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2106957501"/>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Герасимовка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50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741403993"/>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Летниково</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100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2240532850"/>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Патровка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80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20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1704543362"/>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Самовольно-Ивановка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1661856168"/>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ООШ пос. Ильичевский</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100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3500059314"/>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 1 «ОЦ» с. Борское</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4244766476"/>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 2 «ОЦ» с. Борское</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33,3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33,3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33,3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2095681698"/>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пос. Новый Кутулук</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100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1688376168"/>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Петровка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66,7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33,3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2344045471"/>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ООШ с. Гвардейцы</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1265586006"/>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ООШ с. Заплавное</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100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986049613"/>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ООШ с. Коноваловка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3817147261"/>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 1 г. Нефтегорска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1309515382"/>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 2 г. Нефтегорска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75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2932060911"/>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 3 г. Нефтегорска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83,3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16,7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1538876745"/>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Богдановка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100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4137762697"/>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Дмитриевка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2984342756"/>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Зуевка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66,7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33,3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1479666141"/>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СОШ с. Утевка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9</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8</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88,9</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11,1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1093850282"/>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ООШ с. Покровка</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341223674"/>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м.р. Алексеевский</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23</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60,9</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9</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39,1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29599057"/>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м.р. Борский</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66,7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26,7</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6,6</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483629047"/>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м.р. Нефтегорский</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50</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38</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76</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0</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22708938"/>
                  </a:ext>
                </a:extLst>
              </a:tr>
              <a:tr h="214298">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по Юго-Восточному округу</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88</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62</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rgbClr val="FF0000"/>
                          </a:solidFill>
                          <a:effectLst/>
                          <a:latin typeface="Times New Roman" panose="02020603050405020304" pitchFamily="18" charset="0"/>
                          <a:cs typeface="Times New Roman" panose="02020603050405020304" pitchFamily="18" charset="0"/>
                        </a:rPr>
                        <a:t>70,5</a:t>
                      </a:r>
                      <a:endParaRPr lang="ru-RU" sz="1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25</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28,4</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a:solidFill>
                            <a:schemeClr val="tx1"/>
                          </a:solidFill>
                          <a:effectLst/>
                          <a:latin typeface="Times New Roman" panose="02020603050405020304" pitchFamily="18" charset="0"/>
                          <a:cs typeface="Times New Roman" panose="02020603050405020304" pitchFamily="18" charset="0"/>
                        </a:rPr>
                        <a:t>1</a:t>
                      </a:r>
                      <a:endParaRPr lang="ru-RU"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tc>
                  <a:txBody>
                    <a:bodyPr/>
                    <a:lstStyle/>
                    <a:p>
                      <a:pPr algn="ctr">
                        <a:lnSpc>
                          <a:spcPct val="115000"/>
                        </a:lnSpc>
                        <a:spcAft>
                          <a:spcPts val="0"/>
                        </a:spcAft>
                      </a:pPr>
                      <a:r>
                        <a:rPr lang="ru-RU" sz="1000" b="1" dirty="0">
                          <a:solidFill>
                            <a:schemeClr val="tx1"/>
                          </a:solidFill>
                          <a:effectLst/>
                          <a:latin typeface="Times New Roman" panose="02020603050405020304" pitchFamily="18" charset="0"/>
                          <a:cs typeface="Times New Roman" panose="02020603050405020304" pitchFamily="18" charset="0"/>
                        </a:rPr>
                        <a:t>1,1</a:t>
                      </a:r>
                      <a:endParaRPr lang="ru-RU"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994" marR="41994" marT="0" marB="0" anchor="ctr"/>
                </a:tc>
                <a:extLst>
                  <a:ext uri="{0D108BD9-81ED-4DB2-BD59-A6C34878D82A}">
                    <a16:rowId xmlns:a16="http://schemas.microsoft.com/office/drawing/2014/main" val="3262701269"/>
                  </a:ext>
                </a:extLst>
              </a:tr>
            </a:tbl>
          </a:graphicData>
        </a:graphic>
      </p:graphicFrame>
    </p:spTree>
    <p:extLst>
      <p:ext uri="{BB962C8B-B14F-4D97-AF65-F5344CB8AC3E}">
        <p14:creationId xmlns:p14="http://schemas.microsoft.com/office/powerpoint/2010/main" val="316640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625" y="0"/>
            <a:ext cx="10808649" cy="1320800"/>
          </a:xfrm>
        </p:spPr>
        <p:txBody>
          <a:bodyPr>
            <a:normAutofit fontScale="90000"/>
          </a:bodyPr>
          <a:lstStyle/>
          <a:p>
            <a:pPr lvl="1"/>
            <a:r>
              <a:rPr lang="ru-RU" sz="2200" b="1" dirty="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Основные статистические характеристики выполнения заданий КИМ в </a:t>
            </a:r>
            <a:r>
              <a:rPr lang="ru-RU" sz="2200" b="1" dirty="0" smtClean="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t>2025 году</a:t>
            </a:r>
            <a:br>
              <a:rPr lang="ru-RU" sz="2200" b="1" dirty="0" smtClean="0">
                <a:solidFill>
                  <a:schemeClr val="tx2">
                    <a:tint val="100000"/>
                    <a:shade val="90000"/>
                    <a:satMod val="250000"/>
                    <a:alpha val="100000"/>
                  </a:schemeClr>
                </a:solidFill>
                <a:effectLst/>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Задания базового уровня (с процентом выполнения </a:t>
            </a:r>
            <a:r>
              <a:rPr lang="ru-RU" b="1" dirty="0">
                <a:latin typeface="Times New Roman" panose="02020603050405020304" pitchFamily="18" charset="0"/>
                <a:cs typeface="Times New Roman" panose="02020603050405020304" pitchFamily="18" charset="0"/>
              </a:rPr>
              <a:t>ниже </a:t>
            </a:r>
            <a:r>
              <a:rPr lang="ru-RU" b="1" dirty="0" smtClean="0">
                <a:latin typeface="Times New Roman" panose="02020603050405020304" pitchFamily="18" charset="0"/>
                <a:cs typeface="Times New Roman" panose="02020603050405020304" pitchFamily="18" charset="0"/>
              </a:rPr>
              <a:t>50%)- </a:t>
            </a:r>
            <a:r>
              <a:rPr lang="ru-RU" b="1" dirty="0">
                <a:latin typeface="Times New Roman" panose="02020603050405020304" pitchFamily="18" charset="0"/>
                <a:cs typeface="Times New Roman" panose="02020603050405020304" pitchFamily="18" charset="0"/>
              </a:rPr>
              <a:t>отсутствуют</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Наименьший процент выполнения заданий базового уровня: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задание 8 (68%) – тепловые явления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задание 10 (68%) – электромагнитные явления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задание 13 (69%) – электромагнитные явления, квантовые явления,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первичных балла набрали – 55%, 1 первичный – 30%;</a:t>
            </a:r>
            <a:r>
              <a:rPr lang="ru-RU" sz="1600" dirty="0"/>
              <a:t/>
            </a:r>
            <a:br>
              <a:rPr lang="ru-RU" sz="1600" dirty="0"/>
            </a:br>
            <a:endParaRPr lang="ru-RU" sz="2400" dirty="0">
              <a:solidFill>
                <a:schemeClr val="tx2">
                  <a:tint val="100000"/>
                  <a:shade val="90000"/>
                  <a:satMod val="250000"/>
                  <a:alpha val="100000"/>
                </a:schemeClr>
              </a:solidFill>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3757610688"/>
              </p:ext>
            </p:extLst>
          </p:nvPr>
        </p:nvGraphicFramePr>
        <p:xfrm>
          <a:off x="187650" y="1878584"/>
          <a:ext cx="11301277" cy="4979416"/>
        </p:xfrm>
        <a:graphic>
          <a:graphicData uri="http://schemas.openxmlformats.org/drawingml/2006/table">
            <a:tbl>
              <a:tblPr>
                <a:tableStyleId>{5C22544A-7EE6-4342-B048-85BDC9FD1C3A}</a:tableStyleId>
              </a:tblPr>
              <a:tblGrid>
                <a:gridCol w="1222798">
                  <a:extLst>
                    <a:ext uri="{9D8B030D-6E8A-4147-A177-3AD203B41FA5}">
                      <a16:colId xmlns:a16="http://schemas.microsoft.com/office/drawing/2014/main" val="20000"/>
                    </a:ext>
                  </a:extLst>
                </a:gridCol>
                <a:gridCol w="3220866">
                  <a:extLst>
                    <a:ext uri="{9D8B030D-6E8A-4147-A177-3AD203B41FA5}">
                      <a16:colId xmlns:a16="http://schemas.microsoft.com/office/drawing/2014/main" val="20001"/>
                    </a:ext>
                  </a:extLst>
                </a:gridCol>
                <a:gridCol w="1331290">
                  <a:extLst>
                    <a:ext uri="{9D8B030D-6E8A-4147-A177-3AD203B41FA5}">
                      <a16:colId xmlns:a16="http://schemas.microsoft.com/office/drawing/2014/main" val="20002"/>
                    </a:ext>
                  </a:extLst>
                </a:gridCol>
                <a:gridCol w="1222798">
                  <a:extLst>
                    <a:ext uri="{9D8B030D-6E8A-4147-A177-3AD203B41FA5}">
                      <a16:colId xmlns:a16="http://schemas.microsoft.com/office/drawing/2014/main" val="20003"/>
                    </a:ext>
                  </a:extLst>
                </a:gridCol>
                <a:gridCol w="1222798">
                  <a:extLst>
                    <a:ext uri="{9D8B030D-6E8A-4147-A177-3AD203B41FA5}">
                      <a16:colId xmlns:a16="http://schemas.microsoft.com/office/drawing/2014/main" val="20004"/>
                    </a:ext>
                  </a:extLst>
                </a:gridCol>
                <a:gridCol w="1222798">
                  <a:extLst>
                    <a:ext uri="{9D8B030D-6E8A-4147-A177-3AD203B41FA5}">
                      <a16:colId xmlns:a16="http://schemas.microsoft.com/office/drawing/2014/main" val="20005"/>
                    </a:ext>
                  </a:extLst>
                </a:gridCol>
                <a:gridCol w="1222798">
                  <a:extLst>
                    <a:ext uri="{9D8B030D-6E8A-4147-A177-3AD203B41FA5}">
                      <a16:colId xmlns:a16="http://schemas.microsoft.com/office/drawing/2014/main" val="20006"/>
                    </a:ext>
                  </a:extLst>
                </a:gridCol>
                <a:gridCol w="635131">
                  <a:extLst>
                    <a:ext uri="{9D8B030D-6E8A-4147-A177-3AD203B41FA5}">
                      <a16:colId xmlns:a16="http://schemas.microsoft.com/office/drawing/2014/main" val="20007"/>
                    </a:ext>
                  </a:extLst>
                </a:gridCol>
              </a:tblGrid>
              <a:tr h="408763">
                <a:tc rowSpan="2">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Номер</a:t>
                      </a:r>
                    </a:p>
                    <a:p>
                      <a:pPr algn="ctr">
                        <a:spcAft>
                          <a:spcPts val="0"/>
                        </a:spcAft>
                      </a:pPr>
                      <a:r>
                        <a:rPr lang="ru-RU" sz="1400" b="1" dirty="0">
                          <a:effectLst/>
                          <a:latin typeface="Times New Roman" panose="02020603050405020304" pitchFamily="18" charset="0"/>
                          <a:cs typeface="Times New Roman" panose="02020603050405020304" pitchFamily="18" charset="0"/>
                        </a:rPr>
                        <a:t>задания </a:t>
                      </a:r>
                      <a:br>
                        <a:rPr lang="ru-RU" sz="1400" b="1" dirty="0">
                          <a:effectLst/>
                          <a:latin typeface="Times New Roman" panose="02020603050405020304" pitchFamily="18" charset="0"/>
                          <a:cs typeface="Times New Roman" panose="02020603050405020304" pitchFamily="18" charset="0"/>
                        </a:rPr>
                      </a:br>
                      <a:r>
                        <a:rPr lang="ru-RU" sz="1400" b="1" dirty="0">
                          <a:effectLst/>
                          <a:latin typeface="Times New Roman" panose="02020603050405020304" pitchFamily="18" charset="0"/>
                          <a:cs typeface="Times New Roman" panose="02020603050405020304" pitchFamily="18" charset="0"/>
                        </a:rPr>
                        <a:t>в КИМ</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Проверяемые элементы содержания / умения</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Уровень сложности задания</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Средний процент выполнения</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gridSpan="4">
                  <a:txBody>
                    <a:bodyPr/>
                    <a:lstStyle/>
                    <a:p>
                      <a:pPr algn="ctr">
                        <a:spcAft>
                          <a:spcPts val="0"/>
                        </a:spcAft>
                      </a:pPr>
                      <a:r>
                        <a:rPr lang="ru-RU" sz="1400" b="1">
                          <a:effectLst/>
                          <a:latin typeface="Times New Roman" panose="02020603050405020304" pitchFamily="18" charset="0"/>
                          <a:cs typeface="Times New Roman" panose="02020603050405020304" pitchFamily="18" charset="0"/>
                        </a:rPr>
                        <a:t>Процент выполнения</a:t>
                      </a:r>
                      <a:r>
                        <a:rPr lang="ru-RU" sz="1400" b="1" baseline="30000">
                          <a:effectLst/>
                          <a:latin typeface="Times New Roman" panose="02020603050405020304" pitchFamily="18" charset="0"/>
                          <a:cs typeface="Times New Roman" panose="02020603050405020304" pitchFamily="18" charset="0"/>
                        </a:rPr>
                        <a:t>6</a:t>
                      </a:r>
                      <a:r>
                        <a:rPr lang="ru-RU" sz="1400" b="1">
                          <a:effectLst/>
                          <a:latin typeface="Times New Roman" panose="02020603050405020304" pitchFamily="18" charset="0"/>
                          <a:cs typeface="Times New Roman" panose="02020603050405020304" pitchFamily="18" charset="0"/>
                        </a:rPr>
                        <a:t> по региону в группах, </a:t>
                      </a:r>
                      <a:br>
                        <a:rPr lang="ru-RU" sz="1400" b="1">
                          <a:effectLst/>
                          <a:latin typeface="Times New Roman" panose="02020603050405020304" pitchFamily="18" charset="0"/>
                          <a:cs typeface="Times New Roman" panose="02020603050405020304" pitchFamily="18" charset="0"/>
                        </a:rPr>
                      </a:br>
                      <a:r>
                        <a:rPr lang="ru-RU" sz="1400" b="1">
                          <a:effectLst/>
                          <a:latin typeface="Times New Roman" panose="02020603050405020304" pitchFamily="18" charset="0"/>
                          <a:cs typeface="Times New Roman" panose="02020603050405020304" pitchFamily="18" charset="0"/>
                        </a:rPr>
                        <a:t>получивших отметку</a:t>
                      </a:r>
                      <a:endParaRPr lang="ru-RU" sz="1400" b="1">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0438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«2»</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«3»</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«4»</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«5»</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226288">
                <a:tc>
                  <a:txBody>
                    <a:bodyPr/>
                    <a:lstStyle/>
                    <a:p>
                      <a:pPr indent="42545"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nchor="ctr"/>
                </a:tc>
                <a:tc>
                  <a:txBody>
                    <a:bodyPr/>
                    <a:lstStyle/>
                    <a:p>
                      <a:pPr indent="42545"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Характеризовать свойства тел и физические явления, используя физические величины и  законы, </a:t>
                      </a:r>
                    </a:p>
                    <a:p>
                      <a:pPr indent="42545"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вычислять значение величины при анализе явлений с использованием физических моделей, законов и формул</a:t>
                      </a:r>
                    </a:p>
                  </a:txBody>
                  <a:tcPr marL="68580" marR="68580" marT="0" marB="0" anchor="ctr"/>
                </a:tc>
                <a:tc>
                  <a:txBody>
                    <a:bodyPr/>
                    <a:lstStyle/>
                    <a:p>
                      <a:pPr indent="-71120"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68580" marR="68580" marT="0" marB="0" anchor="ctr"/>
                </a:tc>
                <a:tc>
                  <a:txBody>
                    <a:bodyPr/>
                    <a:lstStyle/>
                    <a:p>
                      <a:pPr indent="42545"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68</a:t>
                      </a: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39</a:t>
                      </a: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71</a:t>
                      </a: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92</a:t>
                      </a:r>
                    </a:p>
                  </a:txBody>
                  <a:tcPr marL="68580" marR="68580" marT="0" marB="0"/>
                </a:tc>
                <a:extLst>
                  <a:ext uri="{0D108BD9-81ED-4DB2-BD59-A6C34878D82A}">
                    <a16:rowId xmlns:a16="http://schemas.microsoft.com/office/drawing/2014/main" val="10002"/>
                  </a:ext>
                </a:extLst>
              </a:tr>
              <a:tr h="1226288">
                <a:tc>
                  <a:txBody>
                    <a:bodyPr/>
                    <a:lstStyle/>
                    <a:p>
                      <a:pPr indent="42545"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tc>
                <a:tc>
                  <a:txBody>
                    <a:bodyPr/>
                    <a:lstStyle/>
                    <a:p>
                      <a:pPr indent="42545"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Характеризовать свойства тел и физические явления, используя физические величины и  законы, </a:t>
                      </a:r>
                    </a:p>
                    <a:p>
                      <a:pPr indent="42545"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вычислять значение величины при анализе явлений с использованием физических моделей, законов и формул</a:t>
                      </a:r>
                    </a:p>
                  </a:txBody>
                  <a:tcPr marL="68580" marR="68580" marT="0" marB="0" anchor="ctr"/>
                </a:tc>
                <a:tc>
                  <a:txBody>
                    <a:bodyPr/>
                    <a:lstStyle/>
                    <a:p>
                      <a:pPr indent="-71120"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Б</a:t>
                      </a:r>
                    </a:p>
                  </a:txBody>
                  <a:tcPr marL="68580" marR="68580" marT="0" marB="0" anchor="ctr"/>
                </a:tc>
                <a:tc>
                  <a:txBody>
                    <a:bodyPr/>
                    <a:lstStyle/>
                    <a:p>
                      <a:pPr indent="42545"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68</a:t>
                      </a: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48</a:t>
                      </a: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74</a:t>
                      </a: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81</a:t>
                      </a:r>
                    </a:p>
                  </a:txBody>
                  <a:tcPr marL="68580" marR="68580" marT="0" marB="0"/>
                </a:tc>
                <a:extLst>
                  <a:ext uri="{0D108BD9-81ED-4DB2-BD59-A6C34878D82A}">
                    <a16:rowId xmlns:a16="http://schemas.microsoft.com/office/drawing/2014/main" val="10003"/>
                  </a:ext>
                </a:extLst>
              </a:tr>
              <a:tr h="925576">
                <a:tc>
                  <a:txBody>
                    <a:bodyPr/>
                    <a:lstStyle/>
                    <a:p>
                      <a:pPr indent="42545"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13.</a:t>
                      </a:r>
                    </a:p>
                  </a:txBody>
                  <a:tcPr marL="68580" marR="68580" marT="0" marB="0" anchor="ctr"/>
                </a:tc>
                <a:tc>
                  <a:txBody>
                    <a:bodyPr/>
                    <a:lstStyle/>
                    <a:p>
                      <a:pPr algn="just">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Описывать изменения физических величин при протекании физических явлений и процессов</a:t>
                      </a:r>
                    </a:p>
                  </a:txBody>
                  <a:tcPr marL="68580" marR="68580" marT="0" marB="0" anchor="ctr"/>
                </a:tc>
                <a:tc>
                  <a:txBody>
                    <a:bodyPr/>
                    <a:lstStyle/>
                    <a:p>
                      <a:pPr indent="-71120"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Б</a:t>
                      </a:r>
                    </a:p>
                  </a:txBody>
                  <a:tcPr marL="68580" marR="68580" marT="0" marB="0" anchor="ctr"/>
                </a:tc>
                <a:tc>
                  <a:txBody>
                    <a:bodyPr/>
                    <a:lstStyle/>
                    <a:p>
                      <a:pPr indent="42545" algn="ctr">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69</a:t>
                      </a:r>
                    </a:p>
                  </a:txBody>
                  <a:tcPr marL="68580" marR="68580" marT="0" marB="0" anchor="ctr"/>
                </a:tc>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48</a:t>
                      </a: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72</a:t>
                      </a:r>
                    </a:p>
                  </a:txBody>
                  <a:tcPr marL="68580" marR="68580" marT="0" marB="0"/>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87</a:t>
                      </a:r>
                    </a:p>
                  </a:txBody>
                  <a:tcPr marL="68580" marR="68580" marT="0" marB="0"/>
                </a:tc>
                <a:extLst>
                  <a:ext uri="{0D108BD9-81ED-4DB2-BD59-A6C34878D82A}">
                    <a16:rowId xmlns:a16="http://schemas.microsoft.com/office/drawing/2014/main" val="1745991608"/>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2375</TotalTime>
  <Words>2036</Words>
  <Application>Microsoft Office PowerPoint</Application>
  <PresentationFormat>Широкоэкранный</PresentationFormat>
  <Paragraphs>906</Paragraphs>
  <Slides>26</Slides>
  <Notes>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26</vt:i4>
      </vt:variant>
    </vt:vector>
  </HeadingPairs>
  <TitlesOfParts>
    <vt:vector size="36" baseType="lpstr">
      <vt:lpstr>Arial</vt:lpstr>
      <vt:lpstr>Calibri</vt:lpstr>
      <vt:lpstr>Cambria</vt:lpstr>
      <vt:lpstr>MS Mincho</vt:lpstr>
      <vt:lpstr>Times New Roman</vt:lpstr>
      <vt:lpstr>Trebuchet MS</vt:lpstr>
      <vt:lpstr>Wingdings</vt:lpstr>
      <vt:lpstr>Wingdings 2</vt:lpstr>
      <vt:lpstr>Wingdings 3</vt:lpstr>
      <vt:lpstr>Аспект</vt:lpstr>
      <vt:lpstr>Презентация PowerPoint</vt:lpstr>
      <vt:lpstr>          </vt:lpstr>
      <vt:lpstr>Количество участников ОГЭ по учебному предмету по категориям</vt:lpstr>
      <vt:lpstr>Диаграмма распределения тестовых баллов участников  ОГЭ по физике  в 2025 г.  (количество участников, получивших тот или иной тестовый балл)</vt:lpstr>
      <vt:lpstr>Динамика результатов ОГЭ по предмету</vt:lpstr>
      <vt:lpstr>Результаты ОГЭ по АТЕ региона</vt:lpstr>
      <vt:lpstr>Презентация PowerPoint</vt:lpstr>
      <vt:lpstr>Презентация PowerPoint</vt:lpstr>
      <vt:lpstr>Основные статистические характеристики выполнения заданий КИМ в 2025 году Задания базового уровня (с процентом выполнения ниже 50%)- отсутствуют. Наименьший процент выполнения заданий базового уровня: - задание 8 (68%) – тепловые явления - задание 10 (68%) – электромагнитные явления - задание 13 (69%) – электромагнитные явления, квантовые явления,  2 первичных балла набрали – 55%, 1 первичный – 30%; </vt:lpstr>
      <vt:lpstr>Основные статистические характеристики выполнения заданий КИМ в 2024 году   Задания повышенного и высокого уровня (с процентом выполнения ниже 15%) - отсутствуют. Наименьший процент выполнения заданий повышенного уровня сложности: - задание 18 (37%) - применение информации из текста при решении учебно-познавательных и учебно-практических задач, 2 первичных балла набрали – 30%, 1 первичный – 15%; - задание 19 (41%) - объяснение физических процессов и свойства тел, 2 первичных балла набрали – 32%, 1 первичный – 18%; </vt:lpstr>
      <vt:lpstr>Основные статистические характеристики выполнения заданий КИМ в 2025 году   Наименьший процент выполнения заданий высокого уровня сложности: - задание 21 (17%) - решение расчётной задачи, используя законы и формулы, связывающие физические величины, 3 первичных балла набрали – 15%, 2 первичных – 1% , 1 первичный – 1 %; </vt:lpstr>
      <vt:lpstr>Анализ метапредметных результатов обучения, повлиявших на выполнение заданий КИМ </vt:lpstr>
      <vt:lpstr>Анализ метапредметных результатов обучения, повлиявших на выполнение заданий КИМ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Елена</cp:lastModifiedBy>
  <cp:revision>60</cp:revision>
  <dcterms:created xsi:type="dcterms:W3CDTF">2022-08-25T02:02:47Z</dcterms:created>
  <dcterms:modified xsi:type="dcterms:W3CDTF">2025-08-26T04:21:51Z</dcterms:modified>
</cp:coreProperties>
</file>