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1" autoAdjust="0"/>
    <p:restoredTop sz="94660"/>
  </p:normalViewPr>
  <p:slideViewPr>
    <p:cSldViewPr snapToGrid="0">
      <p:cViewPr varScale="1">
        <p:scale>
          <a:sx n="97" d="100"/>
          <a:sy n="97" d="100"/>
        </p:scale>
        <p:origin x="91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945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14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33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729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128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09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5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497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00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233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42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1397EA9-E8BD-4461-8B85-268F63E21F08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436B766-079D-483E-B37A-78163E90AA6D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35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3166" y="1269125"/>
            <a:ext cx="707083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sz="2400" b="1" kern="0" cap="small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Информационно-методическое</a:t>
            </a:r>
            <a:r>
              <a:rPr lang="ru-RU" sz="2400" b="1" kern="0" cap="small" spc="10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ru-RU" sz="2400" b="1" kern="0" cap="small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письмо</a:t>
            </a:r>
            <a: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/>
            </a:r>
            <a:b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ОБ</a:t>
            </a:r>
            <a:r>
              <a:rPr lang="ru-RU" sz="2400" b="1" spc="-6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ОСОБЕННОСТЯХ</a:t>
            </a:r>
            <a:r>
              <a:rPr lang="ru-RU" sz="2400" b="1" spc="-4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ПРЕПОДАВАНИЯ</a:t>
            </a:r>
            <a:r>
              <a:rPr lang="ru-RU" sz="2400" b="1" spc="-4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УЧЕБНЫХ</a:t>
            </a:r>
            <a:r>
              <a:rPr lang="ru-RU" sz="2400" b="1" spc="-45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ru-RU" sz="2400" b="1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ПРЕДМЕТОВ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ru-RU" sz="2400" b="1" cap="sm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«Русский язык»,</a:t>
            </a:r>
            <a:r>
              <a:rPr lang="ru-RU" sz="2400" b="1" cap="small" spc="-9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ru-RU" sz="2400" b="1" cap="sm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«Родной (русский)</a:t>
            </a:r>
            <a:r>
              <a:rPr lang="ru-RU" sz="2400" b="1" cap="small" spc="-9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 </a:t>
            </a:r>
            <a:r>
              <a:rPr lang="ru-RU" sz="2400" b="1" cap="sm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язык» </a:t>
            </a:r>
            <a:br>
              <a:rPr lang="ru-RU" sz="2400" b="1" cap="sm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</a:br>
            <a:r>
              <a:rPr lang="ru-RU" sz="2400" b="1" cap="sm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в 2026/2027 учебном году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291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64172" y="536028"/>
            <a:ext cx="10121461" cy="556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Нормативно-правовые документы, регулирующие преподавание «Русского языка» и «Родного (русского) языка»</a:t>
            </a: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Среди нормативно-правовых документов — Федеральный закон от 29 декабря 2012 г. № 273‑ФЗ «Об образовании в Российской Федерации».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Действует Указ Президента РФ от 25 декабря 2025 г. № 962 «О проведении в Российской Федерации Года единства народов России».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Применяются федеральные государственные образовательные стандарты: ФГОС ООО (утверждён приказом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31 мая 2021 г. № 287) и ФГОС СОО (утверждён приказом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17 мая 2012 г. № 413).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Реализуются федеральные образовательные программы: ФОП ООО (приказ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18 мая 2023 г. № 370) и ФОП СОО (приказ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18 мая 2023 г. № 371).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Существует приказ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22 июня 2026 г. № 436 об утверждении федерального перечня учебников.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Регулирует деятельность приказ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 от 22 марта 2021 г. № 115 «Об утверждении Порядка организации и осуществления образовательной деятельности по основным общеобразовательным программам».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82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6290" y="843455"/>
            <a:ext cx="8087710" cy="2988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Единое образовательное пространство</a:t>
            </a: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последние пять лет утверждены федеральные программы, синхронизированы учебные планы и экзаменационные требования, нормированы контрольные работы.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Филологическое образование стало частью комплекса инструментов формирования мировоззренческого суверенитета граждан России.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Разработаны перечень литературных произведений патриотической направленности и перечень 100 лучших советских и российских художественных фильмов, рекомендованных к показу в школах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197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1338" y="118241"/>
            <a:ext cx="10326414" cy="6382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программ по предмету «Русский язык»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Русский язык в школе выполняет образовательную, воспитательную, развивающую и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метапредметную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функции.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Преподавание русского языка с 5 по 11 класс должно осуществляться на основе федеральных рабочих программ.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 направлены на интеграцию обучения и воспитания, интеллектуального и коммуникативного развития школьников.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Учитель обязан руководствоваться федеральными рабочими программами, а учебно-методические материалы должны быть направлены на достижение результатов, зафиксированных в программах.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РФ от 9 октября 2024 года № 704 внёс изменения в федеральные основные общеобразовательные программы, в том числе ввёл единое поурочное планирование для некоторых предметов, включая «Русский язык».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Объём времени на оценочные процедуры не должен превышать 10 % от общего объёма учебного времени по предмету в каждом классе.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Длительность контрольной работы — от одного до двух уроков (не более 45 минут каждый), практической или обучающей работы — один урок (не более 45 минут).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6–9 классах до конца I четверти, а в 5 классе на протяжении первого полугодия сохраняется объём текстов контрольных работ, рекомендованный для предыдущего класса.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Объём и содержание домашнего задания учитель определяет дифференцированно с учётом разных факторов, включая возрастные особенности обучающихся.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Продолжительность выполнения домашних заданий рекомендуется минимизировать: в 5 классе — не более 2 часов, в 6–8 классах — не более 2,5 часов, в 9–11 классах — не более 3,5 часов.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Образовательные организации используют учебники из федерального перечня, утверждённого приказом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России.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128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5931" y="622738"/>
            <a:ext cx="8198069" cy="5185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Подходы к текущему оцениванию предметных результатов по «Русскому языку»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оценивания базируется на единых подходах, учёте специфики предмета, ориентации на планируемые результаты, согласовании внешнего и внутреннего оценивания.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Объекты контроля — планируемые результаты обучения, зафиксированные в ФОП ООО и ФОП СОО.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 использовать разные виды контроля с учётом этапа освоения и содержательной специфики раздела, темы курса.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 обеспечить эффективную обратную связь,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вовлечённость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педагогов в оценочную деятельность и обучающихся — в деятельность по самооценке и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взаимооценке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виды контроля должны быть внесены в календарно‑тематическое планирование индивидуальной рабочей программы учителя.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Локальные акты общеобразовательных организаций должны отражать современную нормативно‑правовую основу для организации внутреннего оценивания и критерии оценки разных видов работ обучающихся.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539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1111" y="275897"/>
            <a:ext cx="10097814" cy="6370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Орфоэпический тренажёр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Орфоэпический тренажёр разработан в Институте содержания и методов обучения имени В. С.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Леднева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представлен на портале «Единое содержание общего образования».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Тренажёр помогает школьникам отработать правильное произношение более 200 слов и их форм, в которых часто допускаются ошибки.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тренажёром может быть организована на уроке, во внеурочной деятельности и в условиях самостоятельной домашней подготовки.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работы с тренажёром включает тренировочный и контрольный этапы.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тренировочном этапе ученики произносят слова или выделяют букву, обозначающую ударный звук, сразу видят допущенные ошибки, могут прослушать запись произнесённого слова, образцовое произношение и ознакомиться со словарной статьёй.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контрольном этапе ошибки показываются только по завершении работы, зачёт ставится при отсутствии ошибок.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программ по учебному предмету «Родной (русский) язык»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Учебный предмет «Родной (русский) язык» обязателен при организации обучения в соответствии с некоторыми вариантами федеральных учебных планов.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 языка образования, в том числе русского языка как родного, осуществляется по заявлениям родителей при приёме или переводе на обучение.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 родного (русского) языка важно для сохранения языка и имеет большое воспитательное значение.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уроках родного (русского) языка раскрываются связи языка с историей и культурой народа, уделяется внимание работе со словами, отражающими национальную специфику, проводится практическая работа по овладению культурой речи.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281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6290" y="346841"/>
            <a:ext cx="9782502" cy="6957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информирования учителей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Информационно‑методическая поддержка педагогов обеспечивается ФГБНУ «Институт содержания и методов обучения им. В. С.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Леднева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через размещение материалов на официальных ресурсах.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Специалисты института разработали учебно‑методический консультационный ассистент (УМКА) — чат‑бот горячей линии ЕДСО.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Функционирует горячая линия по вопросам введения ФГОС.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Методическая поддержка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ФГБНУ «ИСМО им. В. С. </a:t>
            </a:r>
            <a:r>
              <a:rPr lang="ru-RU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Леднева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подготовило методические пособия и рекомендации для внедрения федеральных рабочих программ по «Русскому языку» и «Родной (русскому) языку».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Среди материалов — методические рекомендации с интерактивными компонентами, дидактические материалы, сборники типовых заданий, интерактивные кейсы.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Проведены семинары по широкому спектру проблем научно‑методического обеспечения обновления содержания общего образования.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воспитательного потенциала учебных предметов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 из национальных целей развития РФ — реализация потенциала каждого человека, развитие талантов, воспитание патриотичной и социально ответственной личности.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Учебному предмету «Русский язык» отводится центральное место в достижении этих целей.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Важнейшая задача преподавания «Русского языка» — воспитание у школьников ответственного отношения к использованию языка, повышение речевой культуры.</a:t>
            </a:r>
            <a:endParaRPr lang="ru-RU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2026/2027 учебном году остаётся актуальной реализация воспитательного потенциала предметов «Русский язык», «Родной (русский) язык», формирование у обучающихся чувства патриотизма, гражданственности, уважения к историческому прошлому и созидательному труду.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720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938" y="843455"/>
            <a:ext cx="8064062" cy="3515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Личностные результаты освоения программ по русскому языку</a:t>
            </a: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Личностные результаты достигаются в единстве учебной и воспитательной деятельности в соответствии с российскими социокультурными и духовно-нравственными ценностями.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способствуют процессам самопознания, самовоспитания, саморазвития, формирования внутренней позиции личности.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Среди результатов — формирование уважения к памяти защитников Отечества, закону и правопорядку, человеку труда, людям старшего поколения, бережного отношения к культурному наследию и традициям народов РФ, природе и окружающей среде.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877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4041" y="307427"/>
            <a:ext cx="10681138" cy="6128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на уроках русского языка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реализуется через привитие любви и уважения к языку как духовной ценности, средству общения и получения знаний.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Русский язык помогает осознать российскую гражданскую идентичность, сохранить связь поколений, традиции и ценности народа.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 осмысление обучающимися русского языка как государственного языка РФ, языка межнационального общения и национального языка русского народа, а также формирование уважения к другим языкам и народам РФ.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Коммуникативная направленность предмета способствует развитию гражданских чувств: любви к Отечеству, истории и культуре, уважения к защитникам Родины и людям труда.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Патриотизм и гражданственность проявляются в грамотном обращении с русским языком, соблюдении норм устной и письменной речи и общей культуре.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и формы патриотического воспитания</a:t>
            </a:r>
            <a:endParaRPr lang="ru-RU" sz="1600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патриотического воспитания используют словарную работу,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лингвокультурологический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анализ языковых единиц, составление ассоциативных полей, экстралингвистический комментарий текстов.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Применяются беседы, разъяснения учителя, устные и письменные высказывания обучающихся на морально-этические темы, написание сочинений на темы гражданственности и патриотизма.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Используются </a:t>
            </a:r>
            <a:r>
              <a:rPr lang="ru-RU" sz="16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межпредметные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связи русского языка с другими предметами, проблемно-ситуативные задания, активные методы обучения: групповые и парные формы работы, «мозговой штурм», дискуссии, проекты, конкурсы.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824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3813" y="268015"/>
            <a:ext cx="9490841" cy="6181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Календарь памятных и юбилейных дат на 2026–2027 учебный год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Рекомендуется учитывать календарь памятных дат России и юбилейных дат при планировании внеклассной работы по русскому языку.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календаре указаны даты государственных праздников, дней памяти и юбилеи известных личностей.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сочинений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Рекомендовано запланировать работу по подготовке участников Всероссийского конкурса сочинений 2026 года, учредителем которого является Министерство просвещения РФ.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и пояснения к системе оценивания представлены на официальном сайте конкурса.</a:t>
            </a: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endParaRPr lang="ru-RU" sz="1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Тематические направления Всероссийского конкурса сочинений 2026 года</a:t>
            </a:r>
            <a:endParaRPr lang="ru-RU" dirty="0" smtClean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Тематические направления включают темы, посвящённые Великой Отечественной войне, единству народов России, русскому языку и народному творчеству, юбилеям писателей и поэтов, культуре, детским журналам, путешествиям и государственным деятелям России.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600" dirty="0" smtClean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926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9221" y="591207"/>
            <a:ext cx="8986345" cy="4691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B0F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Языковая и социокультурная адаптация несовершеннолетних иностранных граждан</a:t>
            </a:r>
            <a:endParaRPr lang="ru-RU" sz="1600" dirty="0" smtClean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Языковая адаптация — это процесс освоения речевых средств для успешного вхождения в российское образовательное пространство и коммуникации.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 из задач государственной национальной политики РФ — создание условий для адаптации детей иностранных граждан, включая освоение русского языка и усвоение норм поведения в российском обществе.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1 апреля 2025 года приём иностранных граждан на обучение возможен только после успешного прохождения тестирования на знание русского языка.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Внутришкольное</a:t>
            </a: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диагностическое тестирование помогает оценить уровень языковой адаптации и организовать индивидуальную работу с </a:t>
            </a: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обучающимися.</a:t>
            </a:r>
            <a:r>
              <a:rPr lang="ru-RU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Разработаны </a:t>
            </a: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комплекты диагностических материалов для проведения </a:t>
            </a:r>
            <a:r>
              <a:rPr lang="ru-RU" sz="1400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внутришкольного</a:t>
            </a: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тестирования, которое необходимо проводить два раза в год: в октябре и апреле.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адаптации детей с миграционной историей могут использоваться во внеурочной деятельности и на уроках русского языка и литературы.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Комплекты </a:t>
            </a:r>
            <a:r>
              <a:rPr lang="ru-RU" sz="1400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диагностических материалов для тестирования доступны на портале «Единое содержание общего образования».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069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6877" y="953814"/>
            <a:ext cx="6897414" cy="2881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Изменения в ОГЭ-2027</a:t>
            </a:r>
          </a:p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русскому языку скорректируют систему оценки сочинения, из-за чего максимальный балл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ырастет с 37 до 38.</a:t>
            </a:r>
          </a:p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Изменения также внесут в итоговое собеседование для девятиклассников.</a:t>
            </a:r>
          </a:p>
          <a:p>
            <a:pPr lvl="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ОГЭ по литературе останется без изменений.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9185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70</TotalTime>
  <Words>1636</Words>
  <Application>Microsoft Office PowerPoint</Application>
  <PresentationFormat>Широкоэкранный</PresentationFormat>
  <Paragraphs>95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Марина</cp:lastModifiedBy>
  <cp:revision>7</cp:revision>
  <dcterms:created xsi:type="dcterms:W3CDTF">2026-08-21T15:19:08Z</dcterms:created>
  <dcterms:modified xsi:type="dcterms:W3CDTF">2026-08-26T17:57:44Z</dcterms:modified>
</cp:coreProperties>
</file>