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702" r:id="rId1"/>
  </p:sldMasterIdLst>
  <p:notesMasterIdLst>
    <p:notesMasterId r:id="rId14"/>
  </p:notesMasterIdLst>
  <p:sldIdLst>
    <p:sldId id="266" r:id="rId2"/>
    <p:sldId id="257" r:id="rId3"/>
    <p:sldId id="259" r:id="rId4"/>
    <p:sldId id="272" r:id="rId5"/>
    <p:sldId id="271" r:id="rId6"/>
    <p:sldId id="262" r:id="rId7"/>
    <p:sldId id="273" r:id="rId8"/>
    <p:sldId id="269" r:id="rId9"/>
    <p:sldId id="275" r:id="rId10"/>
    <p:sldId id="276" r:id="rId11"/>
    <p:sldId id="264" r:id="rId12"/>
    <p:sldId id="265" r:id="rId13"/>
  </p:sldIdLst>
  <p:sldSz cx="14630400" cy="8229600"/>
  <p:notesSz cx="8229600" cy="14630400"/>
  <p:embeddedFontLst>
    <p:embeddedFont>
      <p:font typeface="Overpass" panose="020B0604020202020204" charset="-52"/>
      <p:regular r:id="rId15"/>
    </p:embeddedFont>
    <p:embeddedFont>
      <p:font typeface="Bahnschrift SemiBold Condensed" panose="020B0502040204020203" pitchFamily="34" charset="0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Segoe UI" panose="020B0502040204020203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023C"/>
    <a:srgbClr val="D7294A"/>
    <a:srgbClr val="A724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6" d="100"/>
          <a:sy n="76" d="100"/>
        </p:scale>
        <p:origin x="52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8254902288794718E-2"/>
          <c:y val="2.5312500000000005E-2"/>
          <c:w val="0.73462555682205855"/>
          <c:h val="0.8287681471456692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Дети, игнорирующие домашнее задание</c:v>
                </c:pt>
                <c:pt idx="1">
                  <c:v>Дети, получающие балл за ведение тетради</c:v>
                </c:pt>
                <c:pt idx="2">
                  <c:v>Дети, которые читают хотя бы одно произведение в неделю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</c:v>
                </c:pt>
                <c:pt idx="1">
                  <c:v>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AA-4447-BB57-2B2B8DFB9A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Октябрь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Дети, игнорирующие домашнее задание</c:v>
                </c:pt>
                <c:pt idx="1">
                  <c:v>Дети, получающие балл за ведение тетради</c:v>
                </c:pt>
                <c:pt idx="2">
                  <c:v>Дети, которые читают хотя бы одно произведение в неделю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20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0AA-4447-BB57-2B2B8DFB9A4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Дети, игнорирующие домашнее задание</c:v>
                </c:pt>
                <c:pt idx="1">
                  <c:v>Дети, получающие балл за ведение тетради</c:v>
                </c:pt>
                <c:pt idx="2">
                  <c:v>Дети, которые читают хотя бы одно произведение в неделю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40AA-4447-BB57-2B2B8DFB9A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63846975"/>
        <c:axId val="1663860415"/>
      </c:barChart>
      <c:catAx>
        <c:axId val="166384697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3860415"/>
        <c:crosses val="autoZero"/>
        <c:auto val="1"/>
        <c:lblAlgn val="ctr"/>
        <c:lblOffset val="100"/>
        <c:noMultiLvlLbl val="0"/>
      </c:catAx>
      <c:valAx>
        <c:axId val="16638604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66384697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solidFill>
          <a:schemeClr val="accent4">
            <a:lumMod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72180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E0E70-1698-8441-1987-B9BF45D6F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4FFDA-A867-6547-F2AC-3F1BA54B6B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F9EB2A-ACD3-45CF-39A5-E0443DC5A0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F664BE-B85B-527F-76F7-3F52EFC6E96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95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DA24A-9B13-4C1B-FBB6-B5975F7627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2C945-67A6-2524-845C-A5B548C3BB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751C4E-43F3-70FA-3626-130514FCE0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33744-81FD-34A9-1E2F-FFE25B4D36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209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CB3FF-6456-8619-52B8-966B17BEA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2B98A1-9CA2-2918-36F1-5F542FA1AE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9AF842-D281-F637-B1A5-787C94E009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27D01-CA0A-679C-C1CC-504F74A0C4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8573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CF5191-0569-4DC4-91C0-32BE2B3AB9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2"/>
            <a:ext cx="14630398" cy="82295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E7964CB-E75A-4A03-88D3-6A48EF650A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0415" y="3319463"/>
            <a:ext cx="7464121" cy="1590676"/>
          </a:xfrm>
          <a:prstGeom prst="rect">
            <a:avLst/>
          </a:prstGeom>
        </p:spPr>
        <p:txBody>
          <a:bodyPr anchor="ctr"/>
          <a:lstStyle>
            <a:lvl1pPr>
              <a:defRPr b="1"/>
            </a:lvl1pPr>
          </a:lstStyle>
          <a:p>
            <a:r>
              <a:rPr lang="en-US" dirty="0"/>
              <a:t>Insert title here</a:t>
            </a:r>
          </a:p>
        </p:txBody>
      </p:sp>
    </p:spTree>
    <p:extLst>
      <p:ext uri="{BB962C8B-B14F-4D97-AF65-F5344CB8AC3E}">
        <p14:creationId xmlns:p14="http://schemas.microsoft.com/office/powerpoint/2010/main" val="2268974679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280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7724906-4405-47F4-B533-7291B003B0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0362" y="2394561"/>
            <a:ext cx="10969676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11192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i="0" kern="1200" cap="none" spc="-60" baseline="0" dirty="0">
                <a:ln w="3175">
                  <a:noFill/>
                </a:ln>
                <a:solidFill>
                  <a:schemeClr val="accent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1EEF53A4-35A6-4E43-B220-67DA381C59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5569" y="3912847"/>
            <a:ext cx="9359264" cy="18417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16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:a16="http://schemas.microsoft.com/office/drawing/2014/main" id="{906BF34F-6945-4E11-BAEC-F66F7254C4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99499"/>
            <a:ext cx="14630400" cy="10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1186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attern Content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9690" y="859154"/>
            <a:ext cx="7772400" cy="142684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200"/>
              </a:spcBef>
              <a:defRPr sz="4800" b="1" spc="-6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692" y="2286000"/>
            <a:ext cx="7772400" cy="3931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1">
                <a:solidFill>
                  <a:schemeClr val="bg1"/>
                </a:solidFill>
              </a:defRPr>
            </a:lvl1pPr>
            <a:lvl2pPr marL="274320" indent="-274320">
              <a:lnSpc>
                <a:spcPct val="100000"/>
              </a:lnSpc>
              <a:spcBef>
                <a:spcPts val="1200"/>
              </a:spcBef>
              <a:defRPr sz="216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:a16="http://schemas.microsoft.com/office/drawing/2014/main" id="{BC85C715-EF0D-4E33-AC89-C35DD2596E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2153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72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54622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968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78444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0763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9140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3428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59153"/>
            <a:ext cx="7772400" cy="142684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200"/>
              </a:spcBef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2286000"/>
            <a:ext cx="7609115" cy="3931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1">
                <a:solidFill>
                  <a:schemeClr val="bg1"/>
                </a:solidFill>
              </a:defRPr>
            </a:lvl1pPr>
            <a:lvl2pPr marL="274320">
              <a:lnSpc>
                <a:spcPct val="100000"/>
              </a:lnSpc>
              <a:spcBef>
                <a:spcPts val="1200"/>
              </a:spcBef>
              <a:defRPr sz="216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5" descr="Red, blue grey white pattern background">
            <a:extLst>
              <a:ext uri="{FF2B5EF4-FFF2-40B4-BE49-F238E27FC236}">
                <a16:creationId xmlns:a16="http://schemas.microsoft.com/office/drawing/2014/main" id="{8FD53BA4-73D2-4CCA-8580-11F4221524F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2599" y="0"/>
            <a:ext cx="571780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White Striped background">
            <a:extLst>
              <a:ext uri="{FF2B5EF4-FFF2-40B4-BE49-F238E27FC236}">
                <a16:creationId xmlns:a16="http://schemas.microsoft.com/office/drawing/2014/main" id="{3917D528-010E-4303-97BF-F7F67BC661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0362" y="2394561"/>
            <a:ext cx="10969676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11192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i="0" kern="1200" cap="none" spc="-6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5569" y="3912847"/>
            <a:ext cx="9359264" cy="18417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16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0712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59157"/>
            <a:ext cx="12710160" cy="77559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0" name="Text Placeholder 15">
            <a:extLst>
              <a:ext uri="{FF2B5EF4-FFF2-40B4-BE49-F238E27FC236}">
                <a16:creationId xmlns:a16="http://schemas.microsoft.com/office/drawing/2014/main" id="{780F473D-F2DF-4163-AB6E-F7327F60EC4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1719075"/>
            <a:ext cx="12801599" cy="13898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0">
                <a:solidFill>
                  <a:schemeClr val="bg1"/>
                </a:solidFill>
              </a:defRPr>
            </a:lvl1pPr>
            <a:lvl2pPr marL="274320">
              <a:lnSpc>
                <a:spcPct val="100000"/>
              </a:lnSpc>
              <a:spcBef>
                <a:spcPts val="1200"/>
              </a:spcBef>
              <a:defRPr sz="216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7DC18506-6205-438F-AA5C-D337F9975FC3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908858" y="3109995"/>
            <a:ext cx="12801599" cy="34005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7" name="Picture Placeholder 5" descr="Red, blue grey white pattern background">
            <a:extLst>
              <a:ext uri="{FF2B5EF4-FFF2-40B4-BE49-F238E27FC236}">
                <a16:creationId xmlns:a16="http://schemas.microsoft.com/office/drawing/2014/main" id="{CD2D4C14-919B-45F8-8FB9-55AAC8A8FCF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88302"/>
            <a:ext cx="14630400" cy="104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60260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ft Patter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668F4E-0433-49FD-9D92-3B60E9B0AE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9690" y="859154"/>
            <a:ext cx="7772400" cy="1426844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200"/>
              </a:spcBef>
              <a:defRPr sz="4800" b="1" spc="-6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39692" y="2286000"/>
            <a:ext cx="7772400" cy="3931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1">
                <a:solidFill>
                  <a:schemeClr val="bg1"/>
                </a:solidFill>
              </a:defRPr>
            </a:lvl1pPr>
            <a:lvl2pPr marL="274320" indent="-274320">
              <a:lnSpc>
                <a:spcPct val="100000"/>
              </a:lnSpc>
              <a:spcBef>
                <a:spcPts val="1200"/>
              </a:spcBef>
              <a:defRPr sz="216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6" name="Picture Placeholder 6" descr="Red, blue grey white pattern background">
            <a:extLst>
              <a:ext uri="{FF2B5EF4-FFF2-40B4-BE49-F238E27FC236}">
                <a16:creationId xmlns:a16="http://schemas.microsoft.com/office/drawing/2014/main" id="{3A82D859-AED3-485F-A04E-40320B1043A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5721532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8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08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mart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13624-9AD4-4B61-B3D1-7B2121350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59157"/>
            <a:ext cx="12710160" cy="775598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1200"/>
              </a:spcBef>
              <a:defRPr sz="4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DF03C311-DDF4-44A3-9D51-D5FDC4A8E7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1" y="1719075"/>
            <a:ext cx="12801599" cy="111291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0">
                <a:solidFill>
                  <a:schemeClr val="bg1"/>
                </a:solidFill>
              </a:defRPr>
            </a:lvl1pPr>
            <a:lvl2pPr marL="274320">
              <a:lnSpc>
                <a:spcPct val="100000"/>
              </a:lnSpc>
              <a:spcBef>
                <a:spcPts val="1200"/>
              </a:spcBef>
              <a:defRPr sz="2160" b="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8" name="SmartArt Placeholder 7">
            <a:extLst>
              <a:ext uri="{FF2B5EF4-FFF2-40B4-BE49-F238E27FC236}">
                <a16:creationId xmlns:a16="http://schemas.microsoft.com/office/drawing/2014/main" id="{9FD563C5-3DFB-47DD-8A9E-30D8084590F6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914401" y="2842956"/>
            <a:ext cx="12801598" cy="4012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 b="0"/>
            </a:lvl1pPr>
          </a:lstStyle>
          <a:p>
            <a:r>
              <a:rPr lang="en-US" dirty="0"/>
              <a:t>Insert Content here</a:t>
            </a:r>
          </a:p>
        </p:txBody>
      </p:sp>
      <p:pic>
        <p:nvPicPr>
          <p:cNvPr id="9" name="Picture Placeholder 8" descr="Red, blue grey white pattern background">
            <a:extLst>
              <a:ext uri="{FF2B5EF4-FFF2-40B4-BE49-F238E27FC236}">
                <a16:creationId xmlns:a16="http://schemas.microsoft.com/office/drawing/2014/main" id="{EFDBB6A3-9760-4B41-9E31-6D5DD396E1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99499"/>
            <a:ext cx="14630400" cy="103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3547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2">
            <a:extLst>
              <a:ext uri="{FF2B5EF4-FFF2-40B4-BE49-F238E27FC236}">
                <a16:creationId xmlns:a16="http://schemas.microsoft.com/office/drawing/2014/main" id="{3F45076F-4240-4B40-8CE4-637DD751A68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59155"/>
            <a:ext cx="6400800" cy="1426846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spcBef>
                <a:spcPts val="1200"/>
              </a:spcBef>
              <a:defRPr sz="4800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8498B63D-F60C-4A9D-8D3E-0C7CD748FED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286000"/>
            <a:ext cx="6400800" cy="3931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1"/>
            </a:lvl1pPr>
            <a:lvl2pPr marL="274320">
              <a:lnSpc>
                <a:spcPct val="100000"/>
              </a:lnSpc>
              <a:spcBef>
                <a:spcPts val="1200"/>
              </a:spcBef>
              <a:defRPr sz="2160"/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sp>
        <p:nvSpPr>
          <p:cNvPr id="9" name="Picture Placeholder 13">
            <a:extLst>
              <a:ext uri="{FF2B5EF4-FFF2-40B4-BE49-F238E27FC236}">
                <a16:creationId xmlns:a16="http://schemas.microsoft.com/office/drawing/2014/main" id="{827A95C0-AE8D-46E1-9EF9-64504CBEF9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229600" y="859156"/>
            <a:ext cx="5486400" cy="283464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92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8" name="Picture Placeholder 13">
            <a:extLst>
              <a:ext uri="{FF2B5EF4-FFF2-40B4-BE49-F238E27FC236}">
                <a16:creationId xmlns:a16="http://schemas.microsoft.com/office/drawing/2014/main" id="{89E410BA-B0FE-4F0E-8BE5-D33CC016635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229600" y="3966649"/>
            <a:ext cx="5486400" cy="2834640"/>
          </a:xfrm>
          <a:prstGeom prst="rect">
            <a:avLst/>
          </a:prstGeom>
          <a:solidFill>
            <a:schemeClr val="tx2"/>
          </a:solidFill>
        </p:spPr>
        <p:txBody>
          <a:bodyPr>
            <a:normAutofit/>
          </a:bodyPr>
          <a:lstStyle>
            <a:lvl1pPr algn="ctr">
              <a:buNone/>
              <a:defRPr sz="1920"/>
            </a:lvl1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pic>
        <p:nvPicPr>
          <p:cNvPr id="11" name="Picture Placeholder 5" descr="Red, blue grey white pattern background">
            <a:extLst>
              <a:ext uri="{FF2B5EF4-FFF2-40B4-BE49-F238E27FC236}">
                <a16:creationId xmlns:a16="http://schemas.microsoft.com/office/drawing/2014/main" id="{1014381E-E235-4624-9267-69EEEE9826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7177106"/>
            <a:ext cx="14630400" cy="10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40949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367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ight Pattern Content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87E8F-5716-4A71-B64F-EC5A742B45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59153"/>
            <a:ext cx="7772400" cy="1426846"/>
          </a:xfrm>
          <a:prstGeom prst="rect">
            <a:avLst/>
          </a:prstGeom>
        </p:spPr>
        <p:txBody>
          <a:bodyPr anchor="t">
            <a:noAutofit/>
          </a:bodyPr>
          <a:lstStyle>
            <a:lvl1pPr>
              <a:spcBef>
                <a:spcPts val="1200"/>
              </a:spcBef>
              <a:defRPr sz="4800" b="1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12" name="Text Placeholder 15">
            <a:extLst>
              <a:ext uri="{FF2B5EF4-FFF2-40B4-BE49-F238E27FC236}">
                <a16:creationId xmlns:a16="http://schemas.microsoft.com/office/drawing/2014/main" id="{E8DBED36-2461-46D0-AF71-79E0064B37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2286000"/>
            <a:ext cx="7772400" cy="393192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160" b="1">
                <a:solidFill>
                  <a:schemeClr val="bg1"/>
                </a:solidFill>
              </a:defRPr>
            </a:lvl1pPr>
            <a:lvl2pPr marL="274320">
              <a:lnSpc>
                <a:spcPct val="100000"/>
              </a:lnSpc>
              <a:spcBef>
                <a:spcPts val="1200"/>
              </a:spcBef>
              <a:defRPr sz="2160">
                <a:solidFill>
                  <a:schemeClr val="bg1"/>
                </a:solidFill>
              </a:defRPr>
            </a:lvl2pPr>
          </a:lstStyle>
          <a:p>
            <a:pPr lvl="0"/>
            <a:r>
              <a:rPr lang="en-US" dirty="0"/>
              <a:t>Insert subtitle here</a:t>
            </a:r>
          </a:p>
          <a:p>
            <a:pPr lvl="1"/>
            <a:r>
              <a:rPr lang="en-US" dirty="0"/>
              <a:t>Insert content here</a:t>
            </a:r>
          </a:p>
        </p:txBody>
      </p:sp>
      <p:pic>
        <p:nvPicPr>
          <p:cNvPr id="5" name="Picture Placeholder 6" descr="Red, blue grey white pattern background">
            <a:extLst>
              <a:ext uri="{FF2B5EF4-FFF2-40B4-BE49-F238E27FC236}">
                <a16:creationId xmlns:a16="http://schemas.microsoft.com/office/drawing/2014/main" id="{6696C96D-182E-490E-A117-B60FF185367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12599" y="0"/>
            <a:ext cx="571780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3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0">
          <p15:clr>
            <a:srgbClr val="5ACBF0"/>
          </p15:clr>
        </p15:guide>
        <p15:guide id="4" orient="horz" pos="2487">
          <p15:clr>
            <a:srgbClr val="5ACBF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6" descr="Picture placeholder ">
            <a:extLst>
              <a:ext uri="{FF2B5EF4-FFF2-40B4-BE49-F238E27FC236}">
                <a16:creationId xmlns:a16="http://schemas.microsoft.com/office/drawing/2014/main" id="{21F9B252-B7D4-4DA8-92E8-8A98BFEF41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D9303A2-B30A-054C-B809-053B909E1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0362" y="2394561"/>
            <a:ext cx="10969676" cy="738664"/>
          </a:xfrm>
          <a:prstGeom prst="rect">
            <a:avLst/>
          </a:prstGeom>
          <a:noFill/>
        </p:spPr>
        <p:txBody>
          <a:bodyPr wrap="square" lIns="0" tIns="0" rIns="0" bIns="0" anchor="b" anchorCtr="0">
            <a:spAutoFit/>
          </a:bodyPr>
          <a:lstStyle>
            <a:lvl1pPr algn="ctr" defTabSz="111929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b="1" i="0" kern="1200" cap="none" spc="-60" baseline="0" dirty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itchFamily="34" charset="0"/>
              </a:defRPr>
            </a:lvl1pPr>
          </a:lstStyle>
          <a:p>
            <a:r>
              <a:rPr lang="en-US" dirty="0"/>
              <a:t>Insert title here</a:t>
            </a: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10F58DD1-3970-D84D-8040-EF33B0971D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635569" y="3912847"/>
            <a:ext cx="9359264" cy="1841708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lang="en-US" sz="216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Insert content here</a:t>
            </a:r>
          </a:p>
        </p:txBody>
      </p:sp>
    </p:spTree>
    <p:extLst>
      <p:ext uri="{BB962C8B-B14F-4D97-AF65-F5344CB8AC3E}">
        <p14:creationId xmlns:p14="http://schemas.microsoft.com/office/powerpoint/2010/main" val="146828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6127">
          <p15:clr>
            <a:srgbClr val="5ACBF0"/>
          </p15:clr>
        </p15:guide>
        <p15:guide id="3" orient="horz" pos="2243">
          <p15:clr>
            <a:srgbClr val="5ACBF0"/>
          </p15:clr>
        </p15:guide>
        <p15:guide id="4" orient="horz" pos="2488">
          <p15:clr>
            <a:srgbClr val="5ACBF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09309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7" r:id="rId14"/>
    <p:sldLayoutId id="2147483720" r:id="rId15"/>
    <p:sldLayoutId id="2147483721" r:id="rId16"/>
    <p:sldLayoutId id="2147483722" r:id="rId17"/>
  </p:sldLayoutIdLst>
  <p:hf sldNum="0" hdr="0" ftr="0" dt="0"/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bg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bg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bg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AEB3AD-4512-9AE3-3B47-7D99EBE44081}"/>
              </a:ext>
            </a:extLst>
          </p:cNvPr>
          <p:cNvSpPr txBox="1"/>
          <p:nvPr/>
        </p:nvSpPr>
        <p:spPr>
          <a:xfrm>
            <a:off x="405114" y="313759"/>
            <a:ext cx="13889620" cy="7725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4000" dirty="0">
              <a:solidFill>
                <a:schemeClr val="bg1"/>
              </a:solidFill>
            </a:endParaRPr>
          </a:p>
          <a:p>
            <a:pPr algn="ctr"/>
            <a:endParaRPr lang="ru-RU" sz="4000" dirty="0">
              <a:solidFill>
                <a:schemeClr val="bg1"/>
              </a:solidFill>
            </a:endParaRPr>
          </a:p>
          <a:p>
            <a:pPr algn="ctr"/>
            <a:endParaRPr lang="ru-RU" sz="4000" dirty="0">
              <a:solidFill>
                <a:schemeClr val="accent2"/>
              </a:solidFill>
            </a:endParaRPr>
          </a:p>
          <a:p>
            <a:pPr algn="ctr"/>
            <a:endParaRPr lang="ru-RU" sz="4800" dirty="0">
              <a:solidFill>
                <a:schemeClr val="accent2"/>
              </a:solidFill>
            </a:endParaRPr>
          </a:p>
          <a:p>
            <a:pPr algn="ctr"/>
            <a:r>
              <a:rPr lang="ru-RU" sz="4800" dirty="0">
                <a:solidFill>
                  <a:schemeClr val="accent4"/>
                </a:solidFill>
                <a:latin typeface="Bahnschrift SemiBold Condensed" panose="020B0502040204020203" pitchFamily="34" charset="0"/>
              </a:rPr>
              <a:t>Тематические дни как способ мотивации и развития метапредметных умений в начальной школе</a:t>
            </a:r>
          </a:p>
          <a:p>
            <a:pPr algn="r"/>
            <a:endParaRPr lang="ru-RU" sz="4000" dirty="0">
              <a:solidFill>
                <a:srgbClr val="7E023C"/>
              </a:solidFill>
            </a:endParaRPr>
          </a:p>
          <a:p>
            <a:pPr algn="r"/>
            <a:endParaRPr lang="ru-RU" sz="4000" dirty="0">
              <a:solidFill>
                <a:srgbClr val="7E023C"/>
              </a:solidFill>
            </a:endParaRPr>
          </a:p>
          <a:p>
            <a:pPr algn="r"/>
            <a:endParaRPr lang="ru-RU" sz="1600" dirty="0">
              <a:solidFill>
                <a:schemeClr val="bg1"/>
              </a:solidFill>
            </a:endParaRPr>
          </a:p>
          <a:p>
            <a:pPr algn="r"/>
            <a:endParaRPr lang="ru-RU" sz="1600" dirty="0">
              <a:solidFill>
                <a:schemeClr val="bg1"/>
              </a:solidFill>
            </a:endParaRPr>
          </a:p>
          <a:p>
            <a:pPr algn="r"/>
            <a:endParaRPr lang="ru-RU" sz="1600" dirty="0">
              <a:solidFill>
                <a:schemeClr val="bg1"/>
              </a:solidFill>
            </a:endParaRPr>
          </a:p>
          <a:p>
            <a:pPr algn="r"/>
            <a:endParaRPr lang="ru-RU" sz="1600" dirty="0">
              <a:solidFill>
                <a:schemeClr val="bg1"/>
              </a:solidFill>
            </a:endParaRP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Долгова Ю. А., 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учитель начальных классов</a:t>
            </a:r>
          </a:p>
          <a:p>
            <a:pPr algn="r"/>
            <a:r>
              <a:rPr lang="ru-RU" sz="1600" dirty="0">
                <a:solidFill>
                  <a:schemeClr val="bg1"/>
                </a:solidFill>
              </a:rPr>
              <a:t>ГБОУ СОШ №1 «ОЦ» с. Борское</a:t>
            </a:r>
          </a:p>
          <a:p>
            <a:endParaRPr lang="ru-RU" sz="4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764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7BF2B-BF2C-7CB8-68BF-0C9D32AAAD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7A9B9DAD-8E6B-C020-521D-867E5907282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27769702"/>
              </p:ext>
            </p:extLst>
          </p:nvPr>
        </p:nvGraphicFramePr>
        <p:xfrm>
          <a:off x="1284790" y="905397"/>
          <a:ext cx="14013430" cy="650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64308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402017" y="3733677"/>
            <a:ext cx="5923534" cy="7970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150"/>
              </a:lnSpc>
              <a:buNone/>
            </a:pPr>
            <a:r>
              <a:rPr lang="en-US" sz="5400" b="1" kern="0" spc="-124" dirty="0" err="1">
                <a:solidFill>
                  <a:schemeClr val="accent4">
                    <a:lumMod val="50000"/>
                  </a:schemeClr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Результаты</a:t>
            </a:r>
            <a:endParaRPr lang="en-US" sz="5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972741" y="2125266"/>
            <a:ext cx="116443" cy="314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endParaRPr lang="en-US" sz="2450" dirty="0"/>
          </a:p>
        </p:txBody>
      </p:sp>
      <p:sp>
        <p:nvSpPr>
          <p:cNvPr id="7" name="Text 4"/>
          <p:cNvSpPr/>
          <p:nvPr/>
        </p:nvSpPr>
        <p:spPr>
          <a:xfrm>
            <a:off x="1504712" y="2493407"/>
            <a:ext cx="6859072" cy="7131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0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939522" y="3773567"/>
            <a:ext cx="182999" cy="3148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450"/>
              </a:lnSpc>
              <a:buNone/>
            </a:pPr>
            <a:endParaRPr lang="en-US" sz="2450" dirty="0"/>
          </a:p>
        </p:txBody>
      </p:sp>
      <p:sp>
        <p:nvSpPr>
          <p:cNvPr id="20" name="AutoShape 2" descr="Picture background">
            <a:extLst>
              <a:ext uri="{FF2B5EF4-FFF2-40B4-BE49-F238E27FC236}">
                <a16:creationId xmlns:a16="http://schemas.microsoft.com/office/drawing/2014/main" id="{61EF8097-8738-50CF-551A-F61E8675ACC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105186C4-D075-4CA2-0FC3-3947C15318DE}"/>
              </a:ext>
            </a:extLst>
          </p:cNvPr>
          <p:cNvSpPr/>
          <p:nvPr/>
        </p:nvSpPr>
        <p:spPr>
          <a:xfrm>
            <a:off x="637451" y="1383149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23" name="Shape 1">
            <a:extLst>
              <a:ext uri="{FF2B5EF4-FFF2-40B4-BE49-F238E27FC236}">
                <a16:creationId xmlns:a16="http://schemas.microsoft.com/office/drawing/2014/main" id="{AAF11F83-6676-951C-7B62-9A4D0F8F5E09}"/>
              </a:ext>
            </a:extLst>
          </p:cNvPr>
          <p:cNvSpPr/>
          <p:nvPr/>
        </p:nvSpPr>
        <p:spPr>
          <a:xfrm>
            <a:off x="637451" y="451331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24" name="Shape 1">
            <a:extLst>
              <a:ext uri="{FF2B5EF4-FFF2-40B4-BE49-F238E27FC236}">
                <a16:creationId xmlns:a16="http://schemas.microsoft.com/office/drawing/2014/main" id="{4822CCE5-39D2-E068-B473-C49666641D01}"/>
              </a:ext>
            </a:extLst>
          </p:cNvPr>
          <p:cNvSpPr/>
          <p:nvPr/>
        </p:nvSpPr>
        <p:spPr>
          <a:xfrm>
            <a:off x="9760869" y="1383149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5" name="Shape 1">
            <a:extLst>
              <a:ext uri="{FF2B5EF4-FFF2-40B4-BE49-F238E27FC236}">
                <a16:creationId xmlns:a16="http://schemas.microsoft.com/office/drawing/2014/main" id="{15DCA12D-107C-23DF-BECE-FBA03BE1F50B}"/>
              </a:ext>
            </a:extLst>
          </p:cNvPr>
          <p:cNvSpPr/>
          <p:nvPr/>
        </p:nvSpPr>
        <p:spPr>
          <a:xfrm>
            <a:off x="5222035" y="629483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26" name="Shape 1">
            <a:extLst>
              <a:ext uri="{FF2B5EF4-FFF2-40B4-BE49-F238E27FC236}">
                <a16:creationId xmlns:a16="http://schemas.microsoft.com/office/drawing/2014/main" id="{D68F0741-5FCD-D629-CB82-084BFEC1D0CC}"/>
              </a:ext>
            </a:extLst>
          </p:cNvPr>
          <p:cNvSpPr/>
          <p:nvPr/>
        </p:nvSpPr>
        <p:spPr>
          <a:xfrm>
            <a:off x="5281969" y="526682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27" name="Shape 1">
            <a:extLst>
              <a:ext uri="{FF2B5EF4-FFF2-40B4-BE49-F238E27FC236}">
                <a16:creationId xmlns:a16="http://schemas.microsoft.com/office/drawing/2014/main" id="{AC8C0804-8F7A-249C-96EB-65C7289B0443}"/>
              </a:ext>
            </a:extLst>
          </p:cNvPr>
          <p:cNvSpPr/>
          <p:nvPr/>
        </p:nvSpPr>
        <p:spPr>
          <a:xfrm>
            <a:off x="9760869" y="430923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A1DDF4A-DF5D-7FCA-6E45-E3619DE6E250}"/>
              </a:ext>
            </a:extLst>
          </p:cNvPr>
          <p:cNvSpPr txBox="1"/>
          <p:nvPr/>
        </p:nvSpPr>
        <p:spPr>
          <a:xfrm>
            <a:off x="881604" y="1782459"/>
            <a:ext cx="3455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Повышение читательского интереса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09DAD7-A824-276A-E0B2-E22E424B6AE3}"/>
              </a:ext>
            </a:extLst>
          </p:cNvPr>
          <p:cNvSpPr txBox="1"/>
          <p:nvPr/>
        </p:nvSpPr>
        <p:spPr>
          <a:xfrm>
            <a:off x="5587488" y="1180712"/>
            <a:ext cx="34554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Улучшение дисциплины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1B56C78-A676-5E5D-03B9-2F0193968ACC}"/>
              </a:ext>
            </a:extLst>
          </p:cNvPr>
          <p:cNvSpPr txBox="1"/>
          <p:nvPr/>
        </p:nvSpPr>
        <p:spPr>
          <a:xfrm>
            <a:off x="10066388" y="1872040"/>
            <a:ext cx="3455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Увеличение интеллектуальной активности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D4449D-B580-F26B-8F54-8C7929FCE0AD}"/>
              </a:ext>
            </a:extLst>
          </p:cNvPr>
          <p:cNvSpPr txBox="1"/>
          <p:nvPr/>
        </p:nvSpPr>
        <p:spPr>
          <a:xfrm>
            <a:off x="576084" y="4713870"/>
            <a:ext cx="40664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Рост числа вовлеченных учащихся в образовательный процесс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0A4EE8-51F0-C9A2-A99F-FC6E692F149D}"/>
              </a:ext>
            </a:extLst>
          </p:cNvPr>
          <p:cNvSpPr txBox="1"/>
          <p:nvPr/>
        </p:nvSpPr>
        <p:spPr>
          <a:xfrm>
            <a:off x="5587487" y="5414380"/>
            <a:ext cx="34554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Развитие ответственности, саморегуляции и внимательности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95619A-CB47-6978-4873-8C41BBE8A166}"/>
              </a:ext>
            </a:extLst>
          </p:cNvPr>
          <p:cNvSpPr txBox="1"/>
          <p:nvPr/>
        </p:nvSpPr>
        <p:spPr>
          <a:xfrm>
            <a:off x="10066387" y="4701650"/>
            <a:ext cx="34554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Значительное улучшение качества письма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557781" y="2760484"/>
            <a:ext cx="7690723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700"/>
              </a:lnSpc>
              <a:buNone/>
            </a:pPr>
            <a:r>
              <a:rPr lang="ru-RU" sz="6000" b="1" kern="0" spc="-137" dirty="0">
                <a:solidFill>
                  <a:schemeClr val="accent4">
                    <a:lumMod val="50000"/>
                  </a:schemeClr>
                </a:solidFill>
                <a:ea typeface="Overpass Bold" pitchFamily="34" charset="-122"/>
              </a:rPr>
              <a:t>Долгова Юлия Алексеевна,</a:t>
            </a:r>
          </a:p>
          <a:p>
            <a:pPr marL="0" indent="0" algn="ctr">
              <a:lnSpc>
                <a:spcPts val="5700"/>
              </a:lnSpc>
              <a:buNone/>
            </a:pPr>
            <a:r>
              <a:rPr lang="ru-RU" sz="6000" b="1" kern="0" spc="-137" dirty="0">
                <a:solidFill>
                  <a:schemeClr val="accent4">
                    <a:lumMod val="50000"/>
                  </a:schemeClr>
                </a:solidFill>
                <a:ea typeface="Overpass Bold" pitchFamily="34" charset="-122"/>
              </a:rPr>
              <a:t>Учитель начальных классов</a:t>
            </a:r>
          </a:p>
          <a:p>
            <a:pPr marL="0" indent="0" algn="ctr">
              <a:lnSpc>
                <a:spcPts val="5700"/>
              </a:lnSpc>
              <a:buNone/>
            </a:pPr>
            <a:r>
              <a:rPr lang="ru-RU" sz="6000" b="1" kern="0" spc="-137" dirty="0">
                <a:solidFill>
                  <a:schemeClr val="accent4">
                    <a:lumMod val="50000"/>
                  </a:schemeClr>
                </a:solidFill>
                <a:ea typeface="Overpass Bold" pitchFamily="34" charset="-122"/>
              </a:rPr>
              <a:t>ГБОУ СОШ №1 «ОЦ» с. Борское</a:t>
            </a:r>
            <a:endParaRPr lang="en-US" sz="6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">
            <a:extLst>
              <a:ext uri="{FF2B5EF4-FFF2-40B4-BE49-F238E27FC236}">
                <a16:creationId xmlns:a16="http://schemas.microsoft.com/office/drawing/2014/main" id="{70DA8106-2BB0-FCD7-BF2B-FB3E60AF8786}"/>
              </a:ext>
            </a:extLst>
          </p:cNvPr>
          <p:cNvSpPr/>
          <p:nvPr/>
        </p:nvSpPr>
        <p:spPr>
          <a:xfrm>
            <a:off x="6037775" y="6723009"/>
            <a:ext cx="989647" cy="1013998"/>
          </a:xfrm>
          <a:prstGeom prst="roundRect">
            <a:avLst>
              <a:gd name="adj" fmla="val 1866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18" name="Shape 1">
            <a:extLst>
              <a:ext uri="{FF2B5EF4-FFF2-40B4-BE49-F238E27FC236}">
                <a16:creationId xmlns:a16="http://schemas.microsoft.com/office/drawing/2014/main" id="{5CEA85B6-77D3-9C5A-4F90-2E1EA3C14558}"/>
              </a:ext>
            </a:extLst>
          </p:cNvPr>
          <p:cNvSpPr/>
          <p:nvPr/>
        </p:nvSpPr>
        <p:spPr>
          <a:xfrm>
            <a:off x="6037778" y="5153041"/>
            <a:ext cx="989647" cy="1013998"/>
          </a:xfrm>
          <a:prstGeom prst="roundRect">
            <a:avLst>
              <a:gd name="adj" fmla="val 1866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</p:sp>
      <p:sp>
        <p:nvSpPr>
          <p:cNvPr id="17" name="Shape 1">
            <a:extLst>
              <a:ext uri="{FF2B5EF4-FFF2-40B4-BE49-F238E27FC236}">
                <a16:creationId xmlns:a16="http://schemas.microsoft.com/office/drawing/2014/main" id="{D47642FB-A4C8-CE64-0BF0-378FBF2120E6}"/>
              </a:ext>
            </a:extLst>
          </p:cNvPr>
          <p:cNvSpPr/>
          <p:nvPr/>
        </p:nvSpPr>
        <p:spPr>
          <a:xfrm>
            <a:off x="6021634" y="3568109"/>
            <a:ext cx="989647" cy="1013998"/>
          </a:xfrm>
          <a:prstGeom prst="roundRect">
            <a:avLst>
              <a:gd name="adj" fmla="val 1866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3" name="Text 0"/>
          <p:cNvSpPr/>
          <p:nvPr/>
        </p:nvSpPr>
        <p:spPr>
          <a:xfrm>
            <a:off x="6693693" y="743069"/>
            <a:ext cx="5641896" cy="7052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ru-RU" sz="4400" b="1" kern="0" spc="-133" dirty="0">
                <a:solidFill>
                  <a:schemeClr val="accent4"/>
                </a:solidFill>
                <a:ea typeface="Overpass Bold" pitchFamily="34" charset="-122"/>
              </a:rPr>
              <a:t>Проблемы в начале работы</a:t>
            </a:r>
            <a:endParaRPr lang="en-US" sz="4400" dirty="0">
              <a:solidFill>
                <a:schemeClr val="accent4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021633" y="2053612"/>
            <a:ext cx="989647" cy="1013998"/>
          </a:xfrm>
          <a:prstGeom prst="roundRect">
            <a:avLst>
              <a:gd name="adj" fmla="val 18668"/>
            </a:avLst>
          </a:prstGeom>
          <a:solidFill>
            <a:srgbClr val="7E023C"/>
          </a:solidFill>
          <a:ln w="7620">
            <a:solidFill>
              <a:srgbClr val="971B55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6336768" y="2560611"/>
            <a:ext cx="349523" cy="466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5400" b="1" kern="0" spc="-8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1</a:t>
            </a:r>
            <a:endParaRPr lang="en-US" sz="5400" dirty="0"/>
          </a:p>
        </p:txBody>
      </p:sp>
      <p:sp>
        <p:nvSpPr>
          <p:cNvPr id="6" name="Text 3"/>
          <p:cNvSpPr/>
          <p:nvPr/>
        </p:nvSpPr>
        <p:spPr>
          <a:xfrm>
            <a:off x="7315200" y="2370244"/>
            <a:ext cx="6416093" cy="1702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3600" kern="0" spc="-67" dirty="0">
                <a:solidFill>
                  <a:schemeClr val="accent4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Интеллектуальная пассивность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7333817" y="3920541"/>
            <a:ext cx="2820948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750"/>
              </a:lnSpc>
              <a:buNone/>
            </a:pPr>
            <a:r>
              <a:rPr lang="ru-RU" sz="4000" kern="0" spc="-67" dirty="0">
                <a:solidFill>
                  <a:schemeClr val="accent4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Рассеянность внимания</a:t>
            </a:r>
            <a:endParaRPr lang="en-US" sz="4000" dirty="0">
              <a:solidFill>
                <a:schemeClr val="accent4"/>
              </a:solidFill>
            </a:endParaRPr>
          </a:p>
        </p:txBody>
      </p:sp>
      <p:sp>
        <p:nvSpPr>
          <p:cNvPr id="11" name="Text 8"/>
          <p:cNvSpPr/>
          <p:nvPr/>
        </p:nvSpPr>
        <p:spPr>
          <a:xfrm>
            <a:off x="7104698" y="4838343"/>
            <a:ext cx="6686550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endParaRPr lang="en-US" sz="1850" dirty="0"/>
          </a:p>
        </p:txBody>
      </p:sp>
      <p:sp>
        <p:nvSpPr>
          <p:cNvPr id="14" name="Text 11"/>
          <p:cNvSpPr/>
          <p:nvPr/>
        </p:nvSpPr>
        <p:spPr>
          <a:xfrm>
            <a:off x="7333817" y="5143241"/>
            <a:ext cx="3230404" cy="3525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ru-RU" sz="3600" kern="0" spc="-67" dirty="0">
                <a:solidFill>
                  <a:schemeClr val="accent4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Игнорирование домашнего </a:t>
            </a:r>
          </a:p>
          <a:p>
            <a:pPr marL="0" indent="0">
              <a:buNone/>
            </a:pPr>
            <a:r>
              <a:rPr lang="ru-RU" sz="3600" kern="0" spc="-67" dirty="0">
                <a:solidFill>
                  <a:schemeClr val="accent4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задания</a:t>
            </a:r>
            <a:endParaRPr lang="en-US" sz="3600" dirty="0">
              <a:solidFill>
                <a:schemeClr val="accent4"/>
              </a:solidFill>
            </a:endParaRPr>
          </a:p>
        </p:txBody>
      </p:sp>
      <p:sp>
        <p:nvSpPr>
          <p:cNvPr id="15" name="Text 12"/>
          <p:cNvSpPr/>
          <p:nvPr/>
        </p:nvSpPr>
        <p:spPr>
          <a:xfrm>
            <a:off x="7315200" y="6727843"/>
            <a:ext cx="6686550" cy="767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ru-RU" sz="3600" dirty="0">
                <a:solidFill>
                  <a:schemeClr val="accent4"/>
                </a:solidFill>
                <a:latin typeface="Overpass Bold"/>
                <a:ea typeface="Overpass Bold"/>
              </a:rPr>
              <a:t>Равнодушие к открытиям новых знаний</a:t>
            </a:r>
            <a:endParaRPr lang="en-US" sz="3600" dirty="0">
              <a:solidFill>
                <a:schemeClr val="accent4"/>
              </a:solidFill>
              <a:latin typeface="Overpass Bold"/>
              <a:ea typeface="Overpass Bold"/>
            </a:endParaRPr>
          </a:p>
        </p:txBody>
      </p:sp>
      <p:sp>
        <p:nvSpPr>
          <p:cNvPr id="21" name="Text 2">
            <a:extLst>
              <a:ext uri="{FF2B5EF4-FFF2-40B4-BE49-F238E27FC236}">
                <a16:creationId xmlns:a16="http://schemas.microsoft.com/office/drawing/2014/main" id="{AB90B3BC-C52D-E988-F50F-59149EEEC5ED}"/>
              </a:ext>
            </a:extLst>
          </p:cNvPr>
          <p:cNvSpPr/>
          <p:nvPr/>
        </p:nvSpPr>
        <p:spPr>
          <a:xfrm>
            <a:off x="6344170" y="4024146"/>
            <a:ext cx="349523" cy="466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5400" b="1" kern="0" spc="-8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2</a:t>
            </a:r>
            <a:endParaRPr lang="en-US" sz="5400" dirty="0"/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id="{9A22A752-9D8F-8A13-1E06-EB9A58F2C6E1}"/>
              </a:ext>
            </a:extLst>
          </p:cNvPr>
          <p:cNvSpPr/>
          <p:nvPr/>
        </p:nvSpPr>
        <p:spPr>
          <a:xfrm>
            <a:off x="6336769" y="5654153"/>
            <a:ext cx="349523" cy="466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5400" b="1" kern="0" spc="-8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3</a:t>
            </a:r>
            <a:endParaRPr lang="en-US" sz="5400" dirty="0"/>
          </a:p>
        </p:txBody>
      </p:sp>
      <p:sp>
        <p:nvSpPr>
          <p:cNvPr id="23" name="Text 2">
            <a:extLst>
              <a:ext uri="{FF2B5EF4-FFF2-40B4-BE49-F238E27FC236}">
                <a16:creationId xmlns:a16="http://schemas.microsoft.com/office/drawing/2014/main" id="{F8355D83-8108-4E5F-3E33-ADF7C05958AB}"/>
              </a:ext>
            </a:extLst>
          </p:cNvPr>
          <p:cNvSpPr/>
          <p:nvPr/>
        </p:nvSpPr>
        <p:spPr>
          <a:xfrm>
            <a:off x="6344170" y="7194300"/>
            <a:ext cx="349523" cy="4668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ru-RU" sz="5400" b="1" kern="0" spc="-80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4</a:t>
            </a:r>
            <a:endParaRPr lang="en-US" sz="5400" dirty="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A735B0A-8898-1BEE-0AB7-F93DEFD87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510008" cy="82296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7"/>
          <p:cNvSpPr/>
          <p:nvPr/>
        </p:nvSpPr>
        <p:spPr>
          <a:xfrm>
            <a:off x="9595247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281970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3" name="Text 0"/>
          <p:cNvSpPr/>
          <p:nvPr/>
        </p:nvSpPr>
        <p:spPr>
          <a:xfrm>
            <a:off x="968693" y="3999428"/>
            <a:ext cx="787717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b="1" kern="0" spc="-137" dirty="0" err="1">
                <a:solidFill>
                  <a:schemeClr val="accent4">
                    <a:lumMod val="50000"/>
                  </a:schemeClr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Понедельник</a:t>
            </a:r>
            <a:endParaRPr lang="en-US" sz="45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968693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230750" y="528453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E5E0DF"/>
                </a:solidFill>
                <a:latin typeface="Overpass Bold"/>
              </a:rPr>
              <a:t>Тематика</a:t>
            </a:r>
            <a:endParaRPr lang="en-US" sz="2250" dirty="0">
              <a:latin typeface="Overpass Bold"/>
            </a:endParaRPr>
          </a:p>
        </p:txBody>
      </p:sp>
      <p:sp>
        <p:nvSpPr>
          <p:cNvPr id="6" name="Text 3"/>
          <p:cNvSpPr/>
          <p:nvPr/>
        </p:nvSpPr>
        <p:spPr>
          <a:xfrm>
            <a:off x="5544026" y="5795514"/>
            <a:ext cx="354234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Учитель </a:t>
            </a: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намеренно </a:t>
            </a:r>
            <a:r>
              <a:rPr lang="en-US" sz="1900" dirty="0" err="1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допускает</a:t>
            </a: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ошибки, ученики их находят и </a:t>
            </a:r>
            <a:r>
              <a:rPr lang="en-US" sz="1900" dirty="0" err="1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исправляют</a:t>
            </a:r>
            <a:endParaRPr lang="en-US" sz="1900" dirty="0"/>
          </a:p>
        </p:txBody>
      </p:sp>
      <p:sp>
        <p:nvSpPr>
          <p:cNvPr id="8" name="Text 5"/>
          <p:cNvSpPr/>
          <p:nvPr/>
        </p:nvSpPr>
        <p:spPr>
          <a:xfrm>
            <a:off x="5544026" y="5235776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Суть</a:t>
            </a:r>
            <a:endParaRPr lang="en-US" sz="2250" dirty="0"/>
          </a:p>
        </p:txBody>
      </p:sp>
      <p:sp>
        <p:nvSpPr>
          <p:cNvPr id="9" name="Text 6"/>
          <p:cNvSpPr/>
          <p:nvPr/>
        </p:nvSpPr>
        <p:spPr>
          <a:xfrm>
            <a:off x="9857303" y="5612754"/>
            <a:ext cx="354234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Критическое мышление, анализ и </a:t>
            </a:r>
            <a:r>
              <a:rPr lang="en-US" sz="1900" dirty="0" err="1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синтез</a:t>
            </a: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информации</a:t>
            </a: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, уверенность в себе и внимательность</a:t>
            </a:r>
            <a:endParaRPr lang="en-US" sz="1900" dirty="0"/>
          </a:p>
        </p:txBody>
      </p:sp>
      <p:sp>
        <p:nvSpPr>
          <p:cNvPr id="11" name="Text 8"/>
          <p:cNvSpPr/>
          <p:nvPr/>
        </p:nvSpPr>
        <p:spPr>
          <a:xfrm>
            <a:off x="9857303" y="522678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kern="0" spc="-69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</a:t>
            </a:r>
            <a:r>
              <a:rPr lang="ru-RU" sz="2250" b="1" kern="0" spc="-69" dirty="0" err="1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азвитие</a:t>
            </a:r>
            <a:endParaRPr lang="en-US" sz="2250" dirty="0"/>
          </a:p>
        </p:txBody>
      </p:sp>
      <p:sp>
        <p:nvSpPr>
          <p:cNvPr id="12" name="Text 9"/>
          <p:cNvSpPr/>
          <p:nvPr/>
        </p:nvSpPr>
        <p:spPr>
          <a:xfrm>
            <a:off x="1230750" y="6199594"/>
            <a:ext cx="354234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2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 ошибок</a:t>
            </a:r>
            <a:endParaRPr lang="en-US" sz="280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5395E0D-BEA7-0FCA-A5BF-2DEA46532F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816" b="24936"/>
          <a:stretch/>
        </p:blipFill>
        <p:spPr>
          <a:xfrm>
            <a:off x="-195208" y="-83277"/>
            <a:ext cx="14825608" cy="34255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0A2FE-3ACD-C40B-984A-D76B0511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7">
            <a:extLst>
              <a:ext uri="{FF2B5EF4-FFF2-40B4-BE49-F238E27FC236}">
                <a16:creationId xmlns:a16="http://schemas.microsoft.com/office/drawing/2014/main" id="{7471FC05-39ED-0C7D-B114-022BC7CB11B8}"/>
              </a:ext>
            </a:extLst>
          </p:cNvPr>
          <p:cNvSpPr/>
          <p:nvPr/>
        </p:nvSpPr>
        <p:spPr>
          <a:xfrm>
            <a:off x="9595247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05EEF857-73BC-D29A-78BC-AF5438081B54}"/>
              </a:ext>
            </a:extLst>
          </p:cNvPr>
          <p:cNvSpPr/>
          <p:nvPr/>
        </p:nvSpPr>
        <p:spPr>
          <a:xfrm>
            <a:off x="5281970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F9D50B73-35E7-5897-CB3D-17E36006101A}"/>
              </a:ext>
            </a:extLst>
          </p:cNvPr>
          <p:cNvSpPr/>
          <p:nvPr/>
        </p:nvSpPr>
        <p:spPr>
          <a:xfrm>
            <a:off x="968693" y="3999428"/>
            <a:ext cx="787717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ru-RU" sz="4550" b="1" kern="0" spc="-137" dirty="0">
                <a:solidFill>
                  <a:schemeClr val="accent4">
                    <a:lumMod val="50000"/>
                  </a:schemeClr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Вторник</a:t>
            </a:r>
            <a:endParaRPr lang="en-US" sz="45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E35C2A4D-F0EC-820D-F836-0E755359A95A}"/>
              </a:ext>
            </a:extLst>
          </p:cNvPr>
          <p:cNvSpPr/>
          <p:nvPr/>
        </p:nvSpPr>
        <p:spPr>
          <a:xfrm>
            <a:off x="968693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0E7E3872-DDDE-B6D6-8FF1-3E68C38E765F}"/>
              </a:ext>
            </a:extLst>
          </p:cNvPr>
          <p:cNvSpPr/>
          <p:nvPr/>
        </p:nvSpPr>
        <p:spPr>
          <a:xfrm>
            <a:off x="1230750" y="528453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E5E0DF"/>
                </a:solidFill>
                <a:latin typeface="Overpass Bold"/>
              </a:rPr>
              <a:t>Тематика</a:t>
            </a:r>
            <a:endParaRPr lang="en-US" sz="2250" dirty="0">
              <a:latin typeface="Overpass Bold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AEDF1D23-BB6B-8785-0B97-7F9AA2F09778}"/>
              </a:ext>
            </a:extLst>
          </p:cNvPr>
          <p:cNvSpPr/>
          <p:nvPr/>
        </p:nvSpPr>
        <p:spPr>
          <a:xfrm>
            <a:off x="5544026" y="5795514"/>
            <a:ext cx="354234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Дети заранее готовят к уроку дополнительную информацию</a:t>
            </a:r>
            <a:endParaRPr lang="en-US" sz="19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DE376039-8B5C-1927-7849-F4F2832ACB18}"/>
              </a:ext>
            </a:extLst>
          </p:cNvPr>
          <p:cNvSpPr/>
          <p:nvPr/>
        </p:nvSpPr>
        <p:spPr>
          <a:xfrm>
            <a:off x="5544026" y="5235776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Суть</a:t>
            </a:r>
            <a:endParaRPr lang="en-US" sz="225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D0BB4AF6-6F94-698F-C405-888179B58076}"/>
              </a:ext>
            </a:extLst>
          </p:cNvPr>
          <p:cNvSpPr/>
          <p:nvPr/>
        </p:nvSpPr>
        <p:spPr>
          <a:xfrm>
            <a:off x="9857303" y="5612754"/>
            <a:ext cx="354234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Навыки поиска и обработки информации, выступлений и уверенности.</a:t>
            </a: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6CBC371F-BAB5-DD60-3806-E84F237EB657}"/>
              </a:ext>
            </a:extLst>
          </p:cNvPr>
          <p:cNvSpPr/>
          <p:nvPr/>
        </p:nvSpPr>
        <p:spPr>
          <a:xfrm>
            <a:off x="9857303" y="522678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kern="0" spc="-69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</a:t>
            </a:r>
            <a:r>
              <a:rPr lang="ru-RU" sz="2250" b="1" kern="0" spc="-69" dirty="0" err="1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азвитие</a:t>
            </a:r>
            <a:endParaRPr lang="en-US" sz="225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C0ADD51A-E35F-E4E2-0D11-0E02DBF86BFF}"/>
              </a:ext>
            </a:extLst>
          </p:cNvPr>
          <p:cNvSpPr/>
          <p:nvPr/>
        </p:nvSpPr>
        <p:spPr>
          <a:xfrm>
            <a:off x="1230749" y="6007803"/>
            <a:ext cx="354234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2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 перевернутого обучения</a:t>
            </a:r>
            <a:endParaRPr lang="en-US" sz="2800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D899523-6D9E-E7D5-4A00-5E4CD783DF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7256"/>
          <a:stretch/>
        </p:blipFill>
        <p:spPr>
          <a:xfrm>
            <a:off x="0" y="0"/>
            <a:ext cx="14630400" cy="348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513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334D66-ED0F-06D1-EC5C-76A9D7CF4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7">
            <a:extLst>
              <a:ext uri="{FF2B5EF4-FFF2-40B4-BE49-F238E27FC236}">
                <a16:creationId xmlns:a16="http://schemas.microsoft.com/office/drawing/2014/main" id="{FBBB11A9-27C6-3FD0-0E2E-EA8C40632672}"/>
              </a:ext>
            </a:extLst>
          </p:cNvPr>
          <p:cNvSpPr/>
          <p:nvPr/>
        </p:nvSpPr>
        <p:spPr>
          <a:xfrm>
            <a:off x="9595247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7" name="Shape 4">
            <a:extLst>
              <a:ext uri="{FF2B5EF4-FFF2-40B4-BE49-F238E27FC236}">
                <a16:creationId xmlns:a16="http://schemas.microsoft.com/office/drawing/2014/main" id="{C4A88581-910F-C643-2ACF-3C5F92A34BE7}"/>
              </a:ext>
            </a:extLst>
          </p:cNvPr>
          <p:cNvSpPr/>
          <p:nvPr/>
        </p:nvSpPr>
        <p:spPr>
          <a:xfrm>
            <a:off x="5281970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5B313DBC-1C9A-1CCC-5BD8-0807377AC41E}"/>
              </a:ext>
            </a:extLst>
          </p:cNvPr>
          <p:cNvSpPr/>
          <p:nvPr/>
        </p:nvSpPr>
        <p:spPr>
          <a:xfrm>
            <a:off x="968693" y="3999428"/>
            <a:ext cx="7877175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ru-RU" sz="4550" b="1" kern="0" spc="-137" dirty="0">
                <a:solidFill>
                  <a:schemeClr val="accent4">
                    <a:lumMod val="50000"/>
                  </a:schemeClr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Среда</a:t>
            </a:r>
            <a:endParaRPr lang="en-US" sz="45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E211176C-A853-06B2-9B02-A6162CDA70FD}"/>
              </a:ext>
            </a:extLst>
          </p:cNvPr>
          <p:cNvSpPr/>
          <p:nvPr/>
        </p:nvSpPr>
        <p:spPr>
          <a:xfrm>
            <a:off x="968693" y="5095756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454F6840-FB2E-FB4C-B2AC-E14199F763C7}"/>
              </a:ext>
            </a:extLst>
          </p:cNvPr>
          <p:cNvSpPr/>
          <p:nvPr/>
        </p:nvSpPr>
        <p:spPr>
          <a:xfrm>
            <a:off x="1230750" y="5284534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E5E0DF"/>
                </a:solidFill>
                <a:latin typeface="Overpass Bold"/>
              </a:rPr>
              <a:t>Тематика</a:t>
            </a:r>
            <a:endParaRPr lang="en-US" sz="2250" dirty="0">
              <a:latin typeface="Overpass Bold"/>
            </a:endParaRPr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516D78C2-B2C2-24A3-5DFE-8A37D8D2E83A}"/>
              </a:ext>
            </a:extLst>
          </p:cNvPr>
          <p:cNvSpPr/>
          <p:nvPr/>
        </p:nvSpPr>
        <p:spPr>
          <a:xfrm>
            <a:off x="5544026" y="5795514"/>
            <a:ext cx="3542347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Ученики получают балл за аккуратные и чистые тетради</a:t>
            </a: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61D4613A-D7B4-6110-D732-865BCBE70017}"/>
              </a:ext>
            </a:extLst>
          </p:cNvPr>
          <p:cNvSpPr/>
          <p:nvPr/>
        </p:nvSpPr>
        <p:spPr>
          <a:xfrm>
            <a:off x="5544026" y="5235776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Суть</a:t>
            </a:r>
            <a:endParaRPr lang="en-US" sz="225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05232D7C-6321-61CA-806F-966A094974ED}"/>
              </a:ext>
            </a:extLst>
          </p:cNvPr>
          <p:cNvSpPr/>
          <p:nvPr/>
        </p:nvSpPr>
        <p:spPr>
          <a:xfrm>
            <a:off x="9857303" y="5810964"/>
            <a:ext cx="354234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Поддержание порядка, контроль, ответственность</a:t>
            </a:r>
          </a:p>
        </p:txBody>
      </p:sp>
      <p:sp>
        <p:nvSpPr>
          <p:cNvPr id="11" name="Text 8">
            <a:extLst>
              <a:ext uri="{FF2B5EF4-FFF2-40B4-BE49-F238E27FC236}">
                <a16:creationId xmlns:a16="http://schemas.microsoft.com/office/drawing/2014/main" id="{57A496BA-290B-D5EE-9D1C-83BF18F2E1B6}"/>
              </a:ext>
            </a:extLst>
          </p:cNvPr>
          <p:cNvSpPr/>
          <p:nvPr/>
        </p:nvSpPr>
        <p:spPr>
          <a:xfrm>
            <a:off x="9857303" y="5226785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kern="0" spc="-69" dirty="0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</a:t>
            </a:r>
            <a:r>
              <a:rPr lang="ru-RU" sz="2250" b="1" kern="0" spc="-69" dirty="0" err="1">
                <a:solidFill>
                  <a:srgbClr val="E5E0D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азвитие</a:t>
            </a:r>
            <a:endParaRPr lang="en-US" sz="2250" dirty="0"/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DC66F9E0-08DA-005D-35C6-2C8399A2DF8F}"/>
              </a:ext>
            </a:extLst>
          </p:cNvPr>
          <p:cNvSpPr/>
          <p:nvPr/>
        </p:nvSpPr>
        <p:spPr>
          <a:xfrm>
            <a:off x="1230750" y="5836453"/>
            <a:ext cx="3542347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28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 чистых тетрадей</a:t>
            </a:r>
            <a:endParaRPr lang="en-US" sz="28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1C2654D-5F6C-A41C-4D97-4A6F16C8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1646" b="22082"/>
          <a:stretch/>
        </p:blipFill>
        <p:spPr>
          <a:xfrm>
            <a:off x="0" y="-175955"/>
            <a:ext cx="14630400" cy="380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99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>
            <a:extLst>
              <a:ext uri="{FF2B5EF4-FFF2-40B4-BE49-F238E27FC236}">
                <a16:creationId xmlns:a16="http://schemas.microsoft.com/office/drawing/2014/main" id="{CDE8BE8C-2696-25B4-7AA1-90EADE9A8762}"/>
              </a:ext>
            </a:extLst>
          </p:cNvPr>
          <p:cNvSpPr/>
          <p:nvPr/>
        </p:nvSpPr>
        <p:spPr>
          <a:xfrm>
            <a:off x="5089914" y="520333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D6C6A7B3-7393-2ABF-D691-22E1FEA97A45}"/>
              </a:ext>
            </a:extLst>
          </p:cNvPr>
          <p:cNvSpPr/>
          <p:nvPr/>
        </p:nvSpPr>
        <p:spPr>
          <a:xfrm>
            <a:off x="9365805" y="520333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960E9D7D-DA0F-9951-5383-4885BF333352}"/>
              </a:ext>
            </a:extLst>
          </p:cNvPr>
          <p:cNvSpPr/>
          <p:nvPr/>
        </p:nvSpPr>
        <p:spPr>
          <a:xfrm>
            <a:off x="814689" y="520333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2" name="Text 0"/>
          <p:cNvSpPr/>
          <p:nvPr/>
        </p:nvSpPr>
        <p:spPr>
          <a:xfrm>
            <a:off x="939752" y="4025978"/>
            <a:ext cx="8775383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en-US" sz="4550" b="1" kern="0" spc="-137" dirty="0" err="1">
                <a:solidFill>
                  <a:schemeClr val="accent4">
                    <a:lumMod val="50000"/>
                  </a:schemeClr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Четверг</a:t>
            </a:r>
            <a:endParaRPr lang="en-US" sz="45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1050886" y="550744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Тематика</a:t>
            </a:r>
            <a:endParaRPr lang="en-US" sz="2250" dirty="0"/>
          </a:p>
        </p:txBody>
      </p:sp>
      <p:sp>
        <p:nvSpPr>
          <p:cNvPr id="4" name="Text 2"/>
          <p:cNvSpPr/>
          <p:nvPr/>
        </p:nvSpPr>
        <p:spPr>
          <a:xfrm>
            <a:off x="5327444" y="5982459"/>
            <a:ext cx="382893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Учитель выбирает тайного ученика и наблюдает за ним </a:t>
            </a:r>
            <a:r>
              <a:rPr lang="en-US" sz="1900" dirty="0" err="1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весь</a:t>
            </a: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 </a:t>
            </a:r>
            <a:r>
              <a:rPr lang="en-US" sz="1900" dirty="0" err="1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</a:t>
            </a:r>
            <a:endParaRPr lang="en-US" sz="1900" dirty="0"/>
          </a:p>
        </p:txBody>
      </p:sp>
      <p:sp>
        <p:nvSpPr>
          <p:cNvPr id="5" name="Text 3"/>
          <p:cNvSpPr/>
          <p:nvPr/>
        </p:nvSpPr>
        <p:spPr>
          <a:xfrm>
            <a:off x="5327444" y="548331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FFFFFF"/>
                </a:solidFill>
                <a:ea typeface="Overpass Bold" pitchFamily="34" charset="-122"/>
              </a:rPr>
              <a:t>Суть</a:t>
            </a:r>
            <a:endParaRPr lang="en-US" sz="2250" dirty="0"/>
          </a:p>
        </p:txBody>
      </p:sp>
      <p:sp>
        <p:nvSpPr>
          <p:cNvPr id="6" name="Text 4"/>
          <p:cNvSpPr/>
          <p:nvPr/>
        </p:nvSpPr>
        <p:spPr>
          <a:xfrm>
            <a:off x="1050886" y="6006583"/>
            <a:ext cx="382893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 тайного ученика</a:t>
            </a:r>
            <a:endParaRPr lang="en-US" sz="1900" dirty="0"/>
          </a:p>
        </p:txBody>
      </p:sp>
      <p:sp>
        <p:nvSpPr>
          <p:cNvPr id="7" name="Text 5"/>
          <p:cNvSpPr/>
          <p:nvPr/>
        </p:nvSpPr>
        <p:spPr>
          <a:xfrm>
            <a:off x="9579103" y="548331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kern="0" spc="-69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Развитие</a:t>
            </a:r>
            <a:endParaRPr lang="en-US" sz="2250" dirty="0"/>
          </a:p>
        </p:txBody>
      </p:sp>
      <p:sp>
        <p:nvSpPr>
          <p:cNvPr id="8" name="Text 6"/>
          <p:cNvSpPr/>
          <p:nvPr/>
        </p:nvSpPr>
        <p:spPr>
          <a:xfrm>
            <a:off x="9579103" y="5982459"/>
            <a:ext cx="382893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Ответственность, командная работа и </a:t>
            </a:r>
            <a:r>
              <a:rPr lang="en-US" sz="1900" dirty="0" err="1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дисциплина</a:t>
            </a:r>
            <a:endParaRPr lang="en-US" sz="19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4783E94-490C-C054-D94B-93AE6E17C4D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534" t="26950" r="534" b="28462"/>
          <a:stretch/>
        </p:blipFill>
        <p:spPr>
          <a:xfrm>
            <a:off x="-61645" y="-468789"/>
            <a:ext cx="14753690" cy="422073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52E144-BFEA-86F3-616E-1E3DFE067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>
            <a:extLst>
              <a:ext uri="{FF2B5EF4-FFF2-40B4-BE49-F238E27FC236}">
                <a16:creationId xmlns:a16="http://schemas.microsoft.com/office/drawing/2014/main" id="{F429BC35-3FB2-DE94-6714-1042E6911E43}"/>
              </a:ext>
            </a:extLst>
          </p:cNvPr>
          <p:cNvSpPr/>
          <p:nvPr/>
        </p:nvSpPr>
        <p:spPr>
          <a:xfrm>
            <a:off x="5089914" y="520333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11" name="Shape 1">
            <a:extLst>
              <a:ext uri="{FF2B5EF4-FFF2-40B4-BE49-F238E27FC236}">
                <a16:creationId xmlns:a16="http://schemas.microsoft.com/office/drawing/2014/main" id="{C483C7B0-786C-F434-42A9-9CC79CEE507B}"/>
              </a:ext>
            </a:extLst>
          </p:cNvPr>
          <p:cNvSpPr/>
          <p:nvPr/>
        </p:nvSpPr>
        <p:spPr>
          <a:xfrm>
            <a:off x="9365805" y="520333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1D1ACB5A-72AF-8179-A2B5-7B2E40BB9F13}"/>
              </a:ext>
            </a:extLst>
          </p:cNvPr>
          <p:cNvSpPr/>
          <p:nvPr/>
        </p:nvSpPr>
        <p:spPr>
          <a:xfrm>
            <a:off x="814689" y="5203332"/>
            <a:ext cx="4066461" cy="2220516"/>
          </a:xfrm>
          <a:prstGeom prst="roundRect">
            <a:avLst>
              <a:gd name="adj" fmla="val 4670"/>
            </a:avLst>
          </a:prstGeom>
          <a:solidFill>
            <a:srgbClr val="7E023C"/>
          </a:solidFill>
          <a:ln w="15240">
            <a:solidFill>
              <a:srgbClr val="971B55"/>
            </a:solidFill>
            <a:prstDash val="solid"/>
          </a:ln>
        </p:spPr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F966221D-B797-1D5D-3633-472B99D50F90}"/>
              </a:ext>
            </a:extLst>
          </p:cNvPr>
          <p:cNvSpPr/>
          <p:nvPr/>
        </p:nvSpPr>
        <p:spPr>
          <a:xfrm>
            <a:off x="939752" y="4025978"/>
            <a:ext cx="8775383" cy="7260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700"/>
              </a:lnSpc>
              <a:buNone/>
            </a:pPr>
            <a:r>
              <a:rPr lang="ru-RU" sz="4550" b="1" kern="0" spc="-137" dirty="0">
                <a:solidFill>
                  <a:schemeClr val="accent4">
                    <a:lumMod val="50000"/>
                  </a:schemeClr>
                </a:solidFill>
                <a:latin typeface="Overpass" panose="020B0604020202020204" charset="-52"/>
                <a:ea typeface="Overpass Bold" pitchFamily="34" charset="-122"/>
              </a:rPr>
              <a:t>Пятница</a:t>
            </a:r>
            <a:endParaRPr lang="en-US" sz="4550" dirty="0">
              <a:solidFill>
                <a:schemeClr val="accent4">
                  <a:lumMod val="50000"/>
                </a:schemeClr>
              </a:solidFill>
              <a:latin typeface="Overpass" panose="020B0604020202020204" charset="-52"/>
            </a:endParaRPr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13339756-996A-DF30-450D-5694AB87C9F2}"/>
              </a:ext>
            </a:extLst>
          </p:cNvPr>
          <p:cNvSpPr/>
          <p:nvPr/>
        </p:nvSpPr>
        <p:spPr>
          <a:xfrm>
            <a:off x="1050886" y="5507443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Тематика</a:t>
            </a:r>
            <a:endParaRPr lang="en-US" sz="225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D1148878-7923-EAD0-C909-537483391C33}"/>
              </a:ext>
            </a:extLst>
          </p:cNvPr>
          <p:cNvSpPr/>
          <p:nvPr/>
        </p:nvSpPr>
        <p:spPr>
          <a:xfrm>
            <a:off x="5327444" y="5982459"/>
            <a:ext cx="382893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Дети читают дополнительную литературу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и ведут читательский дневник</a:t>
            </a:r>
            <a:endParaRPr lang="en-US" sz="1900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824E5B6-B3F2-B057-52C3-9FCD002D232B}"/>
              </a:ext>
            </a:extLst>
          </p:cNvPr>
          <p:cNvSpPr/>
          <p:nvPr/>
        </p:nvSpPr>
        <p:spPr>
          <a:xfrm>
            <a:off x="5327444" y="548331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ru-RU" sz="2250" b="1" kern="0" spc="-69" dirty="0">
                <a:solidFill>
                  <a:srgbClr val="FFFFFF"/>
                </a:solidFill>
                <a:ea typeface="Overpass Bold" pitchFamily="34" charset="-122"/>
              </a:rPr>
              <a:t>Суть</a:t>
            </a:r>
            <a:endParaRPr lang="en-US" sz="2250" dirty="0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60932680-1623-BED4-C204-4CC760DED84F}"/>
              </a:ext>
            </a:extLst>
          </p:cNvPr>
          <p:cNvSpPr/>
          <p:nvPr/>
        </p:nvSpPr>
        <p:spPr>
          <a:xfrm>
            <a:off x="1050886" y="6006583"/>
            <a:ext cx="3828931" cy="11851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День чтения</a:t>
            </a:r>
            <a:endParaRPr lang="en-US" sz="1900" dirty="0"/>
          </a:p>
        </p:txBody>
      </p:sp>
      <p:sp>
        <p:nvSpPr>
          <p:cNvPr id="7" name="Text 5">
            <a:extLst>
              <a:ext uri="{FF2B5EF4-FFF2-40B4-BE49-F238E27FC236}">
                <a16:creationId xmlns:a16="http://schemas.microsoft.com/office/drawing/2014/main" id="{AF1AD8E9-5FFA-5ACB-3FA0-80EC0CDC1C8A}"/>
              </a:ext>
            </a:extLst>
          </p:cNvPr>
          <p:cNvSpPr/>
          <p:nvPr/>
        </p:nvSpPr>
        <p:spPr>
          <a:xfrm>
            <a:off x="9579103" y="5483319"/>
            <a:ext cx="2904530" cy="3631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250" b="1" kern="0" spc="-69" dirty="0">
                <a:solidFill>
                  <a:srgbClr val="FFFFFF"/>
                </a:solidFill>
                <a:latin typeface="Overpass Bold" pitchFamily="34" charset="0"/>
                <a:ea typeface="Overpass Bold" pitchFamily="34" charset="-122"/>
                <a:cs typeface="Overpass Bold" pitchFamily="34" charset="-120"/>
              </a:rPr>
              <a:t>Развитие</a:t>
            </a:r>
            <a:endParaRPr lang="en-US" sz="2250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9D0AA7C9-E628-887B-1BE6-864FCEE2B06F}"/>
              </a:ext>
            </a:extLst>
          </p:cNvPr>
          <p:cNvSpPr/>
          <p:nvPr/>
        </p:nvSpPr>
        <p:spPr>
          <a:xfrm>
            <a:off x="9579103" y="5982459"/>
            <a:ext cx="3828931" cy="790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ru-RU" sz="1900" dirty="0">
                <a:solidFill>
                  <a:srgbClr val="E5E0DF"/>
                </a:solidFill>
                <a:latin typeface="Overpass" pitchFamily="34" charset="0"/>
                <a:ea typeface="Overpass" pitchFamily="34" charset="-122"/>
                <a:cs typeface="Overpass" pitchFamily="34" charset="-120"/>
              </a:rPr>
              <a:t>Аналитическое мышление, мотивация к самообразованию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BE380F6-02D8-7FCF-759A-4870F66FD4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36" t="17611" r="-359" b="30528"/>
          <a:stretch/>
        </p:blipFill>
        <p:spPr>
          <a:xfrm>
            <a:off x="-36269" y="-1265237"/>
            <a:ext cx="14702938" cy="513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386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38950D-0631-6956-5F76-8F605F999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159" y="0"/>
            <a:ext cx="6172200" cy="82296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3C1CF6-D764-692A-60E6-7DA9804E0A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77" r="7503"/>
          <a:stretch/>
        </p:blipFill>
        <p:spPr>
          <a:xfrm>
            <a:off x="6739359" y="1483006"/>
            <a:ext cx="8021256" cy="526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21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E9E97-524A-17E5-2295-FD9A2B047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44C948A-A944-C0FE-4D32-6DE02DCC0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76" y="737028"/>
            <a:ext cx="12392848" cy="675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5158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23042"/>
      </a:accent1>
      <a:accent2>
        <a:srgbClr val="3578AF"/>
      </a:accent2>
      <a:accent3>
        <a:srgbClr val="C4C4C4"/>
      </a:accent3>
      <a:accent4>
        <a:srgbClr val="A80B22"/>
      </a:accent4>
      <a:accent5>
        <a:srgbClr val="E2E2E2"/>
      </a:accent5>
      <a:accent6>
        <a:srgbClr val="2A6187"/>
      </a:accent6>
      <a:hlink>
        <a:srgbClr val="0563C1"/>
      </a:hlink>
      <a:folHlink>
        <a:srgbClr val="954F72"/>
      </a:folHlink>
    </a:clrScheme>
    <a:fontScheme name="Custom 8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tarter Template_Heritage Month Presentation" id="{910467CA-E581-43CB-A3F9-242953556B2E}" vid="{325629C9-8C54-4982-A5E7-91DBF3E63BF9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Jewish American Heritage Month presentation</Template>
  <TotalTime>283</TotalTime>
  <Words>221</Words>
  <Application>Microsoft Office PowerPoint</Application>
  <PresentationFormat>Произвольный</PresentationFormat>
  <Paragraphs>78</Paragraphs>
  <Slides>12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Overpass Bold</vt:lpstr>
      <vt:lpstr>Overpass</vt:lpstr>
      <vt:lpstr>Bahnschrift SemiBold Condensed</vt:lpstr>
      <vt:lpstr>Calibri</vt:lpstr>
      <vt:lpstr>Segoe UI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Lenovo</cp:lastModifiedBy>
  <cp:revision>5</cp:revision>
  <dcterms:created xsi:type="dcterms:W3CDTF">2024-10-29T14:26:36Z</dcterms:created>
  <dcterms:modified xsi:type="dcterms:W3CDTF">2026-01-13T17:13:44Z</dcterms:modified>
</cp:coreProperties>
</file>