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29018-E9F6-4D7F-802E-39C1D821F324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6ED58-A8BC-4DCB-AB70-0AD6D88C6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593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29018-E9F6-4D7F-802E-39C1D821F324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6ED58-A8BC-4DCB-AB70-0AD6D88C6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724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29018-E9F6-4D7F-802E-39C1D821F324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6ED58-A8BC-4DCB-AB70-0AD6D88C6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131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29018-E9F6-4D7F-802E-39C1D821F324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6ED58-A8BC-4DCB-AB70-0AD6D88C6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317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29018-E9F6-4D7F-802E-39C1D821F324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6ED58-A8BC-4DCB-AB70-0AD6D88C6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481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29018-E9F6-4D7F-802E-39C1D821F324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6ED58-A8BC-4DCB-AB70-0AD6D88C6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410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29018-E9F6-4D7F-802E-39C1D821F324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6ED58-A8BC-4DCB-AB70-0AD6D88C6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724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29018-E9F6-4D7F-802E-39C1D821F324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6ED58-A8BC-4DCB-AB70-0AD6D88C6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955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29018-E9F6-4D7F-802E-39C1D821F324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6ED58-A8BC-4DCB-AB70-0AD6D88C6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603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29018-E9F6-4D7F-802E-39C1D821F324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6ED58-A8BC-4DCB-AB70-0AD6D88C6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606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29018-E9F6-4D7F-802E-39C1D821F324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6ED58-A8BC-4DCB-AB70-0AD6D88C6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518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29018-E9F6-4D7F-802E-39C1D821F324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6ED58-A8BC-4DCB-AB70-0AD6D88C6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386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wp-content/uploads/2023/08/19_frp_geografiya-5-9-klassy.pd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wp-content/uploads/2023/08/frp_geogr_10-11-klassy_baza.pd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56068" y="2133684"/>
            <a:ext cx="7691907" cy="1790700"/>
          </a:xfrm>
        </p:spPr>
        <p:txBody>
          <a:bodyPr>
            <a:normAutofit/>
          </a:bodyPr>
          <a:lstStyle/>
          <a:p>
            <a:pPr>
              <a:tabLst>
                <a:tab pos="337185" algn="l"/>
              </a:tabLst>
            </a:pPr>
            <a:r>
              <a:rPr lang="ru-RU" sz="2400" b="1" kern="50" dirty="0">
                <a:solidFill>
                  <a:srgbClr val="002060"/>
                </a:solidFill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"Актуальные аспекты первого этапа предварительного комплектования"</a:t>
            </a:r>
            <a:r>
              <a:rPr lang="ru-RU" sz="2400" kern="50" dirty="0">
                <a:solidFill>
                  <a:srgbClr val="002060"/>
                </a:solidFill>
                <a:latin typeface="Times New Roman" panose="02020603050405020304" pitchFamily="18" charset="0"/>
                <a:ea typeface="Droid Sans Fallback"/>
                <a:cs typeface="Mangal" panose="02040503050203030202" pitchFamily="18" charset="0"/>
              </a:rPr>
              <a:t/>
            </a:r>
            <a:br>
              <a:rPr lang="ru-RU" sz="2400" kern="50" dirty="0">
                <a:solidFill>
                  <a:srgbClr val="002060"/>
                </a:solidFill>
                <a:latin typeface="Times New Roman" panose="02020603050405020304" pitchFamily="18" charset="0"/>
                <a:ea typeface="Droid Sans Fallback"/>
                <a:cs typeface="Mangal" panose="02040503050203030202" pitchFamily="18" charset="0"/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79573" y="4154426"/>
            <a:ext cx="4781280" cy="1241822"/>
          </a:xfrm>
        </p:spPr>
        <p:txBody>
          <a:bodyPr>
            <a:normAutofit/>
          </a:bodyPr>
          <a:lstStyle/>
          <a:p>
            <a:r>
              <a:rPr lang="ru-RU" dirty="0" smtClean="0"/>
              <a:t>Пономаренко Ольга Леонидовна, </a:t>
            </a:r>
            <a:r>
              <a:rPr lang="ru-RU" sz="1425" dirty="0"/>
              <a:t>учитель географии ГБОУ СОШ №3 г. Нефтегорска, председатель окружного методического объединения</a:t>
            </a:r>
          </a:p>
        </p:txBody>
      </p:sp>
      <p:grpSp>
        <p:nvGrpSpPr>
          <p:cNvPr id="4" name="Shape 77"/>
          <p:cNvGrpSpPr/>
          <p:nvPr/>
        </p:nvGrpSpPr>
        <p:grpSpPr>
          <a:xfrm>
            <a:off x="284758" y="271353"/>
            <a:ext cx="1610943" cy="1189162"/>
            <a:chOff x="0" y="0"/>
            <a:chExt cx="2147924" cy="1585549"/>
          </a:xfrm>
        </p:grpSpPr>
        <p:pic>
          <p:nvPicPr>
            <p:cNvPr id="5" name="Picture 79"/>
            <p:cNvPicPr/>
            <p:nvPr/>
          </p:nvPicPr>
          <p:blipFill>
            <a:blip r:embed="rId2"/>
            <a:stretch/>
          </p:blipFill>
          <p:spPr>
            <a:xfrm>
              <a:off x="0" y="0"/>
              <a:ext cx="2147924" cy="1182994"/>
            </a:xfrm>
            <a:prstGeom prst="rect">
              <a:avLst/>
            </a:prstGeom>
          </p:spPr>
        </p:pic>
        <p:sp>
          <p:nvSpPr>
            <p:cNvPr id="6" name="Shape 80"/>
            <p:cNvSpPr txBox="1"/>
            <p:nvPr/>
          </p:nvSpPr>
          <p:spPr>
            <a:xfrm>
              <a:off x="0" y="1185440"/>
              <a:ext cx="2147924" cy="40010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8580" tIns="34290" rIns="68580" bIns="34290">
              <a:spAutoFit/>
            </a:bodyPr>
            <a:lstStyle>
              <a:defPPr/>
              <a:lvl1pPr marL="0" lvl="0" indent="0" algn="l">
                <a:defRPr sz="1600">
                  <a:solidFill>
                    <a:schemeClr val="tx1"/>
                  </a:solidFill>
                  <a:latin typeface="Arial"/>
                  <a:ea typeface="Arial"/>
                  <a:cs typeface="Arial"/>
                </a:defRPr>
              </a:lvl1pPr>
              <a:lvl2pPr marL="742950" lvl="1" indent="-285750" algn="l">
                <a:defRPr sz="1600">
                  <a:solidFill>
                    <a:schemeClr val="tx1"/>
                  </a:solidFill>
                  <a:latin typeface="Arial"/>
                  <a:ea typeface="Arial"/>
                  <a:cs typeface="Arial"/>
                </a:defRPr>
              </a:lvl2pPr>
              <a:lvl3pPr marL="1143000" lvl="2" indent="-228600" algn="l">
                <a:defRPr sz="1600">
                  <a:solidFill>
                    <a:schemeClr val="tx1"/>
                  </a:solidFill>
                  <a:latin typeface="Arial"/>
                  <a:ea typeface="Arial"/>
                  <a:cs typeface="Arial"/>
                </a:defRPr>
              </a:lvl3pPr>
              <a:lvl4pPr marL="1600200" lvl="3" indent="-228600" algn="l">
                <a:defRPr sz="1600">
                  <a:solidFill>
                    <a:schemeClr val="tx1"/>
                  </a:solidFill>
                  <a:latin typeface="Arial"/>
                  <a:ea typeface="Arial"/>
                  <a:cs typeface="Arial"/>
                </a:defRPr>
              </a:lvl4pPr>
              <a:lvl5pPr marL="2057400" lvl="4" indent="-228600" algn="l">
                <a:defRPr sz="1600">
                  <a:solidFill>
                    <a:schemeClr val="tx1"/>
                  </a:solidFill>
                  <a:latin typeface="Arial"/>
                  <a:ea typeface="Arial"/>
                  <a:cs typeface="Arial"/>
                </a:defRPr>
              </a:lvl5pPr>
              <a:lvl6pPr marL="2514600" lvl="5" indent="-228600" algn="l">
                <a:defRPr sz="1600">
                  <a:solidFill>
                    <a:schemeClr val="tx1"/>
                  </a:solidFill>
                  <a:latin typeface="Arial"/>
                  <a:ea typeface="Arial"/>
                  <a:cs typeface="Arial"/>
                </a:defRPr>
              </a:lvl6pPr>
              <a:lvl7pPr marL="2971800" lvl="6" indent="-228600" algn="l">
                <a:defRPr sz="1600">
                  <a:solidFill>
                    <a:schemeClr val="tx1"/>
                  </a:solidFill>
                  <a:latin typeface="Arial"/>
                  <a:ea typeface="Arial"/>
                  <a:cs typeface="Arial"/>
                </a:defRPr>
              </a:lvl7pPr>
              <a:lvl8pPr marL="3429000" lvl="7" indent="-228600" algn="l">
                <a:defRPr sz="1600">
                  <a:solidFill>
                    <a:schemeClr val="tx1"/>
                  </a:solidFill>
                  <a:latin typeface="Arial"/>
                  <a:ea typeface="Arial"/>
                  <a:cs typeface="Arial"/>
                </a:defRPr>
              </a:lvl8pPr>
              <a:lvl9pPr marL="3886200" lvl="8" indent="-228600" algn="l">
                <a:defRPr sz="1600">
                  <a:solidFill>
                    <a:schemeClr val="tx1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 algn="ctr"/>
              <a:r>
                <a:rPr sz="750" b="1">
                  <a:solidFill>
                    <a:srgbClr val="003399"/>
                  </a:solidFill>
                  <a:latin typeface="Calibri"/>
                  <a:ea typeface="Calibri"/>
                  <a:cs typeface="Calibri"/>
                </a:rPr>
                <a:t>МИНИСТЕРСТВО ОБРАЗОВАНИЯ </a:t>
              </a:r>
            </a:p>
            <a:p>
              <a:pPr algn="ctr"/>
              <a:r>
                <a:rPr sz="750" b="1">
                  <a:solidFill>
                    <a:srgbClr val="003399"/>
                  </a:solidFill>
                  <a:latin typeface="Calibri"/>
                  <a:ea typeface="Calibri"/>
                  <a:cs typeface="Calibri"/>
                </a:rPr>
                <a:t>САМАРСКОЙ ОБЛАСТИ</a:t>
              </a:r>
            </a:p>
          </p:txBody>
        </p:sp>
      </p:grpSp>
      <p:pic>
        <p:nvPicPr>
          <p:cNvPr id="7" name="Picture 86"/>
          <p:cNvPicPr/>
          <p:nvPr/>
        </p:nvPicPr>
        <p:blipFill>
          <a:blip r:embed="rId3"/>
          <a:stretch/>
        </p:blipFill>
        <p:spPr>
          <a:xfrm>
            <a:off x="7277317" y="633842"/>
            <a:ext cx="1595470" cy="79898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837956" y="5521766"/>
            <a:ext cx="1015021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1350" dirty="0" smtClean="0"/>
          </a:p>
          <a:p>
            <a:endParaRPr lang="ru-RU" sz="1350" dirty="0"/>
          </a:p>
          <a:p>
            <a:r>
              <a:rPr lang="ru-RU" sz="1350" dirty="0" smtClean="0"/>
              <a:t>29</a:t>
            </a:r>
            <a:r>
              <a:rPr lang="ru-RU" sz="1350" dirty="0"/>
              <a:t>. </a:t>
            </a:r>
            <a:r>
              <a:rPr lang="ru-RU" sz="1350" dirty="0"/>
              <a:t>04.2025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66870" y="417668"/>
            <a:ext cx="4572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350" dirty="0"/>
              <a:t>Юго-Восточное управление министерства образования Самарской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93687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61" y="126375"/>
            <a:ext cx="8349732" cy="35922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019" y="3900878"/>
            <a:ext cx="5423997" cy="295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49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1224" y="115909"/>
            <a:ext cx="7886700" cy="128788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    ФПУ </a:t>
            </a:r>
            <a:r>
              <a:rPr lang="ru-RU" dirty="0"/>
              <a:t>2025 Пр. </a:t>
            </a:r>
            <a:r>
              <a:rPr lang="ru-RU" dirty="0" smtClean="0"/>
              <a:t>05.11.24</a:t>
            </a:r>
            <a:br>
              <a:rPr lang="ru-RU" dirty="0" smtClean="0"/>
            </a:br>
            <a:r>
              <a:rPr lang="ru-RU" sz="1800" dirty="0" smtClean="0"/>
              <a:t>география (учебный предмет)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044" y="1239599"/>
            <a:ext cx="8790530" cy="494226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92428" y="6321036"/>
            <a:ext cx="79849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https://edsoo.ru/wp-content/uploads/2023/08/19_frp_geografiya-5-9-klassy.pdf</a:t>
            </a:r>
            <a:r>
              <a:rPr lang="ru-RU" dirty="0" smtClean="0"/>
              <a:t> </a:t>
            </a:r>
            <a:r>
              <a:rPr lang="en-US" dirty="0" smtClean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564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8954" y="2379417"/>
            <a:ext cx="7886700" cy="4351338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9829"/>
            <a:ext cx="9020805" cy="507172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38648" y="0"/>
            <a:ext cx="7218609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prstClr val="black"/>
                </a:solidFill>
                <a:latin typeface="Calibri Light" panose="020F0302020204030204"/>
              </a:rPr>
              <a:t>ФПУ 2025 Пр. 05.11.24</a:t>
            </a:r>
            <a:br>
              <a:rPr lang="ru-RU" sz="4400" dirty="0">
                <a:solidFill>
                  <a:prstClr val="black"/>
                </a:solidFill>
                <a:latin typeface="Calibri Light" panose="020F0302020204030204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8033" y="6019628"/>
            <a:ext cx="87318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https://edsoo.ru/wp-content/uploads/2023/08/frp_geogr_10-11-klassy_baza.pdf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762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2586" y="2111400"/>
            <a:ext cx="8547535" cy="342651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01898" y="275648"/>
            <a:ext cx="77080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перечень учебников 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№ 2. На что обратить внимание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562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193378" cy="1325563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перечень учебников Приложение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Перешли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линию УМК «Полярная звезда»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57" y="2408985"/>
            <a:ext cx="8570978" cy="368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3029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</TotalTime>
  <Words>78</Words>
  <Application>Microsoft Office PowerPoint</Application>
  <PresentationFormat>Экран (4:3)</PresentationFormat>
  <Paragraphs>20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Droid Sans Fallback</vt:lpstr>
      <vt:lpstr>Mangal</vt:lpstr>
      <vt:lpstr>Times New Roman</vt:lpstr>
      <vt:lpstr>Тема Office</vt:lpstr>
      <vt:lpstr>"Актуальные аспекты первого этапа предварительного комплектования" </vt:lpstr>
      <vt:lpstr> </vt:lpstr>
      <vt:lpstr>     ФПУ 2025 Пр. 05.11.24 география (учебный предмет)</vt:lpstr>
      <vt:lpstr> </vt:lpstr>
      <vt:lpstr> </vt:lpstr>
      <vt:lpstr>Федеральный перечень учебников Приложение 1. Перешли на линию УМК «Полярная звезда»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"Актуальные аспекты первого этапа предварительного комплектования" Пономаренко Ольга Леонидовна, учитель географии ГБОУ СОШ №3 г. Нефтегорска</dc:title>
  <dc:creator>USER</dc:creator>
  <cp:lastModifiedBy>USER</cp:lastModifiedBy>
  <cp:revision>7</cp:revision>
  <dcterms:created xsi:type="dcterms:W3CDTF">2025-04-29T11:00:59Z</dcterms:created>
  <dcterms:modified xsi:type="dcterms:W3CDTF">2025-04-29T12:24:01Z</dcterms:modified>
</cp:coreProperties>
</file>