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Регион</c:v>
                </c:pt>
              </c:strCache>
            </c:strRef>
          </c:tx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77.92</c:v>
                </c:pt>
                <c:pt idx="1">
                  <c:v>52.06</c:v>
                </c:pt>
                <c:pt idx="2">
                  <c:v>82.06</c:v>
                </c:pt>
                <c:pt idx="3">
                  <c:v>82.740000000000023</c:v>
                </c:pt>
                <c:pt idx="4">
                  <c:v>76.179999999999978</c:v>
                </c:pt>
                <c:pt idx="5">
                  <c:v>62.160000000000011</c:v>
                </c:pt>
                <c:pt idx="6">
                  <c:v>38.71</c:v>
                </c:pt>
                <c:pt idx="7">
                  <c:v>59.99</c:v>
                </c:pt>
                <c:pt idx="8">
                  <c:v>43.57</c:v>
                </c:pt>
                <c:pt idx="9">
                  <c:v>15.49</c:v>
                </c:pt>
                <c:pt idx="10">
                  <c:v>8.0400000000000009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Округ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79.989999999999995</c:v>
                </c:pt>
                <c:pt idx="1">
                  <c:v>49.61</c:v>
                </c:pt>
                <c:pt idx="2">
                  <c:v>85.33</c:v>
                </c:pt>
                <c:pt idx="3">
                  <c:v>81.55</c:v>
                </c:pt>
                <c:pt idx="4">
                  <c:v>73.900000000000006</c:v>
                </c:pt>
                <c:pt idx="5">
                  <c:v>65.72</c:v>
                </c:pt>
                <c:pt idx="6">
                  <c:v>28.759999999999987</c:v>
                </c:pt>
                <c:pt idx="7">
                  <c:v>70.88</c:v>
                </c:pt>
                <c:pt idx="8">
                  <c:v>45.15</c:v>
                </c:pt>
                <c:pt idx="9">
                  <c:v>14.6</c:v>
                </c:pt>
                <c:pt idx="10">
                  <c:v>7.7700000000000014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21376"/>
        <c:axId val="83877888"/>
      </c:lineChart>
      <c:catAx>
        <c:axId val="6722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877888"/>
        <c:crosses val="autoZero"/>
        <c:auto val="1"/>
        <c:lblAlgn val="ctr"/>
        <c:lblOffset val="100"/>
        <c:noMultiLvlLbl val="0"/>
      </c:catAx>
      <c:valAx>
        <c:axId val="838778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22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67310702851203"/>
          <c:y val="2.3101599822241969E-2"/>
          <c:w val="0.17294879693502069"/>
          <c:h val="0.13074010295152391"/>
        </c:manualLayout>
      </c:layout>
      <c:overlay val="0"/>
    </c:legend>
    <c:plotVisOnly val="1"/>
    <c:dispBlanksAs val="gap"/>
    <c:showDLblsOverMax val="0"/>
  </c:chart>
  <c:spPr>
    <a:ln w="28575"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532061426321241E-2"/>
          <c:y val="2.2039084492676757E-2"/>
          <c:w val="0.89591024263140839"/>
          <c:h val="0.91127598687469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 результат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9.01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 результат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81.53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 результат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9.4600000000000026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087552"/>
        <c:axId val="66118400"/>
      </c:barChart>
      <c:catAx>
        <c:axId val="6608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6118400"/>
        <c:crosses val="autoZero"/>
        <c:auto val="1"/>
        <c:lblAlgn val="ctr"/>
        <c:lblOffset val="100"/>
        <c:noMultiLvlLbl val="0"/>
      </c:catAx>
      <c:valAx>
        <c:axId val="66118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087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2693234944554809E-2"/>
          <c:y val="2.1440664141511665E-2"/>
          <c:w val="0.26245667528766869"/>
          <c:h val="0.30949106271518917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5313389836441295E-2"/>
          <c:y val="4.9745167294386348E-2"/>
          <c:w val="0.72449769660296492"/>
          <c:h val="0.8377257093493496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Округ</c:v>
                </c:pt>
              </c:strCache>
            </c:strRef>
          </c:tx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84.89</c:v>
                </c:pt>
                <c:pt idx="1">
                  <c:v>65.61</c:v>
                </c:pt>
                <c:pt idx="2">
                  <c:v>80.45</c:v>
                </c:pt>
                <c:pt idx="3">
                  <c:v>54.120000000000012</c:v>
                </c:pt>
                <c:pt idx="4">
                  <c:v>61.54</c:v>
                </c:pt>
                <c:pt idx="5">
                  <c:v>65.19</c:v>
                </c:pt>
                <c:pt idx="6">
                  <c:v>51.9</c:v>
                </c:pt>
                <c:pt idx="7">
                  <c:v>26.59</c:v>
                </c:pt>
                <c:pt idx="8">
                  <c:v>39.99</c:v>
                </c:pt>
                <c:pt idx="9">
                  <c:v>10.28</c:v>
                </c:pt>
                <c:pt idx="10">
                  <c:v>3.18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Регион</c:v>
                </c:pt>
              </c:strCache>
            </c:strRef>
          </c:tx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86.35</c:v>
                </c:pt>
                <c:pt idx="1">
                  <c:v>57.44</c:v>
                </c:pt>
                <c:pt idx="2">
                  <c:v>80.260000000000005</c:v>
                </c:pt>
                <c:pt idx="3">
                  <c:v>64.64</c:v>
                </c:pt>
                <c:pt idx="4">
                  <c:v>68.7</c:v>
                </c:pt>
                <c:pt idx="5">
                  <c:v>68.849999999999994</c:v>
                </c:pt>
                <c:pt idx="6">
                  <c:v>62.17</c:v>
                </c:pt>
                <c:pt idx="7">
                  <c:v>40.39</c:v>
                </c:pt>
                <c:pt idx="8">
                  <c:v>43.449999999999996</c:v>
                </c:pt>
                <c:pt idx="9">
                  <c:v>13.7</c:v>
                </c:pt>
                <c:pt idx="10">
                  <c:v>5.7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746240"/>
        <c:axId val="86999808"/>
      </c:lineChart>
      <c:catAx>
        <c:axId val="86746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999808"/>
        <c:crosses val="autoZero"/>
        <c:auto val="1"/>
        <c:lblAlgn val="ctr"/>
        <c:lblOffset val="100"/>
        <c:noMultiLvlLbl val="0"/>
      </c:catAx>
      <c:valAx>
        <c:axId val="8699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746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860556816823994"/>
          <c:y val="3.8793596746352674E-2"/>
          <c:w val="0.15466602939419286"/>
          <c:h val="0.2137040977985859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Понизили результат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Подтвердили результат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81.910000000000025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Повысили результат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3337088"/>
        <c:axId val="113338624"/>
      </c:barChart>
      <c:catAx>
        <c:axId val="11333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3338624"/>
        <c:crosses val="autoZero"/>
        <c:auto val="1"/>
        <c:lblAlgn val="ctr"/>
        <c:lblOffset val="100"/>
        <c:noMultiLvlLbl val="0"/>
      </c:catAx>
      <c:valAx>
        <c:axId val="113338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337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79068407603829"/>
          <c:y val="4.3467121415965523E-2"/>
          <c:w val="0.24901208294863789"/>
          <c:h val="0.30859174180532922"/>
        </c:manualLayout>
      </c:layout>
      <c:overlay val="1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798F1-7BF2-4164-BE71-0DCD49AD05C0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2278C-BAC2-4E83-9AB1-86834A06DA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65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2278C-BAC2-4E83-9AB1-86834A06DA9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20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2278C-BAC2-4E83-9AB1-86834A06DA9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182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2278C-BAC2-4E83-9AB1-86834A06DA9B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149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2278C-BAC2-4E83-9AB1-86834A06DA9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355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2278C-BAC2-4E83-9AB1-86834A06DA9B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02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2278C-BAC2-4E83-9AB1-86834A06DA9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504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1556792"/>
            <a:ext cx="619268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3200" b="1" u="sng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АНАЛИТИЧЕСКАЯ СПРАВКА</a:t>
            </a:r>
            <a:endParaRPr lang="ru-RU" sz="3200" u="sng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spcAft>
                <a:spcPts val="1200"/>
              </a:spcAft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 </a:t>
            </a:r>
          </a:p>
          <a:p>
            <a:pPr algn="ctr">
              <a:spcAft>
                <a:spcPts val="1200"/>
              </a:spcAft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по итогам Всероссийских проверочных работ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ПО ФИЗИКЕ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Докладчик:  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Сачук Татьяна Ивановна</a:t>
            </a:r>
            <a:endParaRPr lang="ru-RU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90452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Распределение участников по полученным баллам (статистика по отметкам</a:t>
            </a:r>
            <a:r>
              <a:rPr lang="ru-RU" sz="2400" b="1" i="1" dirty="0" smtClean="0"/>
              <a:t>)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9340056"/>
              </p:ext>
            </p:extLst>
          </p:nvPr>
        </p:nvGraphicFramePr>
        <p:xfrm>
          <a:off x="251520" y="1484784"/>
          <a:ext cx="8568952" cy="5193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1408622"/>
                <a:gridCol w="771189"/>
                <a:gridCol w="628501"/>
                <a:gridCol w="720080"/>
                <a:gridCol w="720080"/>
                <a:gridCol w="720080"/>
                <a:gridCol w="648072"/>
                <a:gridCol w="663948"/>
                <a:gridCol w="560188"/>
              </a:tblGrid>
              <a:tr h="141982">
                <a:tc rowSpan="3">
                  <a:txBody>
                    <a:bodyPr/>
                    <a:lstStyle/>
                    <a:p>
                      <a:pPr indent="12446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уппы уча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ов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5715" indent="15494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Фа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10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числ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нность уча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еде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ен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уча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ов по баллам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42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«2»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«3»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«4»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«5»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Чел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%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Чел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%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Чел.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%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Чел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%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4">
                <a:tc gridSpan="10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                   2021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год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5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Российская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Федерация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571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426721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55516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13,01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204655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47,96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30960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30,69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35589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8,34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3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Самар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кая область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indent="15494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5715" indent="15494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9436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523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5,54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4150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43,98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3665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38,85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1097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11,63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3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Юго-Восточный округ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indent="15494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marL="5715" indent="15494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216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7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3,2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82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38,0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107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49,5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20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7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82">
                <a:tc gridSpan="10">
                  <a:txBody>
                    <a:bodyPr/>
                    <a:lstStyle/>
                    <a:p>
                      <a:pPr marL="2797175">
                        <a:lnSpc>
                          <a:spcPct val="105000"/>
                        </a:lnSpc>
                        <a:spcBef>
                          <a:spcPts val="265"/>
                        </a:spcBef>
                        <a:spcAft>
                          <a:spcPts val="24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                                     2022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год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991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Российская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Федерация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400608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43546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10,87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188246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46,99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31199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32,75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37577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9,38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27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Самар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кая область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8938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339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3,79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3849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43,06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3541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39,62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1209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13,53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3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Юго-Восточный округ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179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12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6,7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66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36,87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76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42,46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25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13,97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82">
                <a:tc gridSpan="10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                     2023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год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483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Самар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кая область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j-lt"/>
                        </a:rPr>
                        <a:t>9356</a:t>
                      </a:r>
                      <a:endParaRPr lang="ru-RU" sz="1100" dirty="0">
                        <a:effectLst/>
                        <a:latin typeface="+mj-lt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364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3,89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4104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43,86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3744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40,02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1144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12,23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83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Юго-Восточный округ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188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14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7,45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91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48,40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73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38,83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11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5,85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532" marR="4853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738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Распределение </a:t>
            </a:r>
            <a:r>
              <a:rPr lang="ru-RU" sz="2400" b="1" i="1" dirty="0"/>
              <a:t>групп баллов по ОО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Юго-Восточного управления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978181"/>
              </p:ext>
            </p:extLst>
          </p:nvPr>
        </p:nvGraphicFramePr>
        <p:xfrm>
          <a:off x="323528" y="1628800"/>
          <a:ext cx="8496944" cy="4697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/>
                <a:gridCol w="1080120"/>
                <a:gridCol w="1224136"/>
                <a:gridCol w="1296144"/>
                <a:gridCol w="1224136"/>
                <a:gridCol w="1152128"/>
              </a:tblGrid>
              <a:tr h="268324"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ОО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Кол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че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тво </a:t>
                      </a:r>
                      <a:r>
                        <a:rPr lang="ru-RU" sz="12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ст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7876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Распредел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20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ча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ков (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«2»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«3»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«4»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«5»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арская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обла</a:t>
                      </a:r>
                      <a:r>
                        <a:rPr lang="ru-RU" sz="12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9356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3,89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43,86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40,02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12,23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Юго-Вос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очное ТУ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188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7,45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48,40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38,83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5,85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Алекс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вск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й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м.р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36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8,33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50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36,11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5,56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Алексеевка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16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18,75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50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31,25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с.Герасимовка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33,33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33,33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33,33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Летниково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14,29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71,43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14,29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С-Ивановка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80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20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пос. Ильичевский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80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20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99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Бор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й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м.р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8,16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57,14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32,65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2,04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с.Борское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5,88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41,18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47,06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5,88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с.Борское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18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16,67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66,67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16,67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пос. Новый Кутулук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14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64,29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35,71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98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егор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й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м.р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103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6,8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43,69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41,75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7,77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г.Нефтегорска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23,53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41,18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35,29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г.Нефтегорска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24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20,83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62,5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16,67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№3 г.Нефтегорска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45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6,67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60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28,89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4,44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32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с.Утевка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35,29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52,94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11,76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202" marR="4820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8153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 </a:t>
            </a:r>
            <a:r>
              <a:rPr lang="ru-RU" sz="2400" b="1" i="1" dirty="0"/>
              <a:t>Результаты </a:t>
            </a:r>
            <a:r>
              <a:rPr lang="ru-RU" sz="2400" b="1" i="1" dirty="0" smtClean="0"/>
              <a:t>обучения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i="1" dirty="0" smtClean="0"/>
              <a:t> по </a:t>
            </a:r>
            <a:r>
              <a:rPr lang="ru-RU" sz="2400" b="1" i="1" dirty="0"/>
              <a:t>физике обучающихся 8 классов</a:t>
            </a:r>
            <a:endParaRPr lang="ru-RU" sz="27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768703"/>
              </p:ext>
            </p:extLst>
          </p:nvPr>
        </p:nvGraphicFramePr>
        <p:xfrm>
          <a:off x="323528" y="1841302"/>
          <a:ext cx="8568951" cy="4723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56619"/>
                <a:gridCol w="2855713"/>
                <a:gridCol w="2856619"/>
              </a:tblGrid>
              <a:tr h="723602"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</a:t>
                      </a:r>
                      <a:r>
                        <a:rPr lang="ru-RU" sz="120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ча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тни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ков,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по</a:t>
                      </a:r>
                      <a:r>
                        <a:rPr lang="ru-RU" sz="1200" spc="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</a:t>
                      </a:r>
                      <a:r>
                        <a:rPr lang="ru-RU" sz="1200" spc="-2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ивш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х отметк</a:t>
                      </a:r>
                      <a:r>
                        <a:rPr lang="ru-RU" sz="1200" spc="2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 </a:t>
                      </a:r>
                      <a:r>
                        <a:rPr lang="ru-RU" sz="1200" spc="-2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200" spc="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ru-RU" sz="1200" spc="-3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ru-RU" sz="1200" spc="3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spc="-3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200" spc="3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</a:t>
                      </a:r>
                      <a:r>
                        <a:rPr lang="ru-RU" sz="1200" spc="-2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spc="2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spc="-3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200" spc="3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 %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165" marR="171450" indent="11874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</a:t>
                      </a:r>
                      <a:r>
                        <a:rPr lang="ru-RU" sz="120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ча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тни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ков,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по</a:t>
                      </a:r>
                      <a:r>
                        <a:rPr lang="ru-RU" sz="1200" spc="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</a:t>
                      </a:r>
                      <a:r>
                        <a:rPr lang="ru-RU" sz="1200" spc="-2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вших</a:t>
                      </a:r>
                      <a:r>
                        <a:rPr lang="ru-RU" sz="120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отметки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spc="-3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200" spc="2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</a:t>
                      </a:r>
                      <a:r>
                        <a:rPr lang="ru-RU" sz="1200" spc="-2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spc="2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spc="-3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200" spc="3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 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469265" algn="l"/>
                          <a:tab pos="1150620" algn="l"/>
                          <a:tab pos="1991995" algn="l"/>
                        </a:tabLs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(достижение высокого уровня подготовки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Самарская о</a:t>
                      </a:r>
                      <a:r>
                        <a:rPr lang="ru-RU" sz="1200" i="1" spc="-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</a:t>
                      </a:r>
                      <a:r>
                        <a:rPr lang="ru-RU" sz="1200" i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ласть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96,11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52,25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</a:t>
                      </a:r>
                      <a:r>
                        <a:rPr lang="ru-RU" sz="1200" i="1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точное ТУ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92,55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44,68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Алексеевский м.р.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91,67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41,67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Алексеевка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81,25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31,25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с.Герасимовка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66,66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Летниково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85,72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С-Ивановка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пос. Ильичевский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Борский м.р.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91,84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34,69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с.Борское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94,12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52,94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с.Борское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83,33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16,67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6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пос. Новый Кутулук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35,71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Нефтегорский м.р.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93,2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49,52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6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г.Нефтегорска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76,47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35,29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6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г.Нефтегорска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79,17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63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№3 г.Нефтегорска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93,33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33,33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209"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с.Утевка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64,7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3363" marR="6336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482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i="1" dirty="0" smtClean="0"/>
              <a:t>Степень Соответствия </a:t>
            </a:r>
            <a:r>
              <a:rPr lang="ru-RU" sz="2000" b="1" i="1" dirty="0"/>
              <a:t>отметок за выполненную работу и отметок по журналу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1734388"/>
            <a:ext cx="34563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Выполнение заданий ВПР по физике в 9 классе </a:t>
            </a:r>
            <a:endParaRPr lang="ru-RU" b="1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(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по программе 8 класса)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71305434"/>
              </p:ext>
            </p:extLst>
          </p:nvPr>
        </p:nvGraphicFramePr>
        <p:xfrm>
          <a:off x="107504" y="1700808"/>
          <a:ext cx="5256584" cy="280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34060840"/>
              </p:ext>
            </p:extLst>
          </p:nvPr>
        </p:nvGraphicFramePr>
        <p:xfrm>
          <a:off x="4860032" y="3140968"/>
          <a:ext cx="410445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39552" y="55892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Соответствие отметок за выполненную работу </a:t>
            </a:r>
            <a:endParaRPr lang="ru-RU" b="1" i="1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pPr algn="ct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и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отметок по журналу, %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32210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Соответствие отметок за выполненную работу и отметок по журналу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847511"/>
              </p:ext>
            </p:extLst>
          </p:nvPr>
        </p:nvGraphicFramePr>
        <p:xfrm>
          <a:off x="323528" y="1610652"/>
          <a:ext cx="8496943" cy="4842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7703"/>
                <a:gridCol w="1376060"/>
                <a:gridCol w="1895411"/>
                <a:gridCol w="1607769"/>
              </a:tblGrid>
              <a:tr h="612531"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Пон</a:t>
                      </a:r>
                      <a:r>
                        <a:rPr lang="ru-RU" sz="1200" spc="5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зили ре</a:t>
                      </a:r>
                      <a:r>
                        <a:rPr lang="ru-RU" sz="1200" spc="1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</a:t>
                      </a:r>
                      <a:r>
                        <a:rPr lang="ru-RU" sz="1200" spc="-15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льтат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Подтвердили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Повы</a:t>
                      </a:r>
                      <a:r>
                        <a:rPr lang="ru-RU" sz="1200" spc="-1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spc="5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ли ре</a:t>
                      </a:r>
                      <a:r>
                        <a:rPr lang="ru-RU" sz="1200" spc="1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з</a:t>
                      </a:r>
                      <a:r>
                        <a:rPr lang="ru-RU" sz="1200" spc="-15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льтат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66">
                <a:tc>
                  <a:txBody>
                    <a:bodyPr/>
                    <a:lstStyle/>
                    <a:p>
                      <a:pPr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Самарская о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ласть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13,97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78,34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7,69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66">
                <a:tc>
                  <a:txBody>
                    <a:bodyPr/>
                    <a:lstStyle/>
                    <a:p>
                      <a:pPr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точное ТУ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81,91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4,79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66">
                <a:tc>
                  <a:txBody>
                    <a:bodyPr/>
                    <a:lstStyle/>
                    <a:p>
                      <a:pPr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Алексеевский м.р.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13,89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86,11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Алексеевка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с.Герасимовка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Летниково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С-Ивановка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пос. Ильичевский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66">
                <a:tc>
                  <a:txBody>
                    <a:bodyPr/>
                    <a:lstStyle/>
                    <a:p>
                      <a:pPr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Борский м.р.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18,37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73,47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8,16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с.Борское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11,76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82,35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5,88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с.Борское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27,78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61,11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11,11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пос. Новый Кутулук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14,29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78,57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7,14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66">
                <a:tc>
                  <a:txBody>
                    <a:bodyPr/>
                    <a:lstStyle/>
                    <a:p>
                      <a:pPr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Нефтегорский м.р.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10,68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84,47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30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4,85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г.Нефтегорска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17,65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76,47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5,88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г.Нефтегорска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8,33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83,33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8,33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№3 г.Нефтегорска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11,11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84,44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4,44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02">
                <a:tc>
                  <a:txBody>
                    <a:bodyPr/>
                    <a:lstStyle/>
                    <a:p>
                      <a:pPr algn="l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с.Утевка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5,88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94,12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308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ВЫВОДЫ </a:t>
            </a:r>
            <a:r>
              <a:rPr lang="ru-RU" sz="2400" b="1" i="1" dirty="0" smtClean="0"/>
              <a:t>ПО </a:t>
            </a:r>
            <a:r>
              <a:rPr lang="ru-RU" sz="2400" b="1" i="1" dirty="0"/>
              <a:t>ИТОГАМ  ПРОВЕДЕНИЯ  ВПР-2023  ПО ФИЗИКЕ В 7 КЛАССАХ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4373563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+mj-lt"/>
              </a:rPr>
              <a:t>А</a:t>
            </a:r>
            <a:r>
              <a:rPr lang="ru-RU" sz="2200" dirty="0" smtClean="0">
                <a:latin typeface="+mj-lt"/>
              </a:rPr>
              <a:t>нализ </a:t>
            </a:r>
            <a:r>
              <a:rPr lang="ru-RU" sz="2200" dirty="0">
                <a:latin typeface="+mj-lt"/>
              </a:rPr>
              <a:t>результатов ВПР по физике в 7 классах выявил, что </a:t>
            </a:r>
            <a:r>
              <a:rPr lang="ru-RU" sz="2200" u="sng" dirty="0">
                <a:latin typeface="+mj-lt"/>
              </a:rPr>
              <a:t>освоение содержания обучения физике осуществляется на уровне, который  совпадает со средними </a:t>
            </a:r>
            <a:r>
              <a:rPr lang="ru-RU" sz="2200" u="sng" dirty="0" smtClean="0">
                <a:latin typeface="+mj-lt"/>
              </a:rPr>
              <a:t>показателями </a:t>
            </a:r>
            <a:r>
              <a:rPr lang="ru-RU" sz="2200" u="sng" dirty="0">
                <a:latin typeface="+mj-lt"/>
              </a:rPr>
              <a:t>по региону</a:t>
            </a:r>
            <a:r>
              <a:rPr lang="ru-RU" sz="2200" dirty="0">
                <a:latin typeface="+mj-lt"/>
              </a:rPr>
              <a:t>.  </a:t>
            </a:r>
          </a:p>
          <a:p>
            <a:r>
              <a:rPr lang="ru-RU" sz="2200" dirty="0">
                <a:latin typeface="+mj-lt"/>
              </a:rPr>
              <a:t>Анализ результатов </a:t>
            </a:r>
            <a:r>
              <a:rPr lang="ru-RU" sz="2200" dirty="0" smtClean="0">
                <a:latin typeface="+mj-lt"/>
              </a:rPr>
              <a:t>ВПР показал недостаточно высокий уровень освоения образовательной программы в </a:t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следующих ОО:      ГБОУ </a:t>
            </a:r>
            <a:r>
              <a:rPr lang="ru-RU" sz="2200" dirty="0">
                <a:latin typeface="+mj-lt"/>
              </a:rPr>
              <a:t>СОШ </a:t>
            </a:r>
            <a:r>
              <a:rPr lang="ru-RU" sz="2200" dirty="0" smtClean="0">
                <a:latin typeface="+mj-lt"/>
              </a:rPr>
              <a:t>с. Алексеевка</a:t>
            </a:r>
            <a:r>
              <a:rPr lang="ru-RU" sz="2200" dirty="0">
                <a:latin typeface="+mj-lt"/>
              </a:rPr>
              <a:t>, </a:t>
            </a:r>
            <a:r>
              <a:rPr lang="ru-RU" sz="2200" dirty="0" smtClean="0">
                <a:latin typeface="+mj-lt"/>
              </a:rPr>
              <a:t/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                                    ГБОУ </a:t>
            </a:r>
            <a:r>
              <a:rPr lang="ru-RU" sz="2200" dirty="0">
                <a:latin typeface="+mj-lt"/>
              </a:rPr>
              <a:t>СОШ №2 с. </a:t>
            </a:r>
            <a:r>
              <a:rPr lang="ru-RU" sz="2200" dirty="0" smtClean="0">
                <a:latin typeface="+mj-lt"/>
              </a:rPr>
              <a:t>Борское,</a:t>
            </a:r>
            <a:br>
              <a:rPr lang="ru-RU" sz="2200" dirty="0" smtClean="0">
                <a:latin typeface="+mj-lt"/>
              </a:rPr>
            </a:br>
            <a:r>
              <a:rPr lang="ru-RU" sz="2200" dirty="0" smtClean="0">
                <a:latin typeface="+mj-lt"/>
              </a:rPr>
              <a:t>                                    ГБОУ </a:t>
            </a:r>
            <a:r>
              <a:rPr lang="ru-RU" sz="2200" dirty="0">
                <a:latin typeface="+mj-lt"/>
              </a:rPr>
              <a:t>СОШ №1 г.Нефтегорска.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782952"/>
              </p:ext>
            </p:extLst>
          </p:nvPr>
        </p:nvGraphicFramePr>
        <p:xfrm>
          <a:off x="683568" y="4725144"/>
          <a:ext cx="8064896" cy="1710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8552"/>
                <a:gridCol w="936104"/>
                <a:gridCol w="1008112"/>
                <a:gridCol w="1152128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49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Показатели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Результаты оценки освоения программы 7 класса по физике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9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9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2022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9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Общая численность участников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469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205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Максимальный установленный балл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учащихся, не преодолевших минимальную границу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6,61%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3,41%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4,05%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учащихся, выполнивших задания ВПР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93,39%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96,59%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95,95%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учащихся, достигших высокого уровня подготовки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46,95%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50,9%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563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РЕКОМЕНДАЦИИ ПО ИТОГАМ  ПРОВЕДЕНИЯ  ВПР-2023  ПО ФИЗИКЕ В 7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73563"/>
          </a:xfrm>
        </p:spPr>
        <p:txBody>
          <a:bodyPr>
            <a:noAutofit/>
          </a:bodyPr>
          <a:lstStyle/>
          <a:p>
            <a:r>
              <a:rPr lang="ru-RU" sz="2200" b="1" u="sng" dirty="0">
                <a:latin typeface="+mj-lt"/>
              </a:rPr>
              <a:t>ОМО учителей физики  </a:t>
            </a:r>
            <a:r>
              <a:rPr lang="ru-RU" sz="2200" dirty="0">
                <a:latin typeface="+mj-lt"/>
              </a:rPr>
              <a:t>организовать </a:t>
            </a:r>
            <a:r>
              <a:rPr lang="ru-RU" sz="2200" dirty="0" smtClean="0">
                <a:latin typeface="+mj-lt"/>
              </a:rPr>
              <a:t>методическую поддержку по реализации системы </a:t>
            </a:r>
            <a:r>
              <a:rPr lang="ru-RU" sz="2200" dirty="0">
                <a:latin typeface="+mj-lt"/>
              </a:rPr>
              <a:t>корректирующих мер по достижению уровня подготовки по физике </a:t>
            </a:r>
            <a:r>
              <a:rPr lang="ru-RU" sz="2200" dirty="0" smtClean="0">
                <a:latin typeface="+mj-lt"/>
              </a:rPr>
              <a:t>обучающихся 7-х классов </a:t>
            </a:r>
            <a:r>
              <a:rPr lang="ru-RU" sz="2200" dirty="0">
                <a:latin typeface="+mj-lt"/>
              </a:rPr>
              <a:t>в </a:t>
            </a:r>
            <a:r>
              <a:rPr lang="ru-RU" sz="2200" dirty="0" smtClean="0">
                <a:latin typeface="+mj-lt"/>
              </a:rPr>
              <a:t>ОО, продемонстрировавших </a:t>
            </a:r>
            <a:r>
              <a:rPr lang="ru-RU" sz="2200" dirty="0">
                <a:latin typeface="+mj-lt"/>
              </a:rPr>
              <a:t>низкие результаты </a:t>
            </a:r>
            <a:r>
              <a:rPr lang="ru-RU" sz="2200" dirty="0" smtClean="0">
                <a:latin typeface="+mj-lt"/>
              </a:rPr>
              <a:t>ВПР;</a:t>
            </a:r>
          </a:p>
          <a:p>
            <a:r>
              <a:rPr lang="ru-RU" sz="2200" b="1" u="sng" dirty="0" smtClean="0">
                <a:latin typeface="+mj-lt"/>
              </a:rPr>
              <a:t>ОО,</a:t>
            </a:r>
            <a:r>
              <a:rPr lang="ru-RU" sz="2200" b="1" u="sng" dirty="0">
                <a:latin typeface="+mj-lt"/>
              </a:rPr>
              <a:t>	</a:t>
            </a:r>
            <a:r>
              <a:rPr lang="ru-RU" sz="2200" b="1" u="sng" dirty="0" smtClean="0">
                <a:latin typeface="+mj-lt"/>
              </a:rPr>
              <a:t>продемонстрировавшим по результатам ВПР низкий уровень</a:t>
            </a:r>
            <a:r>
              <a:rPr lang="ru-RU" sz="2200" b="1" dirty="0" smtClean="0">
                <a:latin typeface="+mj-lt"/>
              </a:rPr>
              <a:t> </a:t>
            </a:r>
            <a:r>
              <a:rPr lang="ru-RU" sz="2200" dirty="0" smtClean="0">
                <a:latin typeface="+mj-lt"/>
              </a:rPr>
              <a:t>подготовки </a:t>
            </a:r>
            <a:r>
              <a:rPr lang="ru-RU" sz="2200" dirty="0">
                <a:latin typeface="+mj-lt"/>
              </a:rPr>
              <a:t>по физике </a:t>
            </a:r>
            <a:r>
              <a:rPr lang="ru-RU" sz="2200" dirty="0" smtClean="0">
                <a:latin typeface="+mj-lt"/>
              </a:rPr>
              <a:t>( ниже 95</a:t>
            </a:r>
            <a:r>
              <a:rPr lang="ru-RU" sz="2200" dirty="0">
                <a:latin typeface="+mj-lt"/>
              </a:rPr>
              <a:t>%), необходимо проанализировать результаты </a:t>
            </a:r>
            <a:r>
              <a:rPr lang="ru-RU" sz="2200" dirty="0" smtClean="0">
                <a:latin typeface="+mj-lt"/>
              </a:rPr>
              <a:t>выполнения ВПР </a:t>
            </a:r>
            <a:r>
              <a:rPr lang="ru-RU" sz="2200" dirty="0">
                <a:latin typeface="+mj-lt"/>
              </a:rPr>
              <a:t>по физике в 7 классах, рассмотреть вопросы повышения результативности обучения на заседаниях </a:t>
            </a:r>
            <a:r>
              <a:rPr lang="ru-RU" sz="2200" dirty="0" smtClean="0">
                <a:latin typeface="+mj-lt"/>
              </a:rPr>
              <a:t>предметных     учебно-методических объединений;</a:t>
            </a:r>
          </a:p>
          <a:p>
            <a:r>
              <a:rPr lang="ru-RU" sz="2200" b="1" u="sng" dirty="0">
                <a:latin typeface="+mj-lt"/>
              </a:rPr>
              <a:t>Учителям </a:t>
            </a:r>
            <a:r>
              <a:rPr lang="ru-RU" sz="2200" b="1" u="sng" dirty="0" smtClean="0">
                <a:latin typeface="+mj-lt"/>
              </a:rPr>
              <a:t>физики </a:t>
            </a:r>
            <a:r>
              <a:rPr lang="ru-RU" sz="2200" dirty="0" smtClean="0">
                <a:latin typeface="+mj-lt"/>
              </a:rPr>
              <a:t>совершенствовать методику решения текстовых </a:t>
            </a:r>
            <a:r>
              <a:rPr lang="ru-RU" sz="2200" dirty="0">
                <a:latin typeface="+mj-lt"/>
              </a:rPr>
              <a:t>задач разных типов</a:t>
            </a:r>
          </a:p>
        </p:txBody>
      </p:sp>
    </p:spTree>
    <p:extLst>
      <p:ext uri="{BB962C8B-B14F-4D97-AF65-F5344CB8AC3E}">
        <p14:creationId xmlns:p14="http://schemas.microsoft.com/office/powerpoint/2010/main" val="33393189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/>
              <a:t>ВЫВОДЫ </a:t>
            </a:r>
            <a:r>
              <a:rPr lang="ru-RU" sz="2400" b="1" i="1" dirty="0" smtClean="0"/>
              <a:t>ПО </a:t>
            </a:r>
            <a:r>
              <a:rPr lang="ru-RU" sz="2400" b="1" i="1" dirty="0"/>
              <a:t>ИТОГАМ ПРОВЕДЕНИЯ ВПР-2023 ПО ФИЗИКЕ В 8 КЛАССАХ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373563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+mj-lt"/>
              </a:rPr>
              <a:t>Проведенный анализ результатов ВПР по физике в 8 классах выявил, что </a:t>
            </a:r>
            <a:r>
              <a:rPr lang="ru-RU" sz="2000" u="sng" dirty="0">
                <a:latin typeface="+mj-lt"/>
              </a:rPr>
              <a:t>освоение содержания обучения физике осуществляется на уровне, ниже средних показателей по региону</a:t>
            </a:r>
            <a:r>
              <a:rPr lang="ru-RU" sz="2000" dirty="0">
                <a:latin typeface="+mj-lt"/>
              </a:rPr>
              <a:t>. </a:t>
            </a:r>
          </a:p>
          <a:p>
            <a:r>
              <a:rPr lang="ru-RU" sz="2000" dirty="0">
                <a:latin typeface="+mj-lt"/>
              </a:rPr>
              <a:t>Анализ результатов ВПР, проведенный в 8 </a:t>
            </a:r>
            <a:r>
              <a:rPr lang="ru-RU" sz="2000" dirty="0" smtClean="0">
                <a:latin typeface="+mj-lt"/>
              </a:rPr>
              <a:t>классах</a:t>
            </a:r>
            <a:r>
              <a:rPr lang="ru-RU" sz="2000" dirty="0">
                <a:latin typeface="+mj-lt"/>
              </a:rPr>
              <a:t>, показал недостаточно высокий </a:t>
            </a:r>
            <a:r>
              <a:rPr lang="ru-RU" sz="2000" dirty="0" smtClean="0">
                <a:latin typeface="+mj-lt"/>
              </a:rPr>
              <a:t>уровень освоения основной </a:t>
            </a:r>
            <a:r>
              <a:rPr lang="ru-RU" sz="2000" dirty="0">
                <a:latin typeface="+mj-lt"/>
              </a:rPr>
              <a:t>образовательной программы по физике в </a:t>
            </a:r>
            <a:r>
              <a:rPr lang="ru-RU" sz="2000" u="sng" dirty="0">
                <a:latin typeface="+mj-lt"/>
              </a:rPr>
              <a:t>ГБОУ СОШ №1 г. Нефтегорска,  ГБОУ СОШ №3 г.Нефтегорска, ГБОУ СОШ №2 с. Борское, ГБОУ СОШ с. Алексеевка.</a:t>
            </a:r>
            <a:endParaRPr lang="ru-RU" sz="2000" u="sng" dirty="0"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68315"/>
              </p:ext>
            </p:extLst>
          </p:nvPr>
        </p:nvGraphicFramePr>
        <p:xfrm>
          <a:off x="755576" y="4725144"/>
          <a:ext cx="7992888" cy="1861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4576"/>
                <a:gridCol w="1080120"/>
                <a:gridCol w="864096"/>
                <a:gridCol w="864096"/>
              </a:tblGrid>
              <a:tr h="443418">
                <a:tc rowSpan="2">
                  <a:txBody>
                    <a:bodyPr/>
                    <a:lstStyle/>
                    <a:p>
                      <a:pPr algn="ctr">
                        <a:lnSpc>
                          <a:spcPct val="14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Показатели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Результаты оценки освоения программы 8 класса по физике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93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4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0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Общая численность участников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216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301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Максимальный установленный балл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48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учащихся, не преодолевших минимальную границу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3,2%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6,7%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7,45%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учащихся, выполнивших задания ВПР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96,8%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93,3%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92,55%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 учащихся, достигших высокого уровня подготовки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56,5%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56,43%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44,68%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085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 smtClean="0"/>
              <a:t>рекомендации </a:t>
            </a:r>
            <a:r>
              <a:rPr lang="ru-RU" sz="2400" b="1" i="1" dirty="0"/>
              <a:t>ПО ИТОГАМ ПРОВЕДЕНИЯ ВПР-2023 ПО ФИЗИКЕ В 8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12568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latin typeface="+mj-lt"/>
              </a:rPr>
              <a:t>Юго-Восточному ТУ:</a:t>
            </a:r>
            <a:endParaRPr lang="ru-RU" sz="2000" dirty="0" smtClean="0">
              <a:latin typeface="+mj-lt"/>
            </a:endParaRPr>
          </a:p>
          <a:p>
            <a:pPr marL="114300" indent="0">
              <a:buNone/>
            </a:pPr>
            <a:r>
              <a:rPr lang="ru-RU" sz="1900" dirty="0" smtClean="0">
                <a:latin typeface="+mj-lt"/>
              </a:rPr>
              <a:t>-   провести анализ полученных результатов ВПР, а также внутренних и внешних причин низких образовательных результатов в ОО</a:t>
            </a:r>
            <a:r>
              <a:rPr lang="ru-RU" sz="1900" dirty="0">
                <a:latin typeface="+mj-lt"/>
              </a:rPr>
              <a:t>; </a:t>
            </a:r>
            <a:endParaRPr lang="ru-RU" sz="1900" dirty="0" smtClean="0">
              <a:latin typeface="+mj-lt"/>
            </a:endParaRPr>
          </a:p>
          <a:p>
            <a:pPr marL="114300" indent="0">
              <a:buNone/>
            </a:pPr>
            <a:r>
              <a:rPr lang="ru-RU" sz="1900" dirty="0" smtClean="0">
                <a:latin typeface="+mj-lt"/>
              </a:rPr>
              <a:t>-   осуществлять </a:t>
            </a:r>
            <a:r>
              <a:rPr lang="ru-RU" sz="1900" dirty="0">
                <a:latin typeface="+mj-lt"/>
              </a:rPr>
              <a:t>административный контроль по объективности выставления текущих, четвертных и годовой </a:t>
            </a:r>
            <a:r>
              <a:rPr lang="ru-RU" sz="1900" dirty="0" smtClean="0">
                <a:latin typeface="+mj-lt"/>
              </a:rPr>
              <a:t>отметок. </a:t>
            </a:r>
          </a:p>
          <a:p>
            <a:pPr>
              <a:spcAft>
                <a:spcPts val="200"/>
              </a:spcAft>
            </a:pPr>
            <a:r>
              <a:rPr lang="ru-RU" sz="2000" b="1" dirty="0" smtClean="0">
                <a:latin typeface="+mj-lt"/>
              </a:rPr>
              <a:t>Окружному </a:t>
            </a:r>
            <a:r>
              <a:rPr lang="ru-RU" sz="2000" b="1" dirty="0">
                <a:latin typeface="+mj-lt"/>
              </a:rPr>
              <a:t>МО</a:t>
            </a:r>
            <a:r>
              <a:rPr lang="ru-RU" sz="2000" b="1" dirty="0" smtClean="0">
                <a:latin typeface="+mj-lt"/>
              </a:rPr>
              <a:t>:</a:t>
            </a:r>
            <a:endParaRPr lang="ru-RU" sz="2000" dirty="0">
              <a:latin typeface="+mj-lt"/>
            </a:endParaRPr>
          </a:p>
          <a:p>
            <a:pPr marL="114300" indent="0">
              <a:spcBef>
                <a:spcPts val="600"/>
              </a:spcBef>
              <a:buNone/>
            </a:pPr>
            <a:r>
              <a:rPr lang="ru-RU" sz="2000" dirty="0" smtClean="0">
                <a:latin typeface="+mj-lt"/>
              </a:rPr>
              <a:t>-   провести </a:t>
            </a:r>
            <a:r>
              <a:rPr lang="ru-RU" sz="2000" dirty="0">
                <a:latin typeface="+mj-lt"/>
              </a:rPr>
              <a:t>анализ рабочих </a:t>
            </a:r>
            <a:r>
              <a:rPr lang="ru-RU" sz="2000" dirty="0" smtClean="0">
                <a:latin typeface="+mj-lt"/>
              </a:rPr>
              <a:t>программ, используемых </a:t>
            </a:r>
            <a:r>
              <a:rPr lang="ru-RU" sz="2000" dirty="0">
                <a:latin typeface="+mj-lt"/>
              </a:rPr>
              <a:t>в школе УМК</a:t>
            </a:r>
            <a:r>
              <a:rPr lang="ru-RU" sz="2000" dirty="0" smtClean="0">
                <a:latin typeface="+mj-lt"/>
              </a:rPr>
              <a:t>; 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ru-RU" sz="2000" dirty="0">
                <a:latin typeface="+mj-lt"/>
              </a:rPr>
              <a:t>организовать обсуждение с членами ОМО результатов ВПР по </a:t>
            </a:r>
            <a:r>
              <a:rPr lang="ru-RU" sz="2000" dirty="0" smtClean="0">
                <a:latin typeface="+mj-lt"/>
              </a:rPr>
              <a:t>физике на </a:t>
            </a:r>
            <a:r>
              <a:rPr lang="ru-RU" sz="2000" dirty="0">
                <a:latin typeface="+mj-lt"/>
              </a:rPr>
              <a:t>заседаниях ОМО и </a:t>
            </a:r>
            <a:r>
              <a:rPr lang="ru-RU" sz="2000" dirty="0" smtClean="0">
                <a:latin typeface="+mj-lt"/>
              </a:rPr>
              <a:t>педсоветах;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-   продолжить</a:t>
            </a:r>
            <a:r>
              <a:rPr lang="ru-RU" sz="2000" dirty="0">
                <a:latin typeface="+mj-lt"/>
              </a:rPr>
              <a:t>	реализацию	</a:t>
            </a:r>
            <a:r>
              <a:rPr lang="ru-RU" sz="2000" dirty="0" smtClean="0">
                <a:latin typeface="+mj-lt"/>
              </a:rPr>
              <a:t>программ и </a:t>
            </a:r>
            <a:r>
              <a:rPr lang="ru-RU" sz="2000" dirty="0">
                <a:latin typeface="+mj-lt"/>
              </a:rPr>
              <a:t>мероприятий, направленных на поддержку школ с </a:t>
            </a:r>
            <a:r>
              <a:rPr lang="ru-RU" sz="2000" dirty="0" smtClean="0">
                <a:latin typeface="+mj-lt"/>
              </a:rPr>
              <a:t>низкими образовательными результатами.</a:t>
            </a:r>
          </a:p>
          <a:p>
            <a:pPr>
              <a:spcBef>
                <a:spcPts val="200"/>
              </a:spcBef>
            </a:pPr>
            <a:r>
              <a:rPr lang="ru-RU" sz="2000" b="1" dirty="0" smtClean="0">
                <a:latin typeface="+mj-lt"/>
              </a:rPr>
              <a:t>Администрации </a:t>
            </a:r>
            <a:r>
              <a:rPr lang="ru-RU" sz="2000" b="1" dirty="0">
                <a:latin typeface="+mj-lt"/>
              </a:rPr>
              <a:t>ОО</a:t>
            </a:r>
            <a:r>
              <a:rPr lang="ru-RU" sz="2000" b="1" dirty="0" smtClean="0">
                <a:latin typeface="+mj-lt"/>
              </a:rPr>
              <a:t>:</a:t>
            </a:r>
          </a:p>
          <a:p>
            <a:pPr marL="114300" indent="0">
              <a:spcBef>
                <a:spcPts val="600"/>
              </a:spcBef>
              <a:buNone/>
            </a:pPr>
            <a:r>
              <a:rPr lang="ru-RU" sz="2000" dirty="0" smtClean="0">
                <a:latin typeface="+mj-lt"/>
              </a:rPr>
              <a:t>-   проводить </a:t>
            </a:r>
            <a:r>
              <a:rPr lang="ru-RU" sz="2000" dirty="0">
                <a:latin typeface="+mj-lt"/>
              </a:rPr>
              <a:t>систематический внутренний мониторинг уровня достижений </a:t>
            </a:r>
            <a:r>
              <a:rPr lang="ru-RU" sz="2000" dirty="0" smtClean="0">
                <a:latin typeface="+mj-lt"/>
              </a:rPr>
              <a:t>обучающихся;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ru-RU" sz="2000" dirty="0" smtClean="0">
                <a:latin typeface="+mj-lt"/>
              </a:rPr>
              <a:t>-   обеспечить </a:t>
            </a:r>
            <a:r>
              <a:rPr lang="ru-RU" sz="2000" dirty="0">
                <a:latin typeface="+mj-lt"/>
              </a:rPr>
              <a:t>взаимодействие с деятельности школьного, </a:t>
            </a:r>
            <a:r>
              <a:rPr lang="ru-RU" sz="2000" dirty="0" smtClean="0">
                <a:latin typeface="+mj-lt"/>
              </a:rPr>
              <a:t>окружного и </a:t>
            </a:r>
            <a:r>
              <a:rPr lang="ru-RU" sz="2000" dirty="0">
                <a:latin typeface="+mj-lt"/>
              </a:rPr>
              <a:t>регионального учебно-методических объединений учителей-предметников</a:t>
            </a:r>
            <a:r>
              <a:rPr lang="ru-RU" sz="2000" dirty="0" smtClean="0">
                <a:latin typeface="+mj-lt"/>
              </a:rPr>
              <a:t>;</a:t>
            </a:r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19824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рекомендации ПО ИТОГАМ ПРОВЕДЕНИЯ ВПР-2023 ПО ФИЗИКЕ В 8 КЛАССАХ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73563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+mj-lt"/>
              </a:rPr>
              <a:t>Учителям:</a:t>
            </a: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-   изучить </a:t>
            </a:r>
            <a:r>
              <a:rPr lang="ru-RU" sz="1800" dirty="0">
                <a:latin typeface="+mj-lt"/>
              </a:rPr>
              <a:t>образцы и описания проверочных работ, размещенных на сайте ФГБУ «ФИОКО» и критерии их оценивания;</a:t>
            </a: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-   включить </a:t>
            </a:r>
            <a:r>
              <a:rPr lang="ru-RU" sz="1800" dirty="0">
                <a:latin typeface="+mj-lt"/>
              </a:rPr>
              <a:t>в проверочные работы задания в формате ВПР для диагностики уровня усвоения </a:t>
            </a:r>
            <a:r>
              <a:rPr lang="ru-RU" sz="1800" dirty="0" smtClean="0">
                <a:latin typeface="+mj-lt"/>
              </a:rPr>
              <a:t>материала; </a:t>
            </a: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-   включить </a:t>
            </a:r>
            <a:r>
              <a:rPr lang="ru-RU" sz="1800" dirty="0">
                <a:latin typeface="+mj-lt"/>
              </a:rPr>
              <a:t>задания, вызвавшие наибольшие затруднения у обучающихся, в дидактические материалы уроков</a:t>
            </a:r>
            <a:r>
              <a:rPr lang="ru-RU" sz="1800" dirty="0" smtClean="0">
                <a:latin typeface="+mj-lt"/>
              </a:rPr>
              <a:t>;</a:t>
            </a: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-   разработать </a:t>
            </a:r>
            <a:r>
              <a:rPr lang="ru-RU" sz="1800" dirty="0">
                <a:latin typeface="+mj-lt"/>
              </a:rPr>
              <a:t>индивидуальные </a:t>
            </a:r>
            <a:r>
              <a:rPr lang="ru-RU" sz="1800" dirty="0" smtClean="0">
                <a:latin typeface="+mj-lt"/>
              </a:rPr>
              <a:t>маршруты для учащихся с низкими результатами </a:t>
            </a:r>
            <a:r>
              <a:rPr lang="ru-RU" sz="1800" dirty="0">
                <a:latin typeface="+mj-lt"/>
              </a:rPr>
              <a:t>выполнения ВПР</a:t>
            </a:r>
            <a:r>
              <a:rPr lang="ru-RU" sz="1800" dirty="0" smtClean="0">
                <a:latin typeface="+mj-lt"/>
              </a:rPr>
              <a:t>;</a:t>
            </a:r>
            <a:endParaRPr lang="ru-RU" sz="1800" dirty="0">
              <a:latin typeface="+mj-lt"/>
            </a:endParaRPr>
          </a:p>
          <a:p>
            <a:pPr>
              <a:spcBef>
                <a:spcPts val="1200"/>
              </a:spcBef>
            </a:pPr>
            <a:r>
              <a:rPr lang="ru-RU" sz="1800" b="1" dirty="0" smtClean="0">
                <a:latin typeface="+mj-lt"/>
              </a:rPr>
              <a:t>Родителям:</a:t>
            </a: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-   оказывать </a:t>
            </a:r>
            <a:r>
              <a:rPr lang="ru-RU" sz="1800" dirty="0">
                <a:latin typeface="+mj-lt"/>
              </a:rPr>
              <a:t>ребёнку всестороннюю помощь и </a:t>
            </a:r>
            <a:r>
              <a:rPr lang="ru-RU" sz="1800" dirty="0" smtClean="0">
                <a:latin typeface="+mj-lt"/>
              </a:rPr>
              <a:t>поддержку;</a:t>
            </a:r>
          </a:p>
          <a:p>
            <a:pPr marL="114300" indent="0">
              <a:buNone/>
            </a:pPr>
            <a:r>
              <a:rPr lang="ru-RU" sz="1800" dirty="0" smtClean="0">
                <a:latin typeface="+mj-lt"/>
              </a:rPr>
              <a:t>-   участвовать </a:t>
            </a:r>
            <a:r>
              <a:rPr lang="ru-RU" sz="1800" dirty="0">
                <a:latin typeface="+mj-lt"/>
              </a:rPr>
              <a:t>в беседах с учителями с целью усиления контроля за подготовкой ребенка к учебным занятиям</a:t>
            </a:r>
            <a:r>
              <a:rPr lang="ru-RU" sz="1800" dirty="0" smtClean="0">
                <a:latin typeface="+mj-lt"/>
              </a:rPr>
              <a:t>.</a:t>
            </a:r>
          </a:p>
          <a:p>
            <a:pPr marL="114300" indent="0">
              <a:buNone/>
            </a:pPr>
            <a:endParaRPr lang="ru-RU" sz="1800" dirty="0" smtClean="0">
              <a:latin typeface="+mj-lt"/>
            </a:endParaRP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7174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/>
              <a:t>Вступление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ВПР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для учащихся 7-8 классов  проводились в штатном режиме на территории Самарской области в марте и апреле 2023 года.</a:t>
            </a:r>
          </a:p>
          <a:p>
            <a:pPr algn="just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Проведенные работы позволили оценить уровень достижения обучающихся в предметных и метапредметных дисциплинах.</a:t>
            </a:r>
          </a:p>
          <a:p>
            <a:pPr algn="just"/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Результаты     ВПР	помогли образовательным организациям выявить имеющиеся пробелы в знаниях у обучающихся для корректировки рабочих программ по учебным предметам на 2023-2024 учебный год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44011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204" y="2996951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СПАСИБО ЗА ВНИМАНИЕ!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7544" y="2924944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67544" y="3834289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79" y="188640"/>
            <a:ext cx="8705156" cy="1831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628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РЕЗУЛЬТАТЫ</a:t>
            </a:r>
            <a:r>
              <a:rPr lang="ru-RU" sz="2400" b="1" dirty="0"/>
              <a:t>	</a:t>
            </a:r>
            <a:r>
              <a:rPr lang="ru-RU" sz="2400" b="1" i="1" dirty="0"/>
              <a:t>ВЫПОЛНЕНИЯ</a:t>
            </a:r>
            <a:r>
              <a:rPr lang="ru-RU" sz="2400" b="1" dirty="0"/>
              <a:t>	</a:t>
            </a:r>
            <a:r>
              <a:rPr lang="ru-RU" sz="2400" b="1" i="1" dirty="0"/>
              <a:t>ПРОВЕРОЧНОЙ</a:t>
            </a:r>
            <a:r>
              <a:rPr lang="ru-RU" sz="2400" b="1" dirty="0"/>
              <a:t>	</a:t>
            </a:r>
            <a:r>
              <a:rPr lang="ru-RU" sz="2400" b="1" i="1" dirty="0"/>
              <a:t>РАБОТЫ ОБУЧАЮЩИХСЯ 7 КЛАССА  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Проверочная работа по физике содержала 11 заданий, из них – 7 заданий с кратким ответом и 4 задания, которые предполагали развернутую запись решения и ответа.</a:t>
            </a:r>
          </a:p>
          <a:p>
            <a:pPr>
              <a:spcBef>
                <a:spcPts val="1200"/>
              </a:spcBef>
            </a:pPr>
            <a:r>
              <a:rPr lang="ru-RU" sz="22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Полностью правильно выполненная работа оценивалась 18 баллами. Правильный ответ на каждое из заданий 1, 3-6, 8 оценивается 1 баллом. Полный правильный ответ на задание 9 оценивается 2 баллами. 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711566"/>
              </p:ext>
            </p:extLst>
          </p:nvPr>
        </p:nvGraphicFramePr>
        <p:xfrm>
          <a:off x="827584" y="4941168"/>
          <a:ext cx="7704856" cy="816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/>
                <a:gridCol w="936104"/>
                <a:gridCol w="864096"/>
                <a:gridCol w="1008112"/>
                <a:gridCol w="1008112"/>
              </a:tblGrid>
              <a:tr h="314325">
                <a:tc>
                  <a:txBody>
                    <a:bodyPr/>
                    <a:lstStyle/>
                    <a:p>
                      <a:pPr marL="92075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Отм</a:t>
                      </a:r>
                      <a:r>
                        <a:rPr lang="ru-RU" sz="1600" spc="-5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600" spc="5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а </a:t>
                      </a:r>
                      <a:r>
                        <a:rPr lang="ru-RU" sz="1600" spc="5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п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о </a:t>
                      </a:r>
                      <a:r>
                        <a:rPr lang="ru-RU" sz="1600" spc="5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п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ятибалльной ш</a:t>
                      </a:r>
                      <a:r>
                        <a:rPr lang="ru-RU" sz="1600" spc="5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але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600" spc="3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»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600" spc="3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»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600" spc="3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»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600" spc="3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»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92075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Первичные</a:t>
                      </a:r>
                      <a:r>
                        <a:rPr lang="ru-RU" sz="1600" spc="-5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баллы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0-4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5-7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8-10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11-18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858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/>
              <a:t>Распределение участников по 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полученным баллам</a:t>
            </a:r>
            <a:endParaRPr lang="ru-RU" sz="28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853234"/>
              </p:ext>
            </p:extLst>
          </p:nvPr>
        </p:nvGraphicFramePr>
        <p:xfrm>
          <a:off x="323528" y="1412776"/>
          <a:ext cx="8496941" cy="5304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7631"/>
                <a:gridCol w="1087299"/>
                <a:gridCol w="915430"/>
                <a:gridCol w="792088"/>
                <a:gridCol w="937169"/>
                <a:gridCol w="647007"/>
                <a:gridCol w="792088"/>
                <a:gridCol w="547445"/>
                <a:gridCol w="770392"/>
                <a:gridCol w="770392"/>
              </a:tblGrid>
              <a:tr h="186261">
                <a:tc rowSpan="3">
                  <a:txBody>
                    <a:bodyPr/>
                    <a:lstStyle/>
                    <a:p>
                      <a:pPr indent="12446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уппы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уча</a:t>
                      </a:r>
                      <a:r>
                        <a:rPr lang="ru-RU" sz="1200" spc="-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spc="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тн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spc="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5715" indent="154940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Фа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20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числ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нность уча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тн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spc="-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еде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ен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уча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</a:t>
                      </a:r>
                      <a:r>
                        <a:rPr lang="ru-RU" sz="12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ик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ов по баллам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3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«2»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«3»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«4»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«5»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6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Чел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%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Чел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%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Чел.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%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Чел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%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60">
                <a:tc gridSpan="10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2021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26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Российская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Федерация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1254249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157659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12,57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594012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47,36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382044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30,46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120533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9,61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Самар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кая область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indent="15494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27170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1483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5,47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12378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45,7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9917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36,61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3309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12,22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92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Юго-Восточный округ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" indent="154940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469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31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6,61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216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46,06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178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37,95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44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53">
                <a:tc gridSpan="10">
                  <a:txBody>
                    <a:bodyPr/>
                    <a:lstStyle/>
                    <a:p>
                      <a:pPr marL="2797175" algn="l">
                        <a:lnSpc>
                          <a:spcPct val="105000"/>
                        </a:lnSpc>
                        <a:spcBef>
                          <a:spcPts val="265"/>
                        </a:spcBef>
                        <a:spcAft>
                          <a:spcPts val="24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                            2022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056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Российская 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Федерация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428900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45678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10,65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196736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45,87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141623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33,02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44906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10,47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Самар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кая область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9701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354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3,65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4009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41,33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3995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41,18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1341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13,83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Юго-Восточный округ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205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3,41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75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36,58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93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45,37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30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14,63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253">
                <a:tc gridSpan="10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2023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84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Самар</a:t>
                      </a:r>
                      <a:r>
                        <a:rPr lang="ru-RU" sz="12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кая область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14672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650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4,43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6271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42,74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5748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39,18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2003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13,65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84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Юго-Восточный округ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222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9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4,05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100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j-lt"/>
                        </a:rPr>
                        <a:t>45,05</a:t>
                      </a:r>
                      <a:endParaRPr lang="ru-RU" sz="120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90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40,54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23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j-lt"/>
                        </a:rPr>
                        <a:t>10,36</a:t>
                      </a:r>
                      <a:endParaRPr lang="ru-RU" sz="12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1523" marR="4152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8722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i="1" dirty="0"/>
              <a:t>Распределение групп баллов по ОО Юго-Восточного </a:t>
            </a:r>
            <a:r>
              <a:rPr lang="ru-RU" sz="2400" b="1" i="1" dirty="0" smtClean="0"/>
              <a:t>управления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266318"/>
              </p:ext>
            </p:extLst>
          </p:nvPr>
        </p:nvGraphicFramePr>
        <p:xfrm>
          <a:off x="323528" y="1340768"/>
          <a:ext cx="8496939" cy="52672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3981"/>
                <a:gridCol w="1146004"/>
                <a:gridCol w="1341295"/>
                <a:gridCol w="1341295"/>
                <a:gridCol w="1342182"/>
                <a:gridCol w="1342182"/>
              </a:tblGrid>
              <a:tr h="144016"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ОО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Кол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че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тво </a:t>
                      </a:r>
                      <a:r>
                        <a:rPr lang="ru-RU" sz="11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ст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ков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27876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Распредел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10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ча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ков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ru-RU" sz="1100" spc="-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1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«2»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«3»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«4»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«5»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0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</a:t>
                      </a:r>
                      <a:r>
                        <a:rPr lang="ru-RU" sz="1100" i="1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</a:t>
                      </a: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арская</a:t>
                      </a:r>
                      <a:r>
                        <a:rPr lang="ru-RU" sz="1100" i="1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обла</a:t>
                      </a:r>
                      <a:r>
                        <a:rPr lang="ru-RU" sz="1100" i="1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100" i="1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1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ь</a:t>
                      </a:r>
                      <a:endParaRPr lang="ru-RU" sz="11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14672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4,43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42,74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39,18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13,65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20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Юго-Вос</a:t>
                      </a:r>
                      <a:r>
                        <a:rPr lang="ru-RU" sz="1100" b="1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очное ТУ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222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4,05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45,05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40,54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10,36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672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Алекс</a:t>
                      </a:r>
                      <a:r>
                        <a:rPr lang="ru-RU" sz="1100" b="1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ее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вск</a:t>
                      </a:r>
                      <a:r>
                        <a:rPr lang="ru-RU" sz="1100" b="1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й</a:t>
                      </a:r>
                      <a:r>
                        <a:rPr lang="ru-RU" sz="1100" b="1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м.р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25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8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52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Алексеевка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20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10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50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с.Герасимовка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100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040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с.Летниково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33,33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33,33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33,33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659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Бор</a:t>
                      </a:r>
                      <a:r>
                        <a:rPr lang="ru-RU" sz="1100" b="1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100" b="1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й</a:t>
                      </a:r>
                      <a:r>
                        <a:rPr lang="ru-RU" sz="1100" b="1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м.р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82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3,66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37,8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45,12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13,41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с.Борское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28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14,29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75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10,71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с.Борское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36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8,33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44,44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27,78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19,44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Петровка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6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66,67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33,33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с. Заплавное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6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66,67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33,33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с. Коноваловка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6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50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33,33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16,67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511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ф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егор</a:t>
                      </a:r>
                      <a:r>
                        <a:rPr lang="ru-RU" sz="110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й</a:t>
                      </a:r>
                      <a:r>
                        <a:rPr lang="ru-RU" sz="110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м.р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115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3,48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 48,7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41,74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6,09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г.Нефтегорска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21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9,52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23,81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61,9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4,76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г.Нефтегорска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22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50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40,91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9,09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№3 г.Нефтегорска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45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4,44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71,11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4,44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05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с.Покровка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8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37,5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62,5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с.Утевка</a:t>
                      </a:r>
                      <a:endParaRPr lang="ru-RU" sz="11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19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0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26,32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+mj-lt"/>
                        </a:rPr>
                        <a:t>63,16</a:t>
                      </a:r>
                      <a:endParaRPr lang="ru-RU" sz="110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10,53</a:t>
                      </a:r>
                      <a:endParaRPr lang="ru-RU" sz="1100" dirty="0">
                        <a:effectLst/>
                        <a:latin typeface="+mj-lt"/>
                        <a:ea typeface="Calibri"/>
                      </a:endParaRPr>
                    </a:p>
                  </a:txBody>
                  <a:tcPr marL="48309" marR="4830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598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i="1" dirty="0"/>
              <a:t>Результаты обучения по физике обучающихся 8 классов (по программе 7 класса</a:t>
            </a:r>
            <a:r>
              <a:rPr lang="ru-RU" sz="2200" b="1" i="1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9111768"/>
              </p:ext>
            </p:extLst>
          </p:nvPr>
        </p:nvGraphicFramePr>
        <p:xfrm>
          <a:off x="323528" y="1772816"/>
          <a:ext cx="8496944" cy="4845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0"/>
                <a:gridCol w="2448272"/>
                <a:gridCol w="3168352"/>
              </a:tblGrid>
              <a:tr h="1035992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</a:t>
                      </a:r>
                      <a:r>
                        <a:rPr lang="ru-RU" sz="1300" b="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b="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ча</a:t>
                      </a:r>
                      <a:r>
                        <a:rPr lang="ru-RU" sz="1300" b="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тни</a:t>
                      </a:r>
                      <a:r>
                        <a:rPr lang="ru-RU" sz="1300" b="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ков,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по</a:t>
                      </a:r>
                      <a:r>
                        <a:rPr lang="ru-RU" sz="1300" b="0" spc="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</a:t>
                      </a:r>
                      <a:r>
                        <a:rPr lang="ru-RU" sz="1300" b="0" spc="-2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300" b="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ивш</a:t>
                      </a:r>
                      <a:r>
                        <a:rPr lang="ru-RU" sz="1300" b="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х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отметк</a:t>
                      </a:r>
                      <a:r>
                        <a:rPr lang="ru-RU" sz="1300" b="0" spc="2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spc="2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b="0" spc="-2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300" b="0" spc="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ru-RU" sz="1300" b="0" spc="-3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lang="ru-RU" sz="1300" b="0" spc="3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b="0" spc="-3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300" b="0" spc="3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</a:t>
                      </a:r>
                      <a:r>
                        <a:rPr lang="ru-RU" sz="1300" b="0" spc="-2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300" b="0" spc="2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b="0" spc="-3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300" b="0" spc="3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 %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165" marR="171450" indent="118745"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Доля</a:t>
                      </a:r>
                      <a:r>
                        <a:rPr lang="ru-RU" sz="1300" b="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b="0" spc="-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ча</a:t>
                      </a:r>
                      <a:r>
                        <a:rPr lang="ru-RU" sz="1300" b="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тни</a:t>
                      </a:r>
                      <a:r>
                        <a:rPr lang="ru-RU" sz="1300" b="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ков,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по</a:t>
                      </a:r>
                      <a:r>
                        <a:rPr lang="ru-RU" sz="1300" b="0" spc="1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</a:t>
                      </a:r>
                      <a:r>
                        <a:rPr lang="ru-RU" sz="1300" b="0" spc="-2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</a:t>
                      </a:r>
                      <a:r>
                        <a:rPr lang="ru-RU" sz="1300" b="0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ч</a:t>
                      </a:r>
                      <a:r>
                        <a:rPr lang="ru-RU" sz="1300" b="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вших</a:t>
                      </a:r>
                      <a:r>
                        <a:rPr lang="ru-RU" sz="1300" b="0" spc="1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отметки</a:t>
                      </a:r>
                      <a:r>
                        <a:rPr lang="ru-RU" sz="13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b="0" spc="-35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300" b="0" spc="2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</a:t>
                      </a:r>
                      <a:r>
                        <a:rPr lang="ru-RU" sz="1300" b="0" spc="-2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</a:t>
                      </a:r>
                      <a:r>
                        <a:rPr lang="ru-RU" sz="1300" b="0" spc="2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300" b="0" spc="-3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300" b="0" spc="3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» 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469265" algn="l"/>
                          <a:tab pos="1150620" algn="l"/>
                          <a:tab pos="1991995" algn="l"/>
                        </a:tabLs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(достижение высокого уровня подготовки</a:t>
                      </a:r>
                      <a:r>
                        <a:rPr lang="ru-RU" sz="1300" b="0" spc="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)</a:t>
                      </a: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</a:t>
                      </a: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00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Самарская о</a:t>
                      </a:r>
                      <a:r>
                        <a:rPr lang="ru-RU" sz="1300" b="0" i="1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</a:t>
                      </a: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ласть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95,57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52,83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Юго-Во</a:t>
                      </a:r>
                      <a:r>
                        <a:rPr lang="ru-RU" sz="1300" b="0" i="1" spc="-5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</a:t>
                      </a: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точное ТУ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95,95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50,9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888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Алексеевский м.р.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92,0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40,0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Алексеевка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90,0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40,0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с.Герасимовка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с.Летниково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66,66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90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Борский м.р.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96,34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58,53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с.Борское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85,71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с.Борское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91,67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47,22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Петровка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33,33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с. Заплавное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33,33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с. Коноваловка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50,0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452">
                <a:tc>
                  <a:txBody>
                    <a:bodyPr/>
                    <a:lstStyle/>
                    <a:p>
                      <a:pPr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Нефтегорский м.р.</a:t>
                      </a:r>
                      <a:endParaRPr lang="ru-RU" sz="1300" b="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96,52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47,83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г.Нефтегорска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90,48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66,66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г.Нефтегорска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50,0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№3 г.Нефтегорска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95,56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24,44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с.Покровка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300" b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62,5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3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с.Утевка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73,69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0657" marR="606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0887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989670710"/>
              </p:ext>
            </p:extLst>
          </p:nvPr>
        </p:nvGraphicFramePr>
        <p:xfrm>
          <a:off x="179512" y="1556792"/>
          <a:ext cx="489654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860032" y="1844824"/>
            <a:ext cx="39527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Выполнение 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заданий ВПР по физике в 7 классе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124" y="5589240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Соответствие отметок за выполненную работу и отметок по журналу, %</a:t>
            </a:r>
            <a:endParaRPr lang="ru-RU" b="1" i="1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34416086"/>
              </p:ext>
            </p:extLst>
          </p:nvPr>
        </p:nvGraphicFramePr>
        <p:xfrm>
          <a:off x="4427984" y="3356992"/>
          <a:ext cx="4434110" cy="3469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95536" y="548680"/>
            <a:ext cx="83529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СТЕПЕНЬ СООТВЕТСТВИЯ ОТМЕТОК ЗА ВЫПОЛНЕННУЮ РАБОТУ И ОТМЕТОК ПО ЖУРНАЛУ</a:t>
            </a:r>
            <a:endParaRPr lang="ru-RU" sz="2200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4329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b="1" i="1" dirty="0" smtClean="0"/>
              <a:t>Соответствие </a:t>
            </a:r>
            <a:r>
              <a:rPr lang="ru-RU" sz="2200" b="1" i="1" dirty="0"/>
              <a:t>ОТМЕТОК ЗА ВЫПОЛНЕННУЮ РАБОТУ И ОТМЕТОК ПО </a:t>
            </a:r>
            <a:r>
              <a:rPr lang="ru-RU" sz="2200" b="1" i="1" dirty="0" smtClean="0"/>
              <a:t>ЖУРНАЛУ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95751"/>
              </p:ext>
            </p:extLst>
          </p:nvPr>
        </p:nvGraphicFramePr>
        <p:xfrm>
          <a:off x="323528" y="1772816"/>
          <a:ext cx="8496944" cy="4626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7866"/>
                <a:gridCol w="1400586"/>
                <a:gridCol w="1522766"/>
                <a:gridCol w="1655726"/>
              </a:tblGrid>
              <a:tr h="738357"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Понизили</a:t>
                      </a:r>
                    </a:p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результат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Подтвердили</a:t>
                      </a:r>
                    </a:p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результат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Повысили </a:t>
                      </a:r>
                    </a:p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результат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 marL="58420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Самарская область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12,76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78,04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 marL="58420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Алексеевский район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Алексеевка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с.Герасимовка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с.Летниково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 marL="58420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Борский район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10,98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74,39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14,63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с.Борское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14,29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10,71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с.Борское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13,89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61,11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 Петровка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с. Заплавное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с. Коноваловка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340">
                <a:tc>
                  <a:txBody>
                    <a:bodyPr/>
                    <a:lstStyle/>
                    <a:p>
                      <a:pPr marL="58420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Нефтегорский район</a:t>
                      </a:r>
                      <a:endParaRPr lang="ru-RU" sz="1200" i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7,83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84,35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8420" algn="ctr">
                        <a:lnSpc>
                          <a:spcPct val="126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7,83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№1 г.Нефтегорска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23,81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76,19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№2 г.Нефтегорска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72,73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27,27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№3 г.Нефтегорска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8,89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84,44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6,67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ООШ с.Покровка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ГБОУ СОШ с.Утевка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455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b="1" i="1" dirty="0"/>
              <a:t>РЕЗУЛЬТАТЫ	ВЫПОЛНЕНИЯ	ПРОВЕРОЧНОЙ	РАБОТЫ ОБУЧАЮЩИХСЯ 8 КЛАССА  ПО ФИЗИКЕ</a:t>
            </a:r>
            <a:endParaRPr lang="ru-RU" sz="2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Проверочная работа по физике содержала 11 заданий, из них – 7 заданий с кратким ответом и 4 задания, которые предполагали развернутую запись решения и ответа.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По сравнению с 2022 годом в системе оценки ВПР по физике по итогам освоения программы нет изменений. Полностью правильно выполненная работа оценивалась 18 баллами (в 2022 году – 18 баллами).</a:t>
            </a:r>
            <a:endParaRPr lang="ru-RU" dirty="0">
              <a:solidFill>
                <a:schemeClr val="bg2">
                  <a:lumMod val="25000"/>
                </a:schemeClr>
              </a:solidFill>
              <a:latin typeface="+mj-lt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57758"/>
              </p:ext>
            </p:extLst>
          </p:nvPr>
        </p:nvGraphicFramePr>
        <p:xfrm>
          <a:off x="827584" y="5589240"/>
          <a:ext cx="7704856" cy="816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8432"/>
                <a:gridCol w="936104"/>
                <a:gridCol w="864096"/>
                <a:gridCol w="1008112"/>
                <a:gridCol w="1008112"/>
              </a:tblGrid>
              <a:tr h="314325">
                <a:tc>
                  <a:txBody>
                    <a:bodyPr/>
                    <a:lstStyle/>
                    <a:p>
                      <a:pPr marL="92075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Отм</a:t>
                      </a:r>
                      <a:r>
                        <a:rPr lang="ru-RU" sz="1600" spc="-5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е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т</a:t>
                      </a:r>
                      <a:r>
                        <a:rPr lang="ru-RU" sz="1600" spc="5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а </a:t>
                      </a:r>
                      <a:r>
                        <a:rPr lang="ru-RU" sz="1600" spc="5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п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о </a:t>
                      </a:r>
                      <a:r>
                        <a:rPr lang="ru-RU" sz="1600" spc="5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п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ятибалльной ш</a:t>
                      </a:r>
                      <a:r>
                        <a:rPr lang="ru-RU" sz="1600" spc="5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к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але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600" spc="3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»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600" spc="3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»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600" spc="3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»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spc="-2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«</a:t>
                      </a:r>
                      <a:r>
                        <a:rPr lang="ru-RU" sz="1600" spc="3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»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92075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Первичные</a:t>
                      </a:r>
                      <a:r>
                        <a:rPr lang="ru-RU" sz="1600" spc="-5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баллы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</a:endParaRPr>
                    </a:p>
                    <a:p>
                      <a:pPr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0-4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5-7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8-10</a:t>
                      </a:r>
                      <a:endParaRPr lang="ru-RU" sz="140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450"/>
                        </a:spcAft>
                      </a:pPr>
                      <a:r>
                        <a:rPr lang="ru-RU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+mj-lt"/>
                        </a:rPr>
                        <a:t>11-18</a:t>
                      </a:r>
                      <a:endParaRPr lang="ru-RU" sz="14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6759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140</TotalTime>
  <Words>1904</Words>
  <Application>Microsoft Office PowerPoint</Application>
  <PresentationFormat>Экран (4:3)</PresentationFormat>
  <Paragraphs>879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Аптека</vt:lpstr>
      <vt:lpstr>Презентация PowerPoint</vt:lpstr>
      <vt:lpstr>Вступление</vt:lpstr>
      <vt:lpstr>РЕЗУЛЬТАТЫ ВЫПОЛНЕНИЯ ПРОВЕРОЧНОЙ РАБОТЫ ОБУЧАЮЩИХСЯ 7 КЛАССА  </vt:lpstr>
      <vt:lpstr>Распределение участников по  полученным баллам</vt:lpstr>
      <vt:lpstr>Распределение групп баллов по ОО Юго-Восточного управления</vt:lpstr>
      <vt:lpstr>Результаты обучения по физике обучающихся 8 классов (по программе 7 класса)</vt:lpstr>
      <vt:lpstr>Презентация PowerPoint</vt:lpstr>
      <vt:lpstr>Соответствие ОТМЕТОК ЗА ВЫПОЛНЕННУЮ РАБОТУ И ОТМЕТОК ПО ЖУРНАЛУ</vt:lpstr>
      <vt:lpstr>РЕЗУЛЬТАТЫ ВЫПОЛНЕНИЯ ПРОВЕРОЧНОЙ РАБОТЫ ОБУЧАЮЩИХСЯ 8 КЛАССА  ПО ФИЗИКЕ</vt:lpstr>
      <vt:lpstr>Распределение участников по полученным баллам (статистика по отметкам)</vt:lpstr>
      <vt:lpstr>Распределение групп баллов по ОО  Юго-Восточного управления</vt:lpstr>
      <vt:lpstr> Результаты обучения  по физике обучающихся 8 классов</vt:lpstr>
      <vt:lpstr>Степень Соответствия отметок за выполненную работу и отметок по журналу</vt:lpstr>
      <vt:lpstr>Соответствие отметок за выполненную работу и отметок по журналу</vt:lpstr>
      <vt:lpstr>ВЫВОДЫ ПО ИТОГАМ  ПРОВЕДЕНИЯ  ВПР-2023  ПО ФИЗИКЕ В 7 КЛАССАХ </vt:lpstr>
      <vt:lpstr>РЕКОМЕНДАЦИИ ПО ИТОГАМ  ПРОВЕДЕНИЯ  ВПР-2023  ПО ФИЗИКЕ В 7 КЛАССАХ</vt:lpstr>
      <vt:lpstr>ВЫВОДЫ ПО ИТОГАМ ПРОВЕДЕНИЯ ВПР-2023 ПО ФИЗИКЕ В 8 КЛАССАХ</vt:lpstr>
      <vt:lpstr>рекомендации ПО ИТОГАМ ПРОВЕДЕНИЯ ВПР-2023 ПО ФИЗИКЕ В 8 КЛАССАХ</vt:lpstr>
      <vt:lpstr>рекомендации ПО ИТОГАМ ПРОВЕДЕНИЯ ВПР-2023 ПО ФИЗИКЕ В 8 КЛАССАХ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 Иванов</dc:creator>
  <cp:lastModifiedBy>User</cp:lastModifiedBy>
  <cp:revision>14</cp:revision>
  <dcterms:created xsi:type="dcterms:W3CDTF">2023-08-27T14:16:04Z</dcterms:created>
  <dcterms:modified xsi:type="dcterms:W3CDTF">2023-08-27T16:47:15Z</dcterms:modified>
</cp:coreProperties>
</file>