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12AF73C-AF89-41BE-9A3C-60ABD323EDD5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9DBA67C-5548-4C88-8361-586FA2AC63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AF73C-AF89-41BE-9A3C-60ABD323EDD5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A67C-5548-4C88-8361-586FA2AC63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AF73C-AF89-41BE-9A3C-60ABD323EDD5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A67C-5548-4C88-8361-586FA2AC63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12AF73C-AF89-41BE-9A3C-60ABD323EDD5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9DBA67C-5548-4C88-8361-586FA2AC63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12AF73C-AF89-41BE-9A3C-60ABD323EDD5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9DBA67C-5548-4C88-8361-586FA2AC63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AF73C-AF89-41BE-9A3C-60ABD323EDD5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A67C-5548-4C88-8361-586FA2AC63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AF73C-AF89-41BE-9A3C-60ABD323EDD5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A67C-5548-4C88-8361-586FA2AC63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12AF73C-AF89-41BE-9A3C-60ABD323EDD5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9DBA67C-5548-4C88-8361-586FA2AC63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AF73C-AF89-41BE-9A3C-60ABD323EDD5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A67C-5548-4C88-8361-586FA2AC63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12AF73C-AF89-41BE-9A3C-60ABD323EDD5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9DBA67C-5548-4C88-8361-586FA2AC63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12AF73C-AF89-41BE-9A3C-60ABD323EDD5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9DBA67C-5548-4C88-8361-586FA2AC63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12AF73C-AF89-41BE-9A3C-60ABD323EDD5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9DBA67C-5548-4C88-8361-586FA2AC63A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1142984"/>
            <a:ext cx="6172200" cy="1214446"/>
          </a:xfrm>
        </p:spPr>
        <p:txBody>
          <a:bodyPr>
            <a:normAutofit/>
          </a:bodyPr>
          <a:lstStyle/>
          <a:p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Объективность оценивания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творческих работ выпускников школы: пути решения проблемы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860" y="5000636"/>
            <a:ext cx="6172200" cy="640256"/>
          </a:xfrm>
        </p:spPr>
        <p:txBody>
          <a:bodyPr>
            <a:noAutofit/>
          </a:bodyPr>
          <a:lstStyle/>
          <a:p>
            <a:pPr algn="r"/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Мокринская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Т.В.,</a:t>
            </a:r>
          </a:p>
          <a:p>
            <a:pPr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учитель русского языка и литературы</a:t>
            </a:r>
          </a:p>
          <a:p>
            <a:pPr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ГБОУ СОШ №1 «ОЦ» с. Борское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Что же подразумевается под понятием «объективность оценивания»?</a:t>
            </a:r>
          </a:p>
        </p:txBody>
      </p:sp>
      <p:sp>
        <p:nvSpPr>
          <p:cNvPr id="921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Во-первых, одинаковые оценки характеризуют одинаковое качество знаний учащихся. </a:t>
            </a:r>
          </a:p>
          <a:p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Во-вторых, разные учащиеся получают одинаковые оценки при одинаковой успеваемости. </a:t>
            </a:r>
          </a:p>
          <a:p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В-третьих, в основе оценки лежит фактическая успеваемость учащихся, а не субъективное мнение учителя по отношению к ребенку.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Изменения в критериях оценивания изложения и сочинения ОГЭ-24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600200"/>
            <a:ext cx="3614766" cy="504351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sz="3100" dirty="0" smtClean="0"/>
          </a:p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Критерии оценивания сжатого изложения</a:t>
            </a:r>
            <a:endParaRPr lang="ru-RU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Баллы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Содержание изложения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 Экзаменуемый точно передал основное содержание прослушанного текста, отразив все важные для его восприятия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микротемы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приведённые в таблице* 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2 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Экзаменуемый передал основное содержание прослушанного текста, 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но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 упустил или добавил одну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микротему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Экзаменуемый передал основное содержание прослушанного текста, 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но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 упустил или добавил более одной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микротемы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Сжатие исходного текста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Экзаменуемый применил один или несколько приёмов сжатия текста, использовав их на протяжении всего текста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2 !!!!!!!!!!!!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Экзаменуемый применил один или несколько приёмов сжатия двух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микротем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текста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Экзаменуемый применил один или несколько приёмов сжатия одной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микротемы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текста,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экзаменуемый не использовал приёмы сжатия текста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pPr>
              <a:buNone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Смысловая цельность, речевая связность и последовательность изложения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Работа экзаменуемого характеризуется смысловой цельностью, речевой связностью и последовательностью изложения: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– логические ошибки отсутствуют, последовательность изложения не нарушена;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– в работе нет нарушений абзацного членения текста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Работа экзаменуемого характеризуется смысловой цельностью, связностью и последовательностью изложения,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но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допущена одна логическая ошибка,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и/или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 работе имеется одно нарушение абзацного членения текста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Работа экзаменуемого характеризуется смысловой цельностью, связностью и последовательностью изложения,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но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допущена одна логическая ошибка,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и/или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 работе имеется одно нарушение абзацного членения текста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Максимальное количество баллов за сжатое изложение по критериям ИК1–ИК3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 !!!!!!!!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68280"/>
          </a:xfrm>
        </p:spPr>
        <p:txBody>
          <a:bodyPr>
            <a:no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Критерии оценивания сочинения-рассуждения    на                   тему, связанную с анализом текста (13.3)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3614734" cy="5572164"/>
          </a:xfrm>
        </p:spPr>
        <p:txBody>
          <a:bodyPr>
            <a:no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С3К1      Толкование значения слова</a:t>
            </a: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Экзаменуемый (в той или иной форме в любой из частей сочинения) дал определение и прокомментировал его</a:t>
            </a: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1 !!!!!!!</a:t>
            </a: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Экзаменуемый (в той или иной форме в любой из частей сочинения) дал определение, но не прокомментировал его, 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или     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экзаменуемый дал неверное определение,</a:t>
            </a:r>
            <a:br>
              <a:rPr lang="ru-RU" sz="1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или    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толкование слова (выражения) в работе экзаменуемого отсутствует 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С3К2  Наличие примеров-аргументов</a:t>
            </a: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 Экзаменуемый привёл два примера-аргумента: один пример-аргумент приведён из прочитанного текста, а второй – из жизненного опыта,</a:t>
            </a:r>
            <a:br>
              <a:rPr lang="ru-RU" sz="1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или 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экзаменуемый привёл два примера-аргумента из прочитанного текста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Экзаменуемый привёл один пример-аргумент из прочитанного текста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Экзаменуемый привёл пример(</a:t>
            </a:r>
            <a:r>
              <a:rPr lang="ru-RU" sz="1000" dirty="0" err="1" smtClean="0"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)-аргумент(</a:t>
            </a:r>
            <a:r>
              <a:rPr lang="ru-RU" sz="1000" dirty="0" err="1" smtClean="0"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) из жизненного опыта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Экзаменуемый не привёл ни одного примера-аргумента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pPr>
              <a:buNone/>
            </a:pP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270248" y="928670"/>
            <a:ext cx="3657600" cy="5243530"/>
          </a:xfrm>
        </p:spPr>
        <p:txBody>
          <a:bodyPr>
            <a:normAutofit fontScale="55000" lnSpcReduction="20000"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С3К3   Смысловая цельность, речевая связность и последовательность сочинения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Работа экзаменуемого характеризуется смысловой цельностью, речевой связностью и последовательностью изложения: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 логические ошибки отсутствуют, последовательность изложения не нарушена;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 в работе нет нарушений абзацного членения текста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Работа экзаменуемого характеризуется смысловой цельностью, связностью и последовательностью изложения,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допущена одна логическая ошибка,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и/или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работе имеется одно нарушение абзацного членения 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работе экзаменуемого просматривается коммуникативный замысел,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допущено более одной логической ошибки,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и/или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имеется два случая нарушения абзацного членения 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С3К4     Композиционная стройность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Работа характеризуется композиционной стройностью и завершённостью, ошибок в построении текста нет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    !!!!!!!!!!!!!!!!!!!!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В работе нарушена композиционная стройность,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и/или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работа не завершена,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и/или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построении текста допущена одна ошибка и более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Максимальное количество баллов за сочинение по критериям С3К1–С3К4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 !!!!!!!!!!!!!!!!!!!</a:t>
            </a:r>
          </a:p>
          <a:p>
            <a:pPr>
              <a:buNone/>
            </a:pPr>
            <a:endParaRPr lang="ru-RU" sz="105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095661"/>
              </p:ext>
            </p:extLst>
          </p:nvPr>
        </p:nvGraphicFramePr>
        <p:xfrm>
          <a:off x="1000100" y="642916"/>
          <a:ext cx="7429553" cy="5104156"/>
        </p:xfrm>
        <a:graphic>
          <a:graphicData uri="http://schemas.openxmlformats.org/drawingml/2006/table">
            <a:tbl>
              <a:tblPr/>
              <a:tblGrid>
                <a:gridCol w="1214446"/>
                <a:gridCol w="5884414"/>
                <a:gridCol w="330693"/>
              </a:tblGrid>
              <a:tr h="5351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Критерии оценки грамотности и фактической точности речи экзаменуемого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Баллы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83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ГК1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Соблюдение орфографических норм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56740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Орфографических ошибок нет, или допущено не более одной ошибки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83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Допущено две-три ошибки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83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Допущено четыре и более ошибки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83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ГК2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Соблюдение пунктуационных норм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56740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Пунктуационных ошибок нет, или допущено не более двух ошибок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83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Допущены три-четыре ошибки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83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Допущено пять и более ошибок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83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ГК3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Соблюдение грамматических норм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56740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Грамматических ошибок нет, или допущена одна ошибка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83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Допущены две ошибки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83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Допущено три и более ошибки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83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ГК4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Соблюдение речевых норм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56740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Речевых ошибок нет, или допущено не более двух ошибок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83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Допущены три-четыре ошибки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83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Допущено пять и более ошибок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567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ФК1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Фактическая точность письменной речи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1!!!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351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Фактических ошибок в изложении материала, а также в понимании и употреблении терминов </a:t>
                      </a: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нет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Максимальное количество баллов за сочинение и изложение по критериям ФК1, ГК1–ГК4            </a:t>
                      </a:r>
                      <a:r>
                        <a:rPr kumimoji="0" lang="ru-RU" sz="1100" b="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баллов</a:t>
                      </a: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9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1!!!!!!!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56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Грамматические и речевые ошибки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000108"/>
            <a:ext cx="3614766" cy="5172092"/>
          </a:xfrm>
        </p:spPr>
        <p:txBody>
          <a:bodyPr>
            <a:normAutofit fontScale="62500" lnSpcReduction="20000"/>
          </a:bodyPr>
          <a:lstStyle/>
          <a:p>
            <a:pPr hangingPunct="0">
              <a:buNone/>
            </a:pPr>
            <a:endParaRPr lang="ru-RU" sz="1000" dirty="0" smtClean="0"/>
          </a:p>
          <a:p>
            <a:pPr hangingPunct="0">
              <a:buNone/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Вид ошибки</a:t>
            </a:r>
          </a:p>
          <a:p>
            <a:pPr hangingPunct="0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Г1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hangingPunc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Ошибочное словообразование. Ошибочное образование форм существительного, прилагательного, числительного, местоимения, глагола (личных форм глаголов,  действительных и страдательных причастий,   деепричастий).  </a:t>
            </a:r>
          </a:p>
          <a:p>
            <a:pPr hangingPunct="0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Г2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Нарушение норм согласования</a:t>
            </a:r>
          </a:p>
          <a:p>
            <a:pPr hangingPunct="0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Г3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Нарушение норм управления</a:t>
            </a:r>
          </a:p>
          <a:p>
            <a:pPr hangingPunct="0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Г4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Нарушение связи между подлежащим и сказуемым или способа выражения сказуемого  </a:t>
            </a:r>
          </a:p>
          <a:p>
            <a:pPr hangingPunct="0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Г5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Ошибки в построении предложения с однородными членами</a:t>
            </a:r>
          </a:p>
          <a:p>
            <a:pPr hangingPunct="0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Г6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Ошибки в построении предложения с деепричастным оборотом</a:t>
            </a:r>
          </a:p>
          <a:p>
            <a:pPr hangingPunct="0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Г7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Ошибки в построении предложения с причастным оборотом</a:t>
            </a:r>
          </a:p>
          <a:p>
            <a:pPr hangingPunct="0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Г8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Ошибки в построении сложного предложения</a:t>
            </a:r>
          </a:p>
          <a:p>
            <a:pPr hangingPunct="0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Г9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Смешение прямой и косвенной речи</a:t>
            </a:r>
          </a:p>
          <a:p>
            <a:pPr hangingPunct="0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Г10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Нарушение границ предложения</a:t>
            </a:r>
          </a:p>
          <a:p>
            <a:pPr hangingPunct="0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Г11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Нарушение видовременной соотнесенности глагольных форм</a:t>
            </a:r>
          </a:p>
          <a:p>
            <a:pPr hangingPunct="0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Г12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Пропуск члена предложения (эллипсис)</a:t>
            </a:r>
          </a:p>
          <a:p>
            <a:pPr hangingPunc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hangingPunct="0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Г13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Ошибки, связанные с употреблением  частиц: отрыв частицы от того компонента предложения, к которому она относится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214810" y="1000108"/>
            <a:ext cx="3713038" cy="5172092"/>
          </a:xfrm>
        </p:spPr>
        <p:txBody>
          <a:bodyPr>
            <a:normAutofit fontScale="62500" lnSpcReduction="20000"/>
          </a:bodyPr>
          <a:lstStyle/>
          <a:p>
            <a:pPr hangingPunct="0"/>
            <a:endParaRPr lang="ru-RU" sz="900" dirty="0" smtClean="0"/>
          </a:p>
          <a:p>
            <a:pPr hangingPunct="0">
              <a:buNone/>
            </a:pPr>
            <a:r>
              <a:rPr lang="ru-RU" sz="1300" b="1" i="1" dirty="0" smtClean="0">
                <a:latin typeface="Times New Roman" pitchFamily="18" charset="0"/>
                <a:cs typeface="Times New Roman" pitchFamily="18" charset="0"/>
              </a:rPr>
              <a:t>Вид ошибки</a:t>
            </a:r>
          </a:p>
          <a:p>
            <a:pPr hangingPunct="0">
              <a:buNone/>
            </a:pP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Р1</a:t>
            </a: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 hangingPunct="0">
              <a:buNone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Употребление слова в несвойственном ему значении</a:t>
            </a:r>
          </a:p>
          <a:p>
            <a:pPr hangingPunct="0">
              <a:buNone/>
            </a:pP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Р2</a:t>
            </a: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 hangingPunct="0">
              <a:buNone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Неоправданное употребление диалектных и просторечных слов  </a:t>
            </a:r>
          </a:p>
          <a:p>
            <a:pPr hangingPunct="0">
              <a:buNone/>
            </a:pP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Р3</a:t>
            </a: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 hangingPunct="0">
              <a:buNone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Неудачное употребление местоимений </a:t>
            </a:r>
          </a:p>
          <a:p>
            <a:pPr hangingPunct="0">
              <a:buNone/>
            </a:pP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Р4</a:t>
            </a: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 hangingPunct="0">
              <a:buNone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Употребление слов иной стилевой окраски; смешение лексики разных эпох; неуместное употребление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канцелярита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, экспрессивных, эмоционально окрашенных слов, устаревшей лексики,  жаргонизмов, неуместное употребление фразеологизмов  </a:t>
            </a:r>
          </a:p>
          <a:p>
            <a:pPr hangingPunct="0">
              <a:buNone/>
            </a:pP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Р5</a:t>
            </a: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 hangingPunct="0">
              <a:buNone/>
            </a:pP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Неразличение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оттенков значения, вносимых в слово приставкой и суффиксом</a:t>
            </a:r>
          </a:p>
          <a:p>
            <a:pPr hangingPunct="0">
              <a:buNone/>
            </a:pP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Р6</a:t>
            </a: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 hangingPunct="0">
              <a:buNone/>
            </a:pP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Неразличение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 паронимов, синонимичных слов; ошибки в употреблении антонимов при построении антитезы; разрушение образного значения фразеологизма в неудачно организованном контексте</a:t>
            </a:r>
          </a:p>
          <a:p>
            <a:pPr hangingPunct="0">
              <a:buNone/>
            </a:pP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Р7</a:t>
            </a: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 hangingPunct="0">
              <a:buNone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Нарушение лексической сочетаемости  </a:t>
            </a:r>
          </a:p>
          <a:p>
            <a:pPr hangingPunct="0">
              <a:buNone/>
            </a:pP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Р8</a:t>
            </a: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 hangingPunct="0">
              <a:buNone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Употребление лишних слов, в том числе плеоназм</a:t>
            </a:r>
          </a:p>
          <a:p>
            <a:pPr hangingPunct="0">
              <a:buNone/>
            </a:pP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Р9</a:t>
            </a: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 hangingPunct="0">
              <a:buNone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Употребление рядом или близко однокоренных слов (тавтология)</a:t>
            </a:r>
          </a:p>
          <a:p>
            <a:pPr hangingPunct="0">
              <a:buNone/>
            </a:pP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Р10</a:t>
            </a: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 hangingPunct="0">
              <a:buNone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Неоправданное повторение слова</a:t>
            </a:r>
          </a:p>
          <a:p>
            <a:pPr hangingPunct="0">
              <a:buNone/>
            </a:pP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Р11</a:t>
            </a: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 hangingPunct="0">
              <a:buNone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Бедность и однообразие синтаксических конструкций</a:t>
            </a:r>
          </a:p>
          <a:p>
            <a:pPr hangingPunct="0">
              <a:buNone/>
            </a:pP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Р12</a:t>
            </a: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 hangingPunct="0">
              <a:buNone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Употребление лишних слов, лексическая избыточность</a:t>
            </a:r>
          </a:p>
          <a:p>
            <a:pPr>
              <a:buNone/>
            </a:pP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7424766" cy="511156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Логические и композиционно-текстовые ошибки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3657600" cy="5100654"/>
          </a:xfrm>
        </p:spPr>
        <p:txBody>
          <a:bodyPr>
            <a:normAutofit/>
          </a:bodyPr>
          <a:lstStyle/>
          <a:p>
            <a:pPr hangingPunct="0"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Сопоставление (противопоставление) двух логически неоднородных (различных по объему и по содержанию) понятий в предложении, тексте </a:t>
            </a:r>
          </a:p>
          <a:p>
            <a:pPr hangingPunct="0"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Нарушение причинно-следственных отношений</a:t>
            </a:r>
          </a:p>
          <a:p>
            <a:pPr hangingPunct="0"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Пропуск звена в объяснении, «логический скачок». </a:t>
            </a:r>
          </a:p>
          <a:p>
            <a:pPr hangingPunct="0"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Перестановка частей текста (если она не обусловлена заданием к сочинению или изложению) </a:t>
            </a:r>
          </a:p>
          <a:p>
            <a:pPr hangingPunct="0"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Неоправданная подмена лица, от которого ведется повествование (например, сначала от первого, затем от третьего лица)       </a:t>
            </a:r>
          </a:p>
          <a:p>
            <a:pPr hangingPunct="0"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Сопоставление логически несопоставимых понятий</a:t>
            </a:r>
          </a:p>
          <a:p>
            <a:pPr>
              <a:buNone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270248" y="1142984"/>
            <a:ext cx="3657600" cy="50292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Неудачный зачин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Текст начинается предложением, содержащим указание на предыдущий контекст, который в самом тексте отсутствует, наличием указательных словоформ в первом  предложении, например: В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этом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тексте автор…  </a:t>
            </a:r>
            <a:endParaRPr lang="ru-RU" sz="12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Ошибки в  основной части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а) Сближение относительно далеких мыслей в одном предложении.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б) Отсутствие  последовательности  в изложении; бессвязность и нарушение порядка предложений.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в) Использование разнотипных  по структуре предложений, ведущее к затруднению понимания смысла. </a:t>
            </a:r>
          </a:p>
          <a:p>
            <a:pPr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Неудачная концовка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Дублирование вывода, неоправданное повторение высказанной ранее мысли. </a:t>
            </a:r>
          </a:p>
          <a:p>
            <a:pPr>
              <a:buNone/>
            </a:pPr>
            <a:endParaRPr lang="ru-RU" sz="11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028343"/>
            <a:ext cx="748883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Методические рекомендации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 оцениванию творческих работ по русскому языку в 9 классе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Подготовлены: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Ерофеева О.Ю.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к.п.н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., заведующий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кафедрой социально-гуманитарного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образования ГАУ ДПО СО ИРО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Воскресенская Н.Е.,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старший преподаватель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кафедры социально-гуманитарного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образования ГАУ ДПО СО ИРО</a:t>
            </a:r>
          </a:p>
          <a:p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Салимгареева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Г.М.,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методист РЦ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г.о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Новокуйбышевска,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председатель УМО учителей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русского языка и литературы Поволжского ТУ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ПУТИ РЕШЕНИЯ ПРОБЛЕМЫ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859340"/>
            <a:ext cx="603041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1.Продолжать оценивать творческие работы одной отметкой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2.Пересмотреть банк контрольных работ. Проводить контрольные работы в завершении изучения каждого раздела в соответствии  с форматом ОГЭ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3.Применять перекрестную проверку творческих работ как способ объективности оценивания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0442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590</TotalTime>
  <Words>574</Words>
  <Application>Microsoft Office PowerPoint</Application>
  <PresentationFormat>Экран (4:3)</PresentationFormat>
  <Paragraphs>196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Объективность оценивания творческих работ выпускников школы: пути решения проблемы</vt:lpstr>
      <vt:lpstr>Что же подразумевается под понятием «объективность оценивания»?</vt:lpstr>
      <vt:lpstr>Изменения в критериях оценивания изложения и сочинения ОГЭ-24</vt:lpstr>
      <vt:lpstr>Критерии оценивания сочинения-рассуждения    на                   тему, связанную с анализом текста (13.3)</vt:lpstr>
      <vt:lpstr>Презентация PowerPoint</vt:lpstr>
      <vt:lpstr>Грамматические и речевые ошибки</vt:lpstr>
      <vt:lpstr>Логические и композиционно-текстовые ошибки</vt:lpstr>
      <vt:lpstr>Презентация PowerPoint</vt:lpstr>
      <vt:lpstr>ПУТИ РЕШЕНИЯ ПРОБЛЕМЫ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Объективность оценивания речевых и грамматических ошибок в творческих работах выпускников школы: пути решения проблемы</dc:title>
  <dc:creator>Jupiter</dc:creator>
  <cp:lastModifiedBy>педагог</cp:lastModifiedBy>
  <cp:revision>28</cp:revision>
  <dcterms:created xsi:type="dcterms:W3CDTF">2023-11-19T06:25:07Z</dcterms:created>
  <dcterms:modified xsi:type="dcterms:W3CDTF">2023-11-22T10:14:49Z</dcterms:modified>
</cp:coreProperties>
</file>