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5" r:id="rId5"/>
    <p:sldId id="257" r:id="rId6"/>
    <p:sldId id="261" r:id="rId7"/>
    <p:sldId id="259" r:id="rId8"/>
    <p:sldId id="263" r:id="rId9"/>
    <p:sldId id="262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75E7"/>
    <a:srgbClr val="B9A8A0"/>
    <a:srgbClr val="4EA6DC"/>
    <a:srgbClr val="C830CC"/>
    <a:srgbClr val="FFFFFF"/>
    <a:srgbClr val="E32D91"/>
    <a:srgbClr val="0085A8"/>
    <a:srgbClr val="0BD0D9"/>
    <a:srgbClr val="003B6D"/>
    <a:srgbClr val="61C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95F67E-993F-431F-A08C-E45B68AE6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5209" y="4055165"/>
            <a:ext cx="9684026" cy="1515993"/>
          </a:xfrm>
        </p:spPr>
        <p:txBody>
          <a:bodyPr anchor="b"/>
          <a:lstStyle>
            <a:lvl1pPr algn="ctr">
              <a:defRPr sz="6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AD08278-D988-40BA-9D6E-30809762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6618210-AA3C-4E5C-8A8F-AA37F5428033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41E7A21-8122-4DEB-9367-1A8F2A85A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61B45FA-8D82-49B8-AF8C-62AC87B7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2B82F82-4D2C-48BD-8F54-4A7BAA97B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04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765C3D-4FE4-4016-9516-175CB1F8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287" y="18616"/>
            <a:ext cx="9164158" cy="1069039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A558D4-9753-40E4-B34D-D088F2769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601" y="1242391"/>
            <a:ext cx="9512843" cy="4934572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9A8B73C-8744-4547-AC4E-9445A42546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6538" y="6356350"/>
            <a:ext cx="2734862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6618210-AA3C-4E5C-8A8F-AA37F5428033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1294C85-328D-4160-AFB8-A0579446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51106" y="6356350"/>
            <a:ext cx="4102293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CBC8B44-D09A-4DB2-AD13-4D1BCE2A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8938" y="6356350"/>
            <a:ext cx="2734862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2B82F82-4D2C-48BD-8F54-4A7BAA97B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36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2BEFD3-42A7-40D4-AE15-06B41A69A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D87512-81CE-43DD-83C1-0194C03DC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CD38D8C-1E6C-4603-AE65-B38DD4F0D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6A582A2-5E7D-485A-896E-2C84108AB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ED6AD7-041E-463D-A9B6-DB4319A12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74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823234-07AF-4BD9-97F7-20AEF9585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AC737C2-1435-4654-BF19-C417FA0681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779B334-160F-4633-98A4-4BD9CCBBC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FC676CA-5D96-4C8D-AF68-CA3714030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84A252F-1666-4B65-9D54-C2223B07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A768EB8-F2B8-41A7-A0EF-ED80B6CB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77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F3AE1C-FF38-4BFE-B712-397DDBF6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F3B6923-74C8-4877-9899-406265B94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31ADBBF-CB3D-4567-9DF3-6CF4863A0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09527ED-4BFF-4259-83FB-62B134455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035884B-89B4-4FAF-BD14-55E24D360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20CD5F7-DAB5-4B57-9579-83889F729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E2A1D4F-1950-45D5-8F32-A72C3C45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338E15C-FDE6-42B0-B55A-DC3B01593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57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45EA09-37D5-4D29-80A2-4F8DDAA3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64942A8-27BB-4326-8431-C941C67AC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8EBDD14-2718-4270-B20E-8D11D522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07EFBDD-443E-448A-ACF9-BBC243BE8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06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FC41FED-1608-4666-8886-8A38B1B1C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A495F25-D619-4BCD-8483-4AAD8A39E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D209007-F56F-4E5E-8170-15859EA4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42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D41737-08AD-4EDB-9A9F-82017432D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E55DB0-9C64-4E83-8C0E-669DCF469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57EA21E-7F3C-4768-A0F4-5F92150CC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65257C7-91F6-4D0B-A014-3BE165F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357C62C-18AF-41D7-B700-5244780B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85D2BE1-3656-432B-AB6C-4143BE91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50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121362-D3D5-4D33-893B-B8BF9C3D1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192DC63-A57D-4768-AFCC-DC6F5A463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623BAF7-0E12-46CF-AE31-A6DB8A4BF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DEB881-C36E-4CE1-9451-D1D43F12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DA3163F-5E35-4B0E-848B-8A59A8516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7990EEA-544D-4BD6-A216-42BF5DB55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14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24ED08-9090-4A7B-A2A9-6DBCA3869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1EB1221-842C-403E-B1A1-91719B5A8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2F001B2-1A7C-4CAD-8733-3AEADA4B3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0F1A205-2616-4D1B-B0D4-48D4E243C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4AABEDE-B4BD-4D75-AE29-38DCED51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55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D1DD495-9850-4117-BDA0-9C259257E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C87B888-75AB-4F56-88DF-ED76C303B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C0A6CAC-4F78-46F2-9AC6-1669A3B0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D5F4FE-012B-4560-9DAC-0A43C520E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9A8C788-4EC8-4400-93A1-1160414F6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05F1F4-0E35-4F4C-824C-B92D65D34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AF0AF37-D72C-41CC-991F-A2CA399C7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B12139C-4313-415D-96A1-88AD68ED2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18210-AA3C-4E5C-8A8F-AA37F5428033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C1AA7C9-98E5-4D19-8D59-E95304CCA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279B958-4CDF-4A11-8B51-3F814BF3D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3"/>
            <a:extLst>
              <a:ext uri="{FF2B5EF4-FFF2-40B4-BE49-F238E27FC236}">
                <a16:creationId xmlns:a16="http://schemas.microsoft.com/office/drawing/2014/main" xmlns="" id="{ED67FCFF-73A7-4101-88BC-543CB4B383D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0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F57FD0-E38D-44FB-923F-05E180AA0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3317" y="4549680"/>
            <a:ext cx="7381461" cy="151599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x-none" sz="3200">
                <a:solidFill>
                  <a:srgbClr val="FF0000"/>
                </a:solidFill>
              </a:rPr>
              <a:t>Методический анализ результатов </a:t>
            </a:r>
            <a:r>
              <a:rPr lang="x-none" sz="3200" smtClean="0">
                <a:solidFill>
                  <a:srgbClr val="FF0000"/>
                </a:solidFill>
              </a:rPr>
              <a:t>ЕГЭ</a:t>
            </a:r>
            <a:r>
              <a:rPr lang="ru-RU" sz="3200" dirty="0" smtClean="0">
                <a:solidFill>
                  <a:srgbClr val="FF0000"/>
                </a:solidFill>
              </a:rPr>
              <a:t>-2026</a:t>
            </a:r>
            <a:r>
              <a:rPr lang="x-none" sz="3200">
                <a:solidFill>
                  <a:srgbClr val="FF0000"/>
                </a:solidFill>
              </a:rPr>
              <a:t/>
            </a:r>
            <a:br>
              <a:rPr lang="x-none" sz="3200">
                <a:solidFill>
                  <a:srgbClr val="FF0000"/>
                </a:solidFill>
              </a:rPr>
            </a:br>
            <a:r>
              <a:rPr lang="x-none" sz="3200" smtClean="0">
                <a:solidFill>
                  <a:srgbClr val="FF0000"/>
                </a:solidFill>
              </a:rPr>
              <a:t>по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>
                <a:solidFill>
                  <a:srgbClr val="FF0000"/>
                </a:solidFill>
              </a:rPr>
              <a:t>РУССКОМУ ЯЗЫКУ</a:t>
            </a:r>
            <a:r>
              <a:rPr lang="x-none" sz="3200">
                <a:solidFill>
                  <a:srgbClr val="FF0000"/>
                </a:solidFill>
              </a:rPr>
              <a:t/>
            </a:r>
            <a:br>
              <a:rPr lang="x-none" sz="320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65149" y="6211669"/>
            <a:ext cx="5606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err="1" smtClean="0"/>
              <a:t>Бекарюкова</a:t>
            </a:r>
            <a:r>
              <a:rPr lang="ru-RU" dirty="0" smtClean="0"/>
              <a:t> Н.Н., учитель русского языка и литературы</a:t>
            </a:r>
          </a:p>
          <a:p>
            <a:pPr algn="r"/>
            <a:r>
              <a:rPr lang="ru-RU" dirty="0" smtClean="0"/>
              <a:t>ГБОУ СОШ </a:t>
            </a:r>
            <a:r>
              <a:rPr lang="ru-RU" dirty="0" err="1" smtClean="0"/>
              <a:t>с.Утевка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01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70C0"/>
                </a:solidFill>
              </a:rPr>
              <a:t>Количество </a:t>
            </a:r>
            <a:r>
              <a:rPr lang="ru-RU" sz="4000" dirty="0">
                <a:solidFill>
                  <a:srgbClr val="0070C0"/>
                </a:solidFill>
              </a:rPr>
              <a:t>участников ЕГЭ по учебному предмету </a:t>
            </a:r>
          </a:p>
        </p:txBody>
      </p:sp>
      <p:sp>
        <p:nvSpPr>
          <p:cNvPr id="4" name="Объект 5">
            <a:extLst>
              <a:ext uri="{FF2B5EF4-FFF2-40B4-BE49-F238E27FC236}">
                <a16:creationId xmlns:a16="http://schemas.microsoft.com/office/drawing/2014/main" xmlns="" id="{B0F4A773-CAA6-45CC-85D1-42C5029C4B0F}"/>
              </a:ext>
            </a:extLst>
          </p:cNvPr>
          <p:cNvSpPr txBox="1">
            <a:spLocks/>
          </p:cNvSpPr>
          <p:nvPr/>
        </p:nvSpPr>
        <p:spPr>
          <a:xfrm>
            <a:off x="2077418" y="2010432"/>
            <a:ext cx="10515600" cy="207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3800" dirty="0">
              <a:solidFill>
                <a:srgbClr val="B9A8A0"/>
              </a:solidFill>
            </a:endParaRP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xmlns="" id="{787EF5CA-9451-2AE4-E961-D0AD08691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57747" y="6272402"/>
            <a:ext cx="7650000" cy="365126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745432"/>
              </p:ext>
            </p:extLst>
          </p:nvPr>
        </p:nvGraphicFramePr>
        <p:xfrm>
          <a:off x="3768035" y="1484552"/>
          <a:ext cx="8127999" cy="5186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84695"/>
                <a:gridCol w="3829879"/>
                <a:gridCol w="36134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школа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участников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6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Алексеевка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Герасимовка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</a:t>
                      </a:r>
                      <a:r>
                        <a:rPr lang="ru-RU" dirty="0" err="1" smtClean="0"/>
                        <a:t>Летниково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№1 «ОЦ» с. Борское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№2 «ОЦ» с. Борское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Богдановка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Дмитриевка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Зуевка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№1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№2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11.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№3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12.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Утевка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Итого: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133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28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92CE0144-0BA1-EF79-C7AE-F5B9C31E4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D3BFD40-8270-0C71-6B1C-8FC3C2F24A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14004" y="4619794"/>
            <a:ext cx="630001" cy="630001"/>
          </a:xfrm>
          <a:prstGeom prst="rect">
            <a:avLst/>
          </a:prstGeom>
        </p:spPr>
      </p:pic>
      <p:pic>
        <p:nvPicPr>
          <p:cNvPr id="32" name="Рисунок 71">
            <a:extLst>
              <a:ext uri="{FF2B5EF4-FFF2-40B4-BE49-F238E27FC236}">
                <a16:creationId xmlns:a16="http://schemas.microsoft.com/office/drawing/2014/main" xmlns="" id="{FDE3E2F3-8725-2A68-83F3-ACFDDDB3C5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 flipH="1">
            <a:off x="6683060" y="4583461"/>
            <a:ext cx="630000" cy="630000"/>
          </a:xfrm>
          <a:prstGeom prst="rect">
            <a:avLst/>
          </a:prstGeom>
        </p:spPr>
      </p:pic>
      <p:sp>
        <p:nvSpPr>
          <p:cNvPr id="36" name="Title 35">
            <a:extLst>
              <a:ext uri="{FF2B5EF4-FFF2-40B4-BE49-F238E27FC236}">
                <a16:creationId xmlns:a16="http://schemas.microsoft.com/office/drawing/2014/main" xmlns="" id="{E1E4020F-0323-7CDC-8F88-F1EC4AC6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</a:rPr>
              <a:t>ОСНОВНЫЕ РЕЗУЛЬТАТЫ ЕГЭ </a:t>
            </a:r>
            <a:r>
              <a:rPr lang="ru-RU" sz="4000" dirty="0" smtClean="0">
                <a:solidFill>
                  <a:srgbClr val="0070C0"/>
                </a:solidFill>
              </a:rPr>
              <a:t/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ПО </a:t>
            </a:r>
            <a:r>
              <a:rPr lang="ru-RU" sz="4000" dirty="0">
                <a:solidFill>
                  <a:srgbClr val="0070C0"/>
                </a:solidFill>
              </a:rPr>
              <a:t>ПРЕДМЕТУ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489806"/>
              </p:ext>
            </p:extLst>
          </p:nvPr>
        </p:nvGraphicFramePr>
        <p:xfrm>
          <a:off x="3819939" y="1335295"/>
          <a:ext cx="8127999" cy="5186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84695"/>
                <a:gridCol w="3829879"/>
                <a:gridCol w="36134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школа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средний балл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6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Герасимовка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Дмитриевка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№2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№3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Утевка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№1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№1 «ОЦ» с. Борское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Алексеевка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Зуевка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№2 «ОЦ» с. Борское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11.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</a:t>
                      </a:r>
                      <a:r>
                        <a:rPr lang="ru-RU" dirty="0" err="1" smtClean="0"/>
                        <a:t>Летниково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12.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Богдановка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Средний</a:t>
                      </a:r>
                      <a:r>
                        <a:rPr lang="ru-RU" b="1" baseline="0" dirty="0" smtClean="0"/>
                        <a:t> балл по ЮВУ: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68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0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CA6E93-1A82-4EEB-ACA5-BF1631BAD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522" y="548703"/>
            <a:ext cx="9164158" cy="10690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70C0"/>
                </a:solidFill>
              </a:rPr>
              <a:t>Количество участников 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в </a:t>
            </a:r>
            <a:r>
              <a:rPr lang="ru-RU" sz="4000" dirty="0">
                <a:solidFill>
                  <a:srgbClr val="0070C0"/>
                </a:solidFill>
              </a:rPr>
              <a:t>группе от 81 до 100 </a:t>
            </a:r>
            <a:r>
              <a:rPr lang="ru-RU" sz="4000" dirty="0" smtClean="0">
                <a:solidFill>
                  <a:srgbClr val="0070C0"/>
                </a:solidFill>
              </a:rPr>
              <a:t>б.</a:t>
            </a:r>
            <a:endParaRPr lang="ru-RU" sz="4000" dirty="0">
              <a:solidFill>
                <a:srgbClr val="0070C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2110764"/>
              </p:ext>
            </p:extLst>
          </p:nvPr>
        </p:nvGraphicFramePr>
        <p:xfrm>
          <a:off x="3248302" y="2243692"/>
          <a:ext cx="8127999" cy="3230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84695"/>
                <a:gridCol w="3829879"/>
                <a:gridCol w="36134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школа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участников </a:t>
                      </a:r>
                    </a:p>
                    <a:p>
                      <a:pPr algn="ctr"/>
                      <a:r>
                        <a:rPr lang="ru-RU" dirty="0" smtClean="0"/>
                        <a:t>в группе от 81 до 100 </a:t>
                      </a:r>
                      <a:r>
                        <a:rPr lang="ru-RU" dirty="0" err="1" smtClean="0"/>
                        <a:t>т.б</a:t>
                      </a:r>
                      <a:r>
                        <a:rPr lang="ru-RU" smtClean="0"/>
                        <a:t>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6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№1 «ОЦ» с. Борское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№3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(</a:t>
                      </a:r>
                      <a:r>
                        <a:rPr lang="en-US" dirty="0" smtClean="0"/>
                        <a:t>max </a:t>
                      </a:r>
                      <a:r>
                        <a:rPr lang="ru-RU" dirty="0" smtClean="0"/>
                        <a:t>=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94б.)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Утевка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№1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№2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Алексеевка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ГБОУ СОШ с. Дмитриевка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6D6F39C7-7256-B364-162A-D75EA49D8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5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227A84-B571-40A6-9442-C07B6F60D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287" y="138931"/>
            <a:ext cx="9164158" cy="106903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</a:rPr>
              <a:t>Выявление для каждой группы участников ЕГЭ заданий, выполняемых с наибольшей и наименьшей успешностью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21526"/>
              </p:ext>
            </p:extLst>
          </p:nvPr>
        </p:nvGraphicFramePr>
        <p:xfrm>
          <a:off x="2502569" y="1430154"/>
          <a:ext cx="9434965" cy="48191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2044"/>
                <a:gridCol w="2751589"/>
                <a:gridCol w="2181137"/>
                <a:gridCol w="2290195"/>
              </a:tblGrid>
              <a:tr h="427384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 группе от минимального до 60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т.б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. (38 уч.)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 группе от 61 до 80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т.б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.  (67 уч.)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 группе </a:t>
                      </a:r>
                      <a:b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от 81 до 100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т.б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. (28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уч.)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692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767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Наиболее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успешно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 выполненные задания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базового уровня сложности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1,5,6,9,17,18,23,25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27К1,27К2,27К3,27К4,27К5,27К6,27К7,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27К9,27К10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854767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Наименее успешно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выполненные задания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базового уровня сложности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2,4,8,10,11,12,13,14,15,16,19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20,24,26,27К8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10,13,14,26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1068459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Наиболее успешно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выполненные задания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повышенного уровня сложности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3,21,22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459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Наименее успешно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выполненные задания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повышенного уровня сложности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3,21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3,21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xmlns="" id="{553CCDBB-4629-B6BE-20F5-11FBE8A8C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2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01C5D2-D79E-404F-808B-2667A117F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</a:rPr>
              <a:t>Содержательный анализ выполнения заданий КИМ </a:t>
            </a: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655CC6C7-8C4C-A538-735E-01E871B5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447348" y="1458959"/>
            <a:ext cx="9512843" cy="4934572"/>
          </a:xfrm>
        </p:spPr>
        <p:txBody>
          <a:bodyPr/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Задание 3. (46%) </a:t>
            </a:r>
            <a:r>
              <a:rPr lang="ru-RU" dirty="0">
                <a:solidFill>
                  <a:schemeClr val="tx1"/>
                </a:solidFill>
              </a:rPr>
              <a:t>Данное задание проверяет различение различных функциональных стилей речи, умение работать с текстом. Учитывая повышенный уровень сложности задания, с ним справились только 24 % выпускников в группе от минимального до 60 </a:t>
            </a:r>
            <a:r>
              <a:rPr lang="ru-RU" dirty="0" err="1">
                <a:solidFill>
                  <a:schemeClr val="tx1"/>
                </a:solidFill>
              </a:rPr>
              <a:t>т.б</a:t>
            </a:r>
            <a:r>
              <a:rPr lang="ru-RU" dirty="0">
                <a:solidFill>
                  <a:schemeClr val="tx1"/>
                </a:solidFill>
              </a:rPr>
              <a:t>. и 45% в группе от 61 до 80 </a:t>
            </a:r>
            <a:r>
              <a:rPr lang="ru-RU" dirty="0" err="1">
                <a:solidFill>
                  <a:schemeClr val="tx1"/>
                </a:solidFill>
              </a:rPr>
              <a:t>т.б</a:t>
            </a:r>
            <a:r>
              <a:rPr lang="ru-RU" dirty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Низкие показатели выполнения задания в </a:t>
            </a:r>
            <a:r>
              <a:rPr lang="ru-RU" dirty="0" smtClean="0">
                <a:solidFill>
                  <a:schemeClr val="tx1"/>
                </a:solidFill>
              </a:rPr>
              <a:t>ГБОУ СОШ </a:t>
            </a:r>
            <a:r>
              <a:rPr lang="ru-RU" dirty="0" err="1">
                <a:solidFill>
                  <a:schemeClr val="tx1"/>
                </a:solidFill>
              </a:rPr>
              <a:t>с.Алексеевка</a:t>
            </a:r>
            <a:r>
              <a:rPr lang="ru-RU" dirty="0">
                <a:solidFill>
                  <a:schemeClr val="tx1"/>
                </a:solidFill>
              </a:rPr>
              <a:t>, ГБОУ СОШ </a:t>
            </a:r>
            <a:r>
              <a:rPr lang="ru-RU" dirty="0" err="1" smtClean="0">
                <a:solidFill>
                  <a:schemeClr val="tx1"/>
                </a:solidFill>
              </a:rPr>
              <a:t>с.Герасимовка</a:t>
            </a:r>
            <a:r>
              <a:rPr lang="ru-RU" dirty="0" smtClean="0">
                <a:solidFill>
                  <a:schemeClr val="tx1"/>
                </a:solidFill>
              </a:rPr>
              <a:t>, ГБОУ СОШ </a:t>
            </a:r>
            <a:r>
              <a:rPr lang="ru-RU" dirty="0" err="1" smtClean="0">
                <a:solidFill>
                  <a:schemeClr val="tx1"/>
                </a:solidFill>
              </a:rPr>
              <a:t>с.Летниково</a:t>
            </a:r>
            <a:r>
              <a:rPr lang="ru-RU" dirty="0">
                <a:solidFill>
                  <a:schemeClr val="tx1"/>
                </a:solidFill>
              </a:rPr>
              <a:t>, ГБОУ СОШ №1 «ОЦ» </a:t>
            </a:r>
            <a:r>
              <a:rPr lang="ru-RU" dirty="0" err="1">
                <a:solidFill>
                  <a:schemeClr val="tx1"/>
                </a:solidFill>
              </a:rPr>
              <a:t>с.Борское</a:t>
            </a:r>
            <a:r>
              <a:rPr lang="ru-RU" dirty="0">
                <a:solidFill>
                  <a:schemeClr val="tx1"/>
                </a:solidFill>
              </a:rPr>
              <a:t>,  ГБОУ СОШ №2 «ОЦ» </a:t>
            </a:r>
            <a:r>
              <a:rPr lang="ru-RU" dirty="0" err="1">
                <a:solidFill>
                  <a:schemeClr val="tx1"/>
                </a:solidFill>
              </a:rPr>
              <a:t>с.Борское</a:t>
            </a:r>
            <a:r>
              <a:rPr lang="ru-RU" dirty="0">
                <a:solidFill>
                  <a:schemeClr val="tx1"/>
                </a:solidFill>
              </a:rPr>
              <a:t>,  ГБОУ СОШ </a:t>
            </a:r>
            <a:r>
              <a:rPr lang="ru-RU" dirty="0" err="1" smtClean="0">
                <a:solidFill>
                  <a:schemeClr val="tx1"/>
                </a:solidFill>
              </a:rPr>
              <a:t>с.Богдановка</a:t>
            </a:r>
            <a:r>
              <a:rPr lang="ru-RU" dirty="0">
                <a:solidFill>
                  <a:schemeClr val="tx1"/>
                </a:solidFill>
              </a:rPr>
              <a:t>, ГБОУ СОШ </a:t>
            </a:r>
            <a:r>
              <a:rPr lang="ru-RU" dirty="0" err="1" smtClean="0">
                <a:solidFill>
                  <a:schemeClr val="tx1"/>
                </a:solidFill>
              </a:rPr>
              <a:t>с.Дмитриевка</a:t>
            </a:r>
            <a:r>
              <a:rPr lang="ru-RU" dirty="0">
                <a:solidFill>
                  <a:schemeClr val="tx1"/>
                </a:solidFill>
              </a:rPr>
              <a:t>, ГБОУ СОШ </a:t>
            </a:r>
            <a:r>
              <a:rPr lang="ru-RU" dirty="0" err="1" smtClean="0">
                <a:solidFill>
                  <a:schemeClr val="tx1"/>
                </a:solidFill>
              </a:rPr>
              <a:t>с.Зуевка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946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769967-CD09-4CD2-8469-70B4282F4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0097" y="307375"/>
            <a:ext cx="9164158" cy="10690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Содержательный анализ выполнения заданий </a:t>
            </a:r>
            <a:r>
              <a:rPr lang="ru-RU" dirty="0" smtClean="0">
                <a:solidFill>
                  <a:srgbClr val="0070C0"/>
                </a:solidFill>
              </a:rPr>
              <a:t>КИМ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0F2B5FED-5970-8F0B-399C-DF522AC8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41295" y="2167372"/>
            <a:ext cx="797292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/>
              <a:t>Задание 13 (44%)  </a:t>
            </a:r>
            <a:r>
              <a:rPr lang="ru-RU" sz="2800" dirty="0"/>
              <a:t>проверяет правописание не и ни с разными частями речи. </a:t>
            </a:r>
            <a:endParaRPr lang="ru-RU" sz="2800" dirty="0" smtClean="0"/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Ниже окружного показателя справились с заданием ГБОУ СОШ </a:t>
            </a:r>
            <a:r>
              <a:rPr lang="ru-RU" sz="2800" dirty="0" err="1" smtClean="0"/>
              <a:t>с.Летниково</a:t>
            </a:r>
            <a:r>
              <a:rPr lang="ru-RU" sz="2800" dirty="0"/>
              <a:t>, ГБОУ СОШ №2 «</a:t>
            </a:r>
            <a:r>
              <a:rPr lang="ru-RU" sz="2800" dirty="0" smtClean="0"/>
              <a:t>ОЦ» </a:t>
            </a:r>
            <a:r>
              <a:rPr lang="ru-RU" sz="2800" dirty="0" err="1" smtClean="0"/>
              <a:t>с.Борское</a:t>
            </a:r>
            <a:r>
              <a:rPr lang="ru-RU" sz="2800" dirty="0"/>
              <a:t>, ГБОУ СОШ №1 </a:t>
            </a:r>
            <a:r>
              <a:rPr lang="ru-RU" sz="2800" dirty="0" err="1"/>
              <a:t>г.Нефтегорска</a:t>
            </a:r>
            <a:r>
              <a:rPr lang="ru-RU" sz="2800" dirty="0"/>
              <a:t>,  ГБОУ СОШ №3 </a:t>
            </a:r>
            <a:r>
              <a:rPr lang="ru-RU" sz="2800" dirty="0" err="1"/>
              <a:t>г.Нефтегорска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0239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FE7ABB-0018-41AF-A740-22B510819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8382" y="223152"/>
            <a:ext cx="9164158" cy="106903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Содержательный анализ выполнения заданий КИМ </a:t>
            </a: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06AF0566-F6BC-F6A3-FB9B-6549EB5DB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32221" y="1998657"/>
            <a:ext cx="8478253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/>
              <a:t>Задание 14 </a:t>
            </a:r>
            <a:r>
              <a:rPr lang="ru-RU" sz="2800" dirty="0"/>
              <a:t>(48%). Данное задание проверяет владение выпускниками умениями применять на практике правила правописания слитного, дефисного и раздельного написания слов разных частей речи. </a:t>
            </a:r>
            <a:endParaRPr lang="ru-RU" sz="2800" dirty="0" smtClean="0"/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Ниже окружного показателя задания </a:t>
            </a:r>
            <a:r>
              <a:rPr lang="ru-RU" sz="2800" dirty="0" smtClean="0"/>
              <a:t>№14 </a:t>
            </a:r>
            <a:r>
              <a:rPr lang="ru-RU" sz="2800" dirty="0"/>
              <a:t>выполнили обучающиеся ГБОУ СОШ </a:t>
            </a:r>
            <a:r>
              <a:rPr lang="ru-RU" sz="2800" dirty="0" err="1"/>
              <a:t>с.Алексеевка</a:t>
            </a:r>
            <a:r>
              <a:rPr lang="ru-RU" sz="2800" dirty="0"/>
              <a:t>, ГБОУ СОШ </a:t>
            </a:r>
            <a:r>
              <a:rPr lang="ru-RU" sz="2800" dirty="0" err="1" smtClean="0"/>
              <a:t>с.Герасимовка</a:t>
            </a:r>
            <a:r>
              <a:rPr lang="ru-RU" sz="2800" dirty="0"/>
              <a:t>, ГБОУ СОШ </a:t>
            </a:r>
            <a:r>
              <a:rPr lang="ru-RU" sz="2800" dirty="0" err="1" smtClean="0"/>
              <a:t>с.Летниково</a:t>
            </a:r>
            <a:r>
              <a:rPr lang="ru-RU" sz="2800" dirty="0"/>
              <a:t>, ГБОУ СОШ № 2 «ОЦ» </a:t>
            </a:r>
            <a:r>
              <a:rPr lang="ru-RU" sz="2800" dirty="0" err="1" smtClean="0"/>
              <a:t>с.Борское</a:t>
            </a:r>
            <a:r>
              <a:rPr lang="ru-RU" sz="2800" dirty="0"/>
              <a:t>, ГБОУ СОШ </a:t>
            </a:r>
            <a:r>
              <a:rPr lang="ru-RU" sz="2800" dirty="0" err="1" smtClean="0"/>
              <a:t>с.Зуевка</a:t>
            </a:r>
            <a:r>
              <a:rPr lang="ru-RU" sz="2800" dirty="0"/>
              <a:t>, ГБОУ СОШ № 3 </a:t>
            </a:r>
            <a:r>
              <a:rPr lang="ru-RU" sz="2800" dirty="0" err="1" smtClean="0"/>
              <a:t>г.Нефтегорска</a:t>
            </a:r>
            <a:r>
              <a:rPr lang="ru-RU" sz="2800" dirty="0"/>
              <a:t>, ГБОУ СОШ </a:t>
            </a:r>
            <a:r>
              <a:rPr lang="ru-RU" sz="2800" dirty="0" err="1"/>
              <a:t>с.Утевка</a:t>
            </a:r>
            <a:r>
              <a:rPr lang="ru-RU" sz="2800" dirty="0"/>
              <a:t>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13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7BD554-A168-40A3-9ABB-D970A531A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161" y="150963"/>
            <a:ext cx="9164158" cy="10690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rgbClr val="0070C0"/>
                </a:solidFill>
              </a:rPr>
              <a:t>Содержательный анализ выполнения заданий КИМ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FA4CD31-6B9F-4D49-B8A2-B907F659B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601" y="1567244"/>
            <a:ext cx="9512843" cy="4934572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/>
              <a:t>Задание </a:t>
            </a:r>
            <a:r>
              <a:rPr lang="ru-RU" b="1" dirty="0" smtClean="0"/>
              <a:t>21 (44%)  </a:t>
            </a:r>
            <a:r>
              <a:rPr lang="ru-RU" dirty="0"/>
              <a:t>проверяет пунктуационный анализ текста, </a:t>
            </a:r>
            <a:r>
              <a:rPr lang="ru-RU" dirty="0" err="1"/>
              <a:t>т.е</a:t>
            </a:r>
            <a:r>
              <a:rPr lang="ru-RU" dirty="0"/>
              <a:t> разбор всех предложений, входящих в его содержание, с целью выявления правил постановки знаков препинания, их функций и значений. </a:t>
            </a:r>
            <a:endParaRPr lang="ru-RU" dirty="0">
              <a:solidFill>
                <a:schemeClr val="accent1"/>
              </a:solidFill>
            </a:endParaRPr>
          </a:p>
          <a:p>
            <a:pPr marL="0" indent="0" algn="just">
              <a:buNone/>
            </a:pPr>
            <a:endParaRPr lang="ru-RU" dirty="0" smtClean="0">
              <a:solidFill>
                <a:schemeClr val="accent1"/>
              </a:solidFill>
            </a:endParaRPr>
          </a:p>
          <a:p>
            <a:pPr marL="0" indent="0" algn="just">
              <a:buNone/>
            </a:pPr>
            <a:r>
              <a:rPr lang="ru-RU" dirty="0"/>
              <a:t>Ниже окружного показателя </a:t>
            </a:r>
            <a:r>
              <a:rPr lang="ru-RU"/>
              <a:t>задание </a:t>
            </a:r>
            <a:r>
              <a:rPr lang="ru-RU" smtClean="0"/>
              <a:t>№21 </a:t>
            </a:r>
            <a:r>
              <a:rPr lang="ru-RU" dirty="0"/>
              <a:t>выполнили обучающиеся ГБОУ СОШ </a:t>
            </a:r>
            <a:r>
              <a:rPr lang="ru-RU" dirty="0" err="1"/>
              <a:t>с.Алексеевка</a:t>
            </a:r>
            <a:r>
              <a:rPr lang="ru-RU" dirty="0"/>
              <a:t>, ГБОУ СОШ </a:t>
            </a:r>
            <a:r>
              <a:rPr lang="ru-RU" dirty="0" err="1" smtClean="0"/>
              <a:t>с.Летниково</a:t>
            </a:r>
            <a:r>
              <a:rPr lang="ru-RU" dirty="0"/>
              <a:t>, ГБОУ СОШ №1 «ОЦ» </a:t>
            </a:r>
            <a:r>
              <a:rPr lang="ru-RU" dirty="0" err="1"/>
              <a:t>с.Борское</a:t>
            </a:r>
            <a:r>
              <a:rPr lang="ru-RU" dirty="0"/>
              <a:t>,  ГБОУ СОШ №2 «ОЦ» </a:t>
            </a:r>
            <a:r>
              <a:rPr lang="ru-RU" dirty="0" err="1"/>
              <a:t>с.Борское</a:t>
            </a:r>
            <a:r>
              <a:rPr lang="ru-RU" dirty="0"/>
              <a:t>,  ГБОУ СОШ </a:t>
            </a:r>
            <a:r>
              <a:rPr lang="ru-RU" dirty="0" err="1" smtClean="0"/>
              <a:t>с.Богдановка</a:t>
            </a:r>
            <a:r>
              <a:rPr lang="ru-RU" dirty="0"/>
              <a:t>, ГБОУ СОШ № 3 </a:t>
            </a:r>
            <a:r>
              <a:rPr lang="ru-RU" dirty="0" err="1" smtClean="0"/>
              <a:t>г.Нефтегорска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53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791" y="-228601"/>
            <a:ext cx="10426671" cy="106903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>
                <a:solidFill>
                  <a:srgbClr val="0070C0"/>
                </a:solidFill>
              </a:rPr>
              <a:t>Выводы </a:t>
            </a:r>
            <a:r>
              <a:rPr lang="ru-RU" sz="2400" dirty="0">
                <a:solidFill>
                  <a:srgbClr val="0070C0"/>
                </a:solidFill>
              </a:rPr>
              <a:t>об итогах анализа 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выполнения </a:t>
            </a:r>
            <a:r>
              <a:rPr lang="ru-RU" sz="2400" dirty="0">
                <a:solidFill>
                  <a:srgbClr val="0070C0"/>
                </a:solidFill>
              </a:rPr>
              <a:t>заданий, групп заданий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7325861"/>
              </p:ext>
            </p:extLst>
          </p:nvPr>
        </p:nvGraphicFramePr>
        <p:xfrm>
          <a:off x="1612233" y="815058"/>
          <a:ext cx="10363199" cy="59273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8030"/>
                <a:gridCol w="4325634"/>
                <a:gridCol w="1542315"/>
                <a:gridCol w="1542315"/>
                <a:gridCol w="1494905"/>
              </a:tblGrid>
              <a:tr h="122333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№ задания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Проверяемые элементы содержания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2025 г.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Средний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процент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выполнения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задания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2026 г. Средний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процент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выполнения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задания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Динамика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94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Задание 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Синтаксические нормы. Нормы согласования. Нормы управления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Задание 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Правописание приставок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22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Задание 11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Правописание суффиксов различных частей речи (кроме -Н-/-НН-)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23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Задание 15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Правописание -Н- и -ННв различных частях речи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Задание 16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Пунктуационный анализ текста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7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0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Задание 18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Знаки препинания в предложениях со словами и конструкциями, грамматически не связанными с членами предложения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40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Задание 19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2545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          Знаки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препинания в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сложноподчинённом</a:t>
                      </a:r>
                    </a:p>
                    <a:p>
                      <a:pPr marL="0" marR="0" indent="4254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предложении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9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Задание 21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Пунктуационный анализ текста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8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030" marR="1703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62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1939" y="2220203"/>
            <a:ext cx="260183" cy="47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2031" y="7596188"/>
            <a:ext cx="337553" cy="5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624" y="2697205"/>
            <a:ext cx="260183" cy="47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266" y="3200652"/>
            <a:ext cx="260183" cy="47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0240" y="4899235"/>
            <a:ext cx="260183" cy="47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624" y="6150519"/>
            <a:ext cx="260183" cy="47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1637" y="3927106"/>
            <a:ext cx="421440" cy="370549"/>
          </a:xfrm>
          <a:prstGeom prst="rect">
            <a:avLst/>
          </a:prstGeom>
          <a:noFill/>
        </p:spPr>
      </p:pic>
      <p:pic>
        <p:nvPicPr>
          <p:cNvPr id="31" name="Рисунок 3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311" y="5753487"/>
            <a:ext cx="421440" cy="370549"/>
          </a:xfrm>
          <a:prstGeom prst="rect">
            <a:avLst/>
          </a:prstGeom>
          <a:noFill/>
        </p:spPr>
      </p:pic>
      <p:pic>
        <p:nvPicPr>
          <p:cNvPr id="32" name="Рисунок 3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1637" y="4509434"/>
            <a:ext cx="421440" cy="3705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791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85811" y="3032480"/>
            <a:ext cx="4856224" cy="151599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4775E7"/>
                </a:solidFill>
              </a:rPr>
              <a:t>Спасибо за внимание!</a:t>
            </a:r>
            <a:endParaRPr lang="ru-RU" dirty="0">
              <a:solidFill>
                <a:srgbClr val="4775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51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775</Words>
  <Application>Microsoft Office PowerPoint</Application>
  <PresentationFormat>Широкоэкранный</PresentationFormat>
  <Paragraphs>205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Методический анализ результатов ЕГЭ-2026 по РУССКОМУ ЯЗЫКУ </vt:lpstr>
      <vt:lpstr>Количество участников ЕГЭ по учебному предмету </vt:lpstr>
      <vt:lpstr>ОСНОВНЫЕ РЕЗУЛЬТАТЫ ЕГЭ  ПО ПРЕДМЕТУ</vt:lpstr>
      <vt:lpstr>Количество участников  в группе от 81 до 100 б.</vt:lpstr>
      <vt:lpstr>Выявление для каждой группы участников ЕГЭ заданий, выполняемых с наибольшей и наименьшей успешностью </vt:lpstr>
      <vt:lpstr>Содержательный анализ выполнения заданий КИМ </vt:lpstr>
      <vt:lpstr>Содержательный анализ выполнения заданий КИМ </vt:lpstr>
      <vt:lpstr>Содержательный анализ выполнения заданий КИМ </vt:lpstr>
      <vt:lpstr>Содержательный анализ выполнения заданий КИМ </vt:lpstr>
      <vt:lpstr>  Выводы об итогах анализа  выполнения заданий, групп заданий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партнера  по бизнесу</dc:title>
  <dc:creator>User Obstinate</dc:creator>
  <cp:lastModifiedBy>koak9V</cp:lastModifiedBy>
  <cp:revision>50</cp:revision>
  <dcterms:created xsi:type="dcterms:W3CDTF">2021-07-26T06:07:50Z</dcterms:created>
  <dcterms:modified xsi:type="dcterms:W3CDTF">2026-08-26T19:21:30Z</dcterms:modified>
</cp:coreProperties>
</file>