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9" r:id="rId19"/>
    <p:sldId id="28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0F2A4-E1F2-4AC8-9AE9-6AB9CCD82199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5FBAC-F5D9-4A46-B2B4-006A91ED9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01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695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593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40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8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71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1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3BA326-5F53-49DE-94F2-EBC4C9E9F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0D83949-0689-45F6-98A3-55853B1C1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51723C-7DD8-47BD-87EA-9A18F22B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B32FCC-AE40-4230-B086-682C1E11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440BB1-3AD5-4D86-B7C0-B38798F4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42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B92407-6174-41F0-9942-7C29E18C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1E6E1C4-BAE5-408E-A068-69C36142A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D38EA-C1F7-4EA7-99D6-09A444E9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34A119F-E981-4A9A-A5EF-CE23A69B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4264E2-2857-441C-BD36-02F2DA1B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59797F0-3D92-43BC-8E6B-D422AC41C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D352749-2052-4A56-BCCD-FEF836BAF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8DE9A3-AA12-4CF8-A6C3-910F4992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688989-0AC6-48AB-8023-2DAA09C7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FC6EDD-759C-45A9-BC8C-AD6177D8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08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FA3EC3-D302-4C13-83DF-BFAAD90E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1D9F62-86F7-44A7-941F-B4315B6EE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C902DDB-FD74-40AE-BD90-B1AC0CC00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65F666-5438-464D-B794-9FFD9BD4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742D19-B6D2-43F2-8EB6-5B6FCD92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2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899553-4FC0-449D-B57B-4064A9DA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B171F2E-493F-46C8-9840-107FBCB01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D4051D-7D3C-4213-B2AA-5D79B000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C200E9-398A-455A-90E8-B46039F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80D7CA-019E-449B-8576-5FD065D5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9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F368E7-8ECC-443C-B2A2-F1C20B4B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E14A95-839B-4317-8906-39C5785E9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75A0637-CAF5-4513-88FD-651AB6ADB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2544513-627A-4AE3-B914-A6407F1F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C30164E-EEA6-4CEA-B3AB-DADF7B82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50FE231-97CE-4FFA-8D5A-39956B69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2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C4E387-BD6A-4447-A6B0-D182E87E5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356285-D536-4302-BBDE-CDD8F0A1B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A470225-94F1-4870-AC4F-63D89382A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5C3E179-7930-4F66-9FF7-6F4791796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D52C39B-9834-4273-A865-324BFAFFB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5523727-628F-41BF-8D32-DB405EDE1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82A559D-8E34-4049-9F4E-F692FA20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D0BF311-2123-494A-90CA-9EC6FDCE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9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931A59-F084-40A4-9077-C1A2DDCC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A3F741D-E406-40D0-B2E8-BFF5638C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357F745-C425-439F-9BB3-C4B89884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D63FC6E-FF24-48EE-B2F2-2A6738AE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9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472BC18-D0FA-4944-8DF6-005788F3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1660EC0-A519-42A6-9AD4-F450AFD6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E38039E-C493-4210-9C80-14578038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96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5EB2FC-DEFB-4ED1-97F6-9AD9DCFF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ED7EE23-833E-4A74-AB1E-C8BBF5D6D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65F3A92-9DED-4D81-B258-E3334D7DB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5D757E3-7D5D-461D-9CFB-AEF44FE2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1868752-810A-49F0-B9A0-20D6B257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892EC81-873B-41FE-A34A-BB2C043E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51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6A7176-9BEE-49AB-8866-63FF8D2C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F30D8D0-9FAC-488A-A60C-518C8D6719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0E8C3AF-3803-4626-A6B1-521F961FE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27ED4B4-1856-4AEF-A91F-6916C3F3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BC38262-8A35-458D-9BF6-42A5A7D7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B1204F7-6645-40C6-8D76-1B9F543F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4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689783-F93D-4DBB-B7BA-893825A3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369345-9DC5-40A1-A885-1F4FDBFEA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A308CD7-13D8-4DE7-B441-8F21CE278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BA868-D037-4F72-9609-B00A3974E057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E4AA18-51A6-4525-8A83-071E6D6A1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CA362F1-9E1B-40A0-B03A-2387F70E4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9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E0A9898D-30A9-4819-A89D-454F4112A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3" y="148028"/>
            <a:ext cx="6528681" cy="656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F8B70B0-68E6-4A87-AD42-6BDD28B7B047}"/>
              </a:ext>
            </a:extLst>
          </p:cNvPr>
          <p:cNvSpPr/>
          <p:nvPr/>
        </p:nvSpPr>
        <p:spPr>
          <a:xfrm>
            <a:off x="6813494" y="148028"/>
            <a:ext cx="5378507" cy="65619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Plain">
              <a:avLst/>
            </a:prstTxWarp>
            <a:noAutofit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обществознание 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4941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56EA6859-2E55-4861-921B-1E6B1F331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77361" cy="78394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Результаты обучения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276475"/>
              </p:ext>
            </p:extLst>
          </p:nvPr>
        </p:nvGraphicFramePr>
        <p:xfrm>
          <a:off x="2435703" y="1083632"/>
          <a:ext cx="6991518" cy="56448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22927"/>
                <a:gridCol w="2612021"/>
                <a:gridCol w="1756570"/>
              </a:tblGrid>
              <a:tr h="106505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52475" marR="532765" indent="-193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en-US" sz="1600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рр</a:t>
                      </a:r>
                      <a:r>
                        <a:rPr lang="en-US" sz="1600" spc="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тор</a:t>
                      </a:r>
                      <a:r>
                        <a:rPr lang="en-US" sz="1600" spc="1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1600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en-US" sz="1600" spc="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ьн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ое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2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600" spc="1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600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</a:t>
                      </a:r>
                      <a:r>
                        <a:rPr lang="en-US" sz="1600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600" spc="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9855" marR="1130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r>
                        <a:rPr lang="ru-RU" sz="16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6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ов, по</a:t>
                      </a:r>
                      <a:r>
                        <a:rPr lang="ru-RU" sz="16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вших отм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2255" marR="262890" indent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, «4» и «5», %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2255" marR="262890" indent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5176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r>
                        <a:rPr lang="ru-RU" sz="16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6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ов,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2865" marR="64135" indent="-1905"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вших отм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spc="2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spc="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spc="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64210" marR="666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 b="1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ама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600" b="1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 b="1" spc="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en-US" sz="1600" b="1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</a:t>
                      </a:r>
                      <a:r>
                        <a:rPr lang="en-US" sz="1600" b="1" spc="1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600" b="1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Алексеевский район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Борский район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Нефтегорский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Алексеевка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с.Летниково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№1 с. Борское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№2 с. Борское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Петровка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ООШ с. Гвардейцы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ООШ с. Заплавное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ООШ с. Коноваловка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№1 г. Нефтегорска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№2 г. Нефтегорска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76,47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35,29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№3 г. Нефтегорска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69,56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Утевка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8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0761AA6C-162D-4D3E-AE1D-9BBF4849845B}"/>
              </a:ext>
            </a:extLst>
          </p:cNvPr>
          <p:cNvSpPr txBox="1">
            <a:spLocks/>
          </p:cNvSpPr>
          <p:nvPr/>
        </p:nvSpPr>
        <p:spPr>
          <a:xfrm>
            <a:off x="890123" y="215224"/>
            <a:ext cx="10456623" cy="7396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accent2"/>
                </a:solidFill>
              </a:rPr>
              <a:t>Распределение групп баллов по </a:t>
            </a:r>
            <a:r>
              <a:rPr lang="ru-RU" dirty="0" smtClean="0">
                <a:solidFill>
                  <a:schemeClr val="accent2"/>
                </a:solidFill>
              </a:rPr>
              <a:t>школам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63007"/>
              </p:ext>
            </p:extLst>
          </p:nvPr>
        </p:nvGraphicFramePr>
        <p:xfrm>
          <a:off x="3455299" y="800744"/>
          <a:ext cx="5445940" cy="6057256"/>
        </p:xfrm>
        <a:graphic>
          <a:graphicData uri="http://schemas.openxmlformats.org/drawingml/2006/table">
            <a:tbl>
              <a:tblPr firstRow="1" firstCol="1" bandRow="1"/>
              <a:tblGrid>
                <a:gridCol w="1990949"/>
                <a:gridCol w="953541"/>
                <a:gridCol w="526302"/>
                <a:gridCol w="553042"/>
                <a:gridCol w="711053"/>
                <a:gridCol w="711053"/>
              </a:tblGrid>
              <a:tr h="3979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        участников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Распределение участников по полученным баллам, %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Юго-Восточное ТУ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39,88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Алексеевский район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Борский район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16,42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Нефтегорский район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47,37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Алексеевка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с.Летниково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с. Борское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26,67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с. Борское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Петровка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71,43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28,57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ООШ с. Гвардейцы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ООШ с. Заплавное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33,33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Коноваловка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г. Нефтегорска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44,44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г. Нефтегорска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23,53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 г. Нефтегорска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13,04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Утевка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7" marR="5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7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школам</a:t>
            </a:r>
          </a:p>
        </p:txBody>
      </p:sp>
      <p:pic>
        <p:nvPicPr>
          <p:cNvPr id="7" name="Объект 6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856" y="1537487"/>
            <a:ext cx="9313932" cy="5106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00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78" y="2568679"/>
            <a:ext cx="2823915" cy="300766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Соответствие отметок за работу и отметок по журналу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3214"/>
              </p:ext>
            </p:extLst>
          </p:nvPr>
        </p:nvGraphicFramePr>
        <p:xfrm>
          <a:off x="3057207" y="534078"/>
          <a:ext cx="8214999" cy="5465180"/>
        </p:xfrm>
        <a:graphic>
          <a:graphicData uri="http://schemas.openxmlformats.org/drawingml/2006/table">
            <a:tbl>
              <a:tblPr firstRow="1" firstCol="1" bandRow="1"/>
              <a:tblGrid>
                <a:gridCol w="3012710"/>
                <a:gridCol w="1703769"/>
                <a:gridCol w="1824792"/>
                <a:gridCol w="1673728"/>
              </a:tblGrid>
              <a:tr h="575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АТЕ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Понизили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(%)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Подтвердили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(%)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Повысили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(%)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Алексеевка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93,75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с.Летниково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№1 с. Борское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№2 с. Борское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Петровка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ООШ с. Гвардейцы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ООШ с. Заплавное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ООШ с. Коноваловка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№1 г. Нефтегорска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№2 г. Нефтегорска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29,41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№3 г. Нефтегорска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Утевка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Алексеевский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Нефтегорский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4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8 </a:t>
            </a:r>
            <a:r>
              <a:rPr lang="ru-RU" dirty="0" smtClean="0">
                <a:solidFill>
                  <a:schemeClr val="accent2"/>
                </a:solidFill>
              </a:rPr>
              <a:t>класс</a:t>
            </a:r>
            <a:r>
              <a:rPr lang="ru-RU" dirty="0">
                <a:solidFill>
                  <a:schemeClr val="accent2"/>
                </a:solidFill>
              </a:rPr>
              <a:t>. Участники и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A6ED53-4A91-43EF-BFD7-D56D5629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0" y="1311639"/>
            <a:ext cx="11767279" cy="5531371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Участники:</a:t>
            </a:r>
          </a:p>
          <a:p>
            <a:pPr algn="ctr"/>
            <a:r>
              <a:rPr lang="ru-RU" dirty="0" smtClean="0">
                <a:ea typeface="Calibri"/>
                <a:cs typeface="Times New Roman"/>
              </a:rPr>
              <a:t>В </a:t>
            </a:r>
            <a:r>
              <a:rPr lang="ru-RU" dirty="0">
                <a:ea typeface="Calibri"/>
                <a:cs typeface="Times New Roman"/>
              </a:rPr>
              <a:t>написании ВПР по обществознанию по программе 8 класса в штатном режиме весной 2023 года приняло участие 162 обучающихся  8 классов из 9 ОО Юго-Восточного округа. </a:t>
            </a:r>
            <a:endParaRPr lang="ru-RU" dirty="0" smtClean="0">
              <a:ea typeface="Calibri"/>
              <a:cs typeface="Times New Roman"/>
            </a:endParaRPr>
          </a:p>
          <a:p>
            <a:pPr algn="ctr"/>
            <a:r>
              <a:rPr lang="ru-RU" dirty="0" smtClean="0">
                <a:ea typeface="Calibri"/>
                <a:cs typeface="Times New Roman"/>
              </a:rPr>
              <a:t>Работа </a:t>
            </a:r>
            <a:r>
              <a:rPr lang="ru-RU" dirty="0">
                <a:ea typeface="Calibri"/>
                <a:cs typeface="Times New Roman"/>
              </a:rPr>
              <a:t>состоит из 10 заданий, из которых 4 задания предполагают краткий ответ в виде комбинации цифр или слова (словосочетания); 6 заданий – развернутый ответ. Задания в совокупности охватывают различные аспекты содержания базовых социальных ролей (гражданина, потребителя, труженика (работника), члена семьи), а также основы межличностных отношений и особенности поведения человека в современной </a:t>
            </a:r>
            <a:r>
              <a:rPr lang="ru-RU" dirty="0" smtClean="0">
                <a:ea typeface="Calibri"/>
                <a:cs typeface="Times New Roman"/>
              </a:rPr>
              <a:t>информационной среде</a:t>
            </a:r>
            <a:endParaRPr lang="ru-RU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                                </a:t>
            </a: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14812"/>
              </p:ext>
            </p:extLst>
          </p:nvPr>
        </p:nvGraphicFramePr>
        <p:xfrm>
          <a:off x="3048171" y="5876727"/>
          <a:ext cx="6047105" cy="6673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71165"/>
                <a:gridCol w="769620"/>
                <a:gridCol w="768350"/>
                <a:gridCol w="769620"/>
                <a:gridCol w="768350"/>
              </a:tblGrid>
              <a:tr h="334010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5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14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Отметка по пятибалльной шкале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5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1935" marR="2419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5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0665" marR="2425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5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1935" marR="2419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5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1935" marR="2406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5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14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Первичные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5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5905" marR="255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5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00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5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en-US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5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en-US" sz="12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5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Динамика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2000" dirty="0">
                <a:ea typeface="Calibri"/>
                <a:cs typeface="Times New Roman"/>
              </a:rPr>
              <a:t>Средний балл выполнения проверочной работы по Юго-Восточному округу составил 3,4 балла. В 2022 году средний балл составлял 3,7 балла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089146"/>
              </p:ext>
            </p:extLst>
          </p:nvPr>
        </p:nvGraphicFramePr>
        <p:xfrm>
          <a:off x="1310909" y="1399921"/>
          <a:ext cx="9071173" cy="5267916"/>
        </p:xfrm>
        <a:graphic>
          <a:graphicData uri="http://schemas.openxmlformats.org/drawingml/2006/table">
            <a:tbl>
              <a:tblPr firstRow="1" firstCol="1" bandRow="1"/>
              <a:tblGrid>
                <a:gridCol w="1166018"/>
                <a:gridCol w="1116309"/>
                <a:gridCol w="720335"/>
                <a:gridCol w="896418"/>
                <a:gridCol w="896418"/>
                <a:gridCol w="957077"/>
                <a:gridCol w="957077"/>
                <a:gridCol w="822278"/>
                <a:gridCol w="822278"/>
                <a:gridCol w="716965"/>
              </a:tblGrid>
              <a:tr h="54805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Группы участников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Факт. численность участников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Распределение участников по баллам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5066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5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8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8189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3229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6860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5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37,04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8,64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39,95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25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033879FD-6531-43BD-BB71-3D239CAA0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Результаты обучения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665826"/>
              </p:ext>
            </p:extLst>
          </p:nvPr>
        </p:nvGraphicFramePr>
        <p:xfrm>
          <a:off x="2824121" y="1343279"/>
          <a:ext cx="6348454" cy="53120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4902"/>
                <a:gridCol w="2321870"/>
                <a:gridCol w="1611682"/>
              </a:tblGrid>
              <a:tr h="103626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52475" marR="532765" indent="-193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Территориальное управление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6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9855" marR="1130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ов, по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вших отм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2255" marR="262890" indent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, «4» и «5»,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5176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2865" marR="64135" indent="-1905"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вших отм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 spc="2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spc="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 spc="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64210" marR="666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6465" marR="92646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96,421727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56260" marR="5588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9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Юго-Восточное ТУ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6465" marR="92646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95,6701235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56260" marR="5588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2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Алексеевский район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2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Борский район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93,62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Нефтегорский район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98,72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Алексеевка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86,96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с.Патровка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с. Борское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с. Борское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ООШ с. Гвардейцы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г. Нефтегорска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94,74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г. Нефтегорска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 г. Нефтегорска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Утевка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5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82E34E9C-09EB-471F-9FEA-91A3823AB24C}"/>
              </a:ext>
            </a:extLst>
          </p:cNvPr>
          <p:cNvSpPr txBox="1">
            <a:spLocks/>
          </p:cNvSpPr>
          <p:nvPr/>
        </p:nvSpPr>
        <p:spPr>
          <a:xfrm>
            <a:off x="990600" y="367624"/>
            <a:ext cx="10515600" cy="1155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accent2"/>
                </a:solidFill>
              </a:rPr>
              <a:t>Распределение групп баллов по </a:t>
            </a:r>
            <a:r>
              <a:rPr lang="ru-RU" dirty="0" smtClean="0">
                <a:solidFill>
                  <a:schemeClr val="accent2"/>
                </a:solidFill>
              </a:rPr>
              <a:t>школам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24642"/>
              </p:ext>
            </p:extLst>
          </p:nvPr>
        </p:nvGraphicFramePr>
        <p:xfrm>
          <a:off x="3317735" y="1229993"/>
          <a:ext cx="5680608" cy="5478306"/>
        </p:xfrm>
        <a:graphic>
          <a:graphicData uri="http://schemas.openxmlformats.org/drawingml/2006/table">
            <a:tbl>
              <a:tblPr firstRow="1" firstCol="1" bandRow="1"/>
              <a:tblGrid>
                <a:gridCol w="2076740"/>
                <a:gridCol w="994629"/>
                <a:gridCol w="548981"/>
                <a:gridCol w="576872"/>
                <a:gridCol w="741693"/>
                <a:gridCol w="741693"/>
              </a:tblGrid>
              <a:tr h="4836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        участников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Распределение участников по полученным баллам, 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9332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39,95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Юго-Восточное ТУ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Алексеевский район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70,27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Борский район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6,38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63,83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27,66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Нефтегорский район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12,82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Алексеевка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69,57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13,04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Патровка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71,43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с. Борское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4,76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с. Борское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13,64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ООШ с. Гвардейцы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г. Нефтегорска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36,84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36,84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г. Нефтегорска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40,91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 г. Нефтегорска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61,11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Утевка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1" marR="60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0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школам</a:t>
            </a: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3" b="5452"/>
          <a:stretch>
            <a:fillRect/>
          </a:stretch>
        </p:blipFill>
        <p:spPr bwMode="auto">
          <a:xfrm>
            <a:off x="2905041" y="1488935"/>
            <a:ext cx="6764941" cy="52274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47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78" y="2568679"/>
            <a:ext cx="2823915" cy="300766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Соответствие отметок за работу и отметок по журналу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983864"/>
              </p:ext>
            </p:extLst>
          </p:nvPr>
        </p:nvGraphicFramePr>
        <p:xfrm>
          <a:off x="3455299" y="841566"/>
          <a:ext cx="7517501" cy="5526863"/>
        </p:xfrm>
        <a:graphic>
          <a:graphicData uri="http://schemas.openxmlformats.org/drawingml/2006/table">
            <a:tbl>
              <a:tblPr firstRow="1" firstCol="1" bandRow="1"/>
              <a:tblGrid>
                <a:gridCol w="2756914"/>
                <a:gridCol w="1559110"/>
                <a:gridCol w="1669858"/>
                <a:gridCol w="1531619"/>
              </a:tblGrid>
              <a:tr h="690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АТЕ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Понизили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(%)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Подтвердили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(%)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Повысили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(%)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Алексеевка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73,91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с.Патровка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14,29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78,57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с. Борское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14,29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9,52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с. Борское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90,91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ООШ с. Гвардейцы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г. Нефтегорска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21,05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78,95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г. Нефтегорска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13,64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 г. Нефтегорска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88,89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Утевка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89,47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Алексеевский район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75,68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Борский район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10,64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85,11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Нефтегорский район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12,82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12,96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83,33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  <a:tr h="34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18,75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76,59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9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6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класс. Участники и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A6ED53-4A91-43EF-BFD7-D56D5629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0" y="1311639"/>
            <a:ext cx="11767279" cy="553137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Участники: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pc="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pc="-1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pc="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pc="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pc="1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pc="-1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мме</a:t>
            </a:r>
            <a:r>
              <a:rPr lang="ru-RU" spc="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6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-го</a:t>
            </a:r>
            <a:r>
              <a:rPr lang="ru-RU" spc="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ea typeface="Times New Roman"/>
                <a:cs typeface="Times New Roman"/>
              </a:rPr>
              <a:t>к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л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асса</a:t>
            </a:r>
            <a:r>
              <a:rPr lang="ru-RU" spc="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pc="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штат</a:t>
            </a:r>
            <a:r>
              <a:rPr lang="ru-RU" spc="-10" dirty="0"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</a:t>
            </a:r>
            <a:r>
              <a:rPr lang="ru-RU" spc="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pc="-10" dirty="0">
                <a:latin typeface="Times New Roman"/>
                <a:ea typeface="Times New Roman"/>
                <a:cs typeface="Times New Roman"/>
              </a:rPr>
              <a:t>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ж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ме</a:t>
            </a:r>
            <a:r>
              <a:rPr lang="ru-RU" spc="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весной</a:t>
            </a:r>
            <a:r>
              <a:rPr lang="ru-RU" sz="2000" dirty="0" smtClean="0">
                <a:ea typeface="Times New Roman"/>
                <a:cs typeface="Times New Roman"/>
              </a:rPr>
              <a:t> </a:t>
            </a:r>
            <a:r>
              <a:rPr lang="ru-RU" spc="5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pc="-5" dirty="0" smtClean="0">
                <a:latin typeface="Times New Roman"/>
                <a:ea typeface="Times New Roman"/>
                <a:cs typeface="Times New Roman"/>
              </a:rPr>
              <a:t>02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pc="2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д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 п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ри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я</a:t>
            </a:r>
            <a:r>
              <a:rPr lang="ru-RU" spc="-15" dirty="0">
                <a:latin typeface="Times New Roman"/>
                <a:ea typeface="Times New Roman"/>
                <a:cs typeface="Times New Roman"/>
              </a:rPr>
              <a:t>л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pc="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2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част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е</a:t>
            </a:r>
            <a:r>
              <a:rPr lang="ru-RU" spc="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255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 об</a:t>
            </a:r>
            <a:r>
              <a:rPr lang="ru-RU" spc="-2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чающ</a:t>
            </a:r>
            <a:r>
              <a:rPr lang="ru-RU" spc="-10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ся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 6</a:t>
            </a:r>
            <a:r>
              <a:rPr lang="ru-RU" spc="-10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класс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з</a:t>
            </a:r>
            <a:r>
              <a:rPr lang="ru-RU" spc="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13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б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pc="-15" dirty="0">
                <a:latin typeface="Times New Roman"/>
                <a:ea typeface="Times New Roman"/>
                <a:cs typeface="Times New Roman"/>
              </a:rPr>
              <a:t>з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вате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льн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spc="-1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ни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з</a:t>
            </a:r>
            <a:r>
              <a:rPr lang="ru-RU" spc="-15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pc="5" dirty="0">
                <a:latin typeface="Times New Roman"/>
                <a:ea typeface="Times New Roman"/>
                <a:cs typeface="Times New Roman"/>
              </a:rPr>
              <a:t>ц</a:t>
            </a:r>
            <a:r>
              <a:rPr lang="ru-RU" spc="-5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й</a:t>
            </a:r>
            <a:r>
              <a:rPr lang="ru-RU" spc="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ea typeface="Times New Roman"/>
                <a:cs typeface="Times New Roman"/>
              </a:rPr>
              <a:t>Юго-Восточного образовательного округа.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Работа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состоит из 8 заданий, из которых 2 задания предполагают краткий ответ в виде комбинации цифр; 6 заданий –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развернутый ответ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</a:rPr>
              <a:t>  Перевод баллов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498136"/>
              </p:ext>
            </p:extLst>
          </p:nvPr>
        </p:nvGraphicFramePr>
        <p:xfrm>
          <a:off x="920111" y="5232522"/>
          <a:ext cx="6095365" cy="10280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42685"/>
                <a:gridCol w="941915"/>
                <a:gridCol w="770255"/>
                <a:gridCol w="769620"/>
                <a:gridCol w="770890"/>
              </a:tblGrid>
              <a:tr h="311150">
                <a:tc>
                  <a:txBody>
                    <a:bodyPr/>
                    <a:lstStyle/>
                    <a:p>
                      <a:pPr marL="662305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Отм</a:t>
                      </a:r>
                      <a:r>
                        <a:rPr lang="ru-RU" sz="1800" spc="-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800" spc="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spc="-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</a:t>
                      </a:r>
                      <a:r>
                        <a:rPr lang="ru-RU" sz="18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ятиб</a:t>
                      </a:r>
                      <a:r>
                        <a:rPr lang="ru-RU" sz="18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лл</a:t>
                      </a:r>
                      <a:r>
                        <a:rPr lang="ru-RU" sz="18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ru-RU" sz="18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ой</a:t>
                      </a:r>
                      <a:r>
                        <a:rPr lang="ru-RU" sz="18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ru-RU" sz="18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8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935" marR="243205" algn="ctr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800" spc="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0665" marR="243840" algn="ctr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800" spc="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935" marR="241935" algn="ctr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800" spc="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205" marR="241935" algn="ctr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800" spc="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55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spc="-5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рви</a:t>
                      </a:r>
                      <a:r>
                        <a:rPr lang="en-US" sz="1800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en-US" sz="1800" spc="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ые</a:t>
                      </a:r>
                      <a:r>
                        <a:rPr lang="en-US" sz="18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800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1935" marR="2451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0–6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7–12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98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13–17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1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18–21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2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Динамика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2000" dirty="0">
                <a:latin typeface="Times New Roman"/>
                <a:ea typeface="Times New Roman"/>
              </a:rPr>
              <a:t>С</a:t>
            </a:r>
            <a:r>
              <a:rPr lang="ru-RU" sz="2000" spc="5" dirty="0">
                <a:latin typeface="Times New Roman"/>
                <a:ea typeface="Times New Roman"/>
              </a:rPr>
              <a:t>р</a:t>
            </a:r>
            <a:r>
              <a:rPr lang="ru-RU" sz="2000" spc="-10" dirty="0">
                <a:latin typeface="Times New Roman"/>
                <a:ea typeface="Times New Roman"/>
              </a:rPr>
              <a:t>е</a:t>
            </a:r>
            <a:r>
              <a:rPr lang="ru-RU" sz="2000" spc="5" dirty="0">
                <a:latin typeface="Times New Roman"/>
                <a:ea typeface="Times New Roman"/>
              </a:rPr>
              <a:t>д</a:t>
            </a:r>
            <a:r>
              <a:rPr lang="ru-RU" sz="2000" spc="-5" dirty="0">
                <a:latin typeface="Times New Roman"/>
                <a:ea typeface="Times New Roman"/>
              </a:rPr>
              <a:t>н</a:t>
            </a:r>
            <a:r>
              <a:rPr lang="ru-RU" sz="2000" spc="5" dirty="0">
                <a:latin typeface="Times New Roman"/>
                <a:ea typeface="Times New Roman"/>
              </a:rPr>
              <a:t>и</a:t>
            </a:r>
            <a:r>
              <a:rPr lang="ru-RU" sz="2000" dirty="0">
                <a:latin typeface="Times New Roman"/>
                <a:ea typeface="Times New Roman"/>
              </a:rPr>
              <a:t>й</a:t>
            </a:r>
            <a:r>
              <a:rPr lang="ru-RU" sz="2000" spc="5" dirty="0">
                <a:latin typeface="Times New Roman"/>
                <a:ea typeface="Times New Roman"/>
              </a:rPr>
              <a:t> </a:t>
            </a:r>
            <a:r>
              <a:rPr lang="ru-RU" sz="2000" spc="-5" dirty="0">
                <a:latin typeface="Times New Roman"/>
                <a:ea typeface="Times New Roman"/>
              </a:rPr>
              <a:t>б</a:t>
            </a:r>
            <a:r>
              <a:rPr lang="ru-RU" sz="2000" dirty="0">
                <a:latin typeface="Times New Roman"/>
                <a:ea typeface="Times New Roman"/>
              </a:rPr>
              <a:t>алл</a:t>
            </a:r>
            <a:r>
              <a:rPr lang="ru-RU" sz="2000" spc="5" dirty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в</a:t>
            </a:r>
            <a:r>
              <a:rPr lang="ru-RU" sz="2000" spc="-10" dirty="0">
                <a:latin typeface="Times New Roman"/>
                <a:ea typeface="Times New Roman"/>
              </a:rPr>
              <a:t>ы</a:t>
            </a:r>
            <a:r>
              <a:rPr lang="ru-RU" sz="2000" spc="5" dirty="0">
                <a:latin typeface="Times New Roman"/>
                <a:ea typeface="Times New Roman"/>
              </a:rPr>
              <a:t>п</a:t>
            </a:r>
            <a:r>
              <a:rPr lang="ru-RU" sz="2000" spc="-5" dirty="0">
                <a:latin typeface="Times New Roman"/>
                <a:ea typeface="Times New Roman"/>
              </a:rPr>
              <a:t>ол</a:t>
            </a:r>
            <a:r>
              <a:rPr lang="ru-RU" sz="2000" spc="5" dirty="0">
                <a:latin typeface="Times New Roman"/>
                <a:ea typeface="Times New Roman"/>
              </a:rPr>
              <a:t>н</a:t>
            </a:r>
            <a:r>
              <a:rPr lang="ru-RU" sz="2000" dirty="0">
                <a:latin typeface="Times New Roman"/>
                <a:ea typeface="Times New Roman"/>
              </a:rPr>
              <a:t>е</a:t>
            </a:r>
            <a:r>
              <a:rPr lang="ru-RU" sz="2000" spc="-5" dirty="0">
                <a:latin typeface="Times New Roman"/>
                <a:ea typeface="Times New Roman"/>
              </a:rPr>
              <a:t>н</a:t>
            </a:r>
            <a:r>
              <a:rPr lang="ru-RU" sz="2000" spc="5" dirty="0">
                <a:latin typeface="Times New Roman"/>
                <a:ea typeface="Times New Roman"/>
              </a:rPr>
              <a:t>и</a:t>
            </a:r>
            <a:r>
              <a:rPr lang="ru-RU" sz="2000" dirty="0">
                <a:latin typeface="Times New Roman"/>
                <a:ea typeface="Times New Roman"/>
              </a:rPr>
              <a:t>я </a:t>
            </a:r>
            <a:r>
              <a:rPr lang="ru-RU" sz="2000" spc="-5" dirty="0">
                <a:latin typeface="Times New Roman"/>
                <a:ea typeface="Times New Roman"/>
              </a:rPr>
              <a:t>п</a:t>
            </a:r>
            <a:r>
              <a:rPr lang="ru-RU" sz="2000" spc="5" dirty="0">
                <a:latin typeface="Times New Roman"/>
                <a:ea typeface="Times New Roman"/>
              </a:rPr>
              <a:t>ро</a:t>
            </a:r>
            <a:r>
              <a:rPr lang="ru-RU" sz="2000" dirty="0">
                <a:latin typeface="Times New Roman"/>
                <a:ea typeface="Times New Roman"/>
              </a:rPr>
              <a:t>в</a:t>
            </a:r>
            <a:r>
              <a:rPr lang="ru-RU" sz="2000" spc="-15" dirty="0">
                <a:latin typeface="Times New Roman"/>
                <a:ea typeface="Times New Roman"/>
              </a:rPr>
              <a:t>е</a:t>
            </a:r>
            <a:r>
              <a:rPr lang="ru-RU" sz="2000" spc="-5" dirty="0">
                <a:latin typeface="Times New Roman"/>
                <a:ea typeface="Times New Roman"/>
              </a:rPr>
              <a:t>р</a:t>
            </a:r>
            <a:r>
              <a:rPr lang="ru-RU" sz="2000" spc="5" dirty="0">
                <a:latin typeface="Times New Roman"/>
                <a:ea typeface="Times New Roman"/>
              </a:rPr>
              <a:t>о</a:t>
            </a:r>
            <a:r>
              <a:rPr lang="ru-RU" sz="2000" spc="-10" dirty="0">
                <a:latin typeface="Times New Roman"/>
                <a:ea typeface="Times New Roman"/>
              </a:rPr>
              <a:t>ч</a:t>
            </a:r>
            <a:r>
              <a:rPr lang="ru-RU" sz="2000" spc="5" dirty="0">
                <a:latin typeface="Times New Roman"/>
                <a:ea typeface="Times New Roman"/>
              </a:rPr>
              <a:t>н</a:t>
            </a:r>
            <a:r>
              <a:rPr lang="ru-RU" sz="2000" spc="-5" dirty="0">
                <a:latin typeface="Times New Roman"/>
                <a:ea typeface="Times New Roman"/>
              </a:rPr>
              <a:t>о</a:t>
            </a:r>
            <a:r>
              <a:rPr lang="ru-RU" sz="2000" dirty="0">
                <a:latin typeface="Times New Roman"/>
                <a:ea typeface="Times New Roman"/>
              </a:rPr>
              <a:t>й </a:t>
            </a:r>
            <a:r>
              <a:rPr lang="ru-RU" sz="2000" spc="5" dirty="0">
                <a:latin typeface="Times New Roman"/>
                <a:ea typeface="Times New Roman"/>
              </a:rPr>
              <a:t>р</a:t>
            </a:r>
            <a:r>
              <a:rPr lang="ru-RU" sz="2000" dirty="0">
                <a:latin typeface="Times New Roman"/>
                <a:ea typeface="Times New Roman"/>
              </a:rPr>
              <a:t>а</a:t>
            </a:r>
            <a:r>
              <a:rPr lang="ru-RU" sz="2000" spc="-5" dirty="0">
                <a:latin typeface="Times New Roman"/>
                <a:ea typeface="Times New Roman"/>
              </a:rPr>
              <a:t>б</a:t>
            </a:r>
            <a:r>
              <a:rPr lang="ru-RU" sz="2000" spc="5" dirty="0">
                <a:latin typeface="Times New Roman"/>
                <a:ea typeface="Times New Roman"/>
              </a:rPr>
              <a:t>о</a:t>
            </a:r>
            <a:r>
              <a:rPr lang="ru-RU" sz="2000" spc="-15" dirty="0">
                <a:latin typeface="Times New Roman"/>
                <a:ea typeface="Times New Roman"/>
              </a:rPr>
              <a:t>т</a:t>
            </a:r>
            <a:r>
              <a:rPr lang="ru-RU" sz="2000" dirty="0">
                <a:latin typeface="Times New Roman"/>
                <a:ea typeface="Times New Roman"/>
              </a:rPr>
              <a:t>ы</a:t>
            </a:r>
            <a:r>
              <a:rPr lang="ru-RU" sz="2000" spc="25" dirty="0">
                <a:latin typeface="Times New Roman"/>
                <a:ea typeface="Times New Roman"/>
              </a:rPr>
              <a:t> </a:t>
            </a:r>
            <a:r>
              <a:rPr lang="ru-RU" sz="2000" spc="5" dirty="0">
                <a:latin typeface="Times New Roman"/>
                <a:ea typeface="Times New Roman"/>
              </a:rPr>
              <a:t>п</a:t>
            </a:r>
            <a:r>
              <a:rPr lang="ru-RU" sz="2000" dirty="0">
                <a:latin typeface="Times New Roman"/>
                <a:ea typeface="Times New Roman"/>
              </a:rPr>
              <a:t>о</a:t>
            </a:r>
            <a:r>
              <a:rPr lang="ru-RU" sz="2000" spc="5" dirty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Юго-Восточному округу  с</a:t>
            </a:r>
            <a:r>
              <a:rPr lang="ru-RU" sz="2000" spc="5" dirty="0">
                <a:latin typeface="Times New Roman"/>
                <a:ea typeface="Times New Roman"/>
              </a:rPr>
              <a:t>о</a:t>
            </a:r>
            <a:r>
              <a:rPr lang="ru-RU" sz="2000" dirty="0">
                <a:latin typeface="Times New Roman"/>
                <a:ea typeface="Times New Roman"/>
              </a:rPr>
              <a:t>ста</a:t>
            </a:r>
            <a:r>
              <a:rPr lang="ru-RU" sz="2000" spc="-15" dirty="0">
                <a:latin typeface="Times New Roman"/>
                <a:ea typeface="Times New Roman"/>
              </a:rPr>
              <a:t>в</a:t>
            </a:r>
            <a:r>
              <a:rPr lang="ru-RU" sz="2000" spc="5" dirty="0">
                <a:latin typeface="Times New Roman"/>
                <a:ea typeface="Times New Roman"/>
              </a:rPr>
              <a:t>и</a:t>
            </a:r>
            <a:r>
              <a:rPr lang="ru-RU" sz="2000" dirty="0">
                <a:latin typeface="Times New Roman"/>
                <a:ea typeface="Times New Roman"/>
              </a:rPr>
              <a:t>л</a:t>
            </a:r>
            <a:r>
              <a:rPr lang="ru-RU" sz="2000" spc="10" dirty="0">
                <a:latin typeface="Times New Roman"/>
                <a:ea typeface="Times New Roman"/>
              </a:rPr>
              <a:t> </a:t>
            </a:r>
            <a:r>
              <a:rPr lang="ru-RU" sz="2000" spc="5" dirty="0">
                <a:latin typeface="Times New Roman"/>
                <a:ea typeface="Times New Roman"/>
              </a:rPr>
              <a:t>3</a:t>
            </a:r>
            <a:r>
              <a:rPr lang="ru-RU" sz="2000" spc="-5" dirty="0">
                <a:latin typeface="Times New Roman"/>
                <a:ea typeface="Times New Roman"/>
              </a:rPr>
              <a:t>,8</a:t>
            </a:r>
            <a:r>
              <a:rPr lang="ru-RU" sz="2000" spc="20" dirty="0">
                <a:latin typeface="Times New Roman"/>
                <a:ea typeface="Times New Roman"/>
              </a:rPr>
              <a:t> </a:t>
            </a:r>
            <a:r>
              <a:rPr lang="ru-RU" sz="2000" spc="-5" dirty="0">
                <a:latin typeface="Times New Roman"/>
                <a:ea typeface="Times New Roman"/>
              </a:rPr>
              <a:t>б</a:t>
            </a:r>
            <a:r>
              <a:rPr lang="ru-RU" sz="2000" dirty="0">
                <a:latin typeface="Times New Roman"/>
                <a:ea typeface="Times New Roman"/>
              </a:rPr>
              <a:t>ал</a:t>
            </a:r>
            <a:r>
              <a:rPr lang="ru-RU" sz="2000" spc="-10" dirty="0">
                <a:latin typeface="Times New Roman"/>
                <a:ea typeface="Times New Roman"/>
              </a:rPr>
              <a:t>л</a:t>
            </a:r>
            <a:r>
              <a:rPr lang="ru-RU" sz="2000" dirty="0">
                <a:latin typeface="Times New Roman"/>
                <a:ea typeface="Times New Roman"/>
              </a:rPr>
              <a:t>а на 0,44 выше чем в 2022 году.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077212"/>
              </p:ext>
            </p:extLst>
          </p:nvPr>
        </p:nvGraphicFramePr>
        <p:xfrm>
          <a:off x="1691236" y="1399923"/>
          <a:ext cx="7841181" cy="4992784"/>
        </p:xfrm>
        <a:graphic>
          <a:graphicData uri="http://schemas.openxmlformats.org/drawingml/2006/table">
            <a:tbl>
              <a:tblPr firstRow="1" firstCol="1" bandRow="1"/>
              <a:tblGrid>
                <a:gridCol w="1079016"/>
                <a:gridCol w="893372"/>
                <a:gridCol w="622372"/>
                <a:gridCol w="774587"/>
                <a:gridCol w="774587"/>
                <a:gridCol w="827222"/>
                <a:gridCol w="827222"/>
                <a:gridCol w="710571"/>
                <a:gridCol w="710571"/>
                <a:gridCol w="621661"/>
              </a:tblGrid>
              <a:tr h="25233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Группы участников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Факт. численность участников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Распределение участников по баллам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2336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55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36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7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37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7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2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92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9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55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36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4339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37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44,47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92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2963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54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666368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46712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279008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41,87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7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257751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82897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6278">
                <a:tc gridSpan="10">
                  <a:txBody>
                    <a:bodyPr/>
                    <a:lstStyle/>
                    <a:p>
                      <a:pPr marL="2743200" indent="-45720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2743200" algn="l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47,84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18,43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4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2,96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32,37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20,53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2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Результаты обучения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620097"/>
              </p:ext>
            </p:extLst>
          </p:nvPr>
        </p:nvGraphicFramePr>
        <p:xfrm>
          <a:off x="2225310" y="1416105"/>
          <a:ext cx="7477039" cy="49742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05074"/>
                <a:gridCol w="2793411"/>
                <a:gridCol w="1878554"/>
              </a:tblGrid>
              <a:tr h="97104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52475" marR="532765" indent="-193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Территориальное управление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9855" marR="1130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ов, по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вших отм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2255" marR="262890" indent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 spc="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,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5176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2865" marR="64135" indent="-1905"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вших отм</a:t>
                      </a:r>
                      <a:r>
                        <a:rPr lang="ru-RU" sz="12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 spc="2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spc="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2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 spc="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spc="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64210" marR="666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73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96,07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64,03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3573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96,86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167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Алексеевка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67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Летниково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№1 с. Борское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№2 с. Борское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47,62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п. Новый Кутулук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Петровка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72,73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ООШ с. Гвардейцы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№1 г. Нефтегорска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№2 г. Нефтегорска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№3 г. Нефтегорска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Богдановка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Зуевка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Утевка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1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Распределение группы баллов по </a:t>
            </a:r>
            <a:r>
              <a:rPr lang="ru-RU" dirty="0" smtClean="0">
                <a:solidFill>
                  <a:schemeClr val="accent2"/>
                </a:solidFill>
              </a:rPr>
              <a:t>школам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149587"/>
              </p:ext>
            </p:extLst>
          </p:nvPr>
        </p:nvGraphicFramePr>
        <p:xfrm>
          <a:off x="3584770" y="1116705"/>
          <a:ext cx="4717658" cy="5620327"/>
        </p:xfrm>
        <a:graphic>
          <a:graphicData uri="http://schemas.openxmlformats.org/drawingml/2006/table">
            <a:tbl>
              <a:tblPr firstRow="1" firstCol="1" bandRow="1"/>
              <a:tblGrid>
                <a:gridCol w="1724700"/>
                <a:gridCol w="826024"/>
                <a:gridCol w="455919"/>
                <a:gridCol w="479085"/>
                <a:gridCol w="615965"/>
                <a:gridCol w="615965"/>
              </a:tblGrid>
              <a:tr h="3589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        участников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Распределение участников по полученным баллам, 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15793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2,96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32,37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20,53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Юго-Восточное 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30,59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47,84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18,43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Алексеевский район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35,71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10,71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Борский район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38,89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41,67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19,44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Нефтегорский район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25,81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52,26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Алексеевка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34,78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43,48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Летниково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с. Борское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36,36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36,36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с. Борское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52,38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9,52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пос. Новый Кутулук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Петровка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ООШ с. Гвардейцы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 г. Нефтегорска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9,09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40,91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№2 г. Нефтегорска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41,86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48,84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 г. Нефтегорска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7,32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14,63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60,98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17,07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Богдановка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71,43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Зуевка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36,36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54,55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9,09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Утевка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29,17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16" marR="48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школам</a:t>
            </a: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831" y="1327093"/>
            <a:ext cx="9346300" cy="52598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57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04" y="2568679"/>
            <a:ext cx="4368382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Соответствие отметок за работу и отметок по журналу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952744"/>
              </p:ext>
            </p:extLst>
          </p:nvPr>
        </p:nvGraphicFramePr>
        <p:xfrm>
          <a:off x="4782394" y="339868"/>
          <a:ext cx="7022770" cy="5866721"/>
        </p:xfrm>
        <a:graphic>
          <a:graphicData uri="http://schemas.openxmlformats.org/drawingml/2006/table">
            <a:tbl>
              <a:tblPr firstRow="1" firstCol="1" bandRow="1"/>
              <a:tblGrid>
                <a:gridCol w="2575481"/>
                <a:gridCol w="1456504"/>
                <a:gridCol w="1559963"/>
                <a:gridCol w="1430822"/>
              </a:tblGrid>
              <a:tr h="58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АТЕ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Понизили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(%)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Подтвердили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(%)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Повысили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 (%)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с.Алексеевка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с.Летниково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№1 с. Борское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№2 с. Борское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пос. Новый Кутулук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Петровка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ООШ с.Гвардейцы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№1 г. Нефтегорска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90,91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№2 г. Нефтегорска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№3 г. Нефтегорска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Богдановка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с. Зуевка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с. Утевка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Алексеевский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Нефтегорский 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2,58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  <a:tr h="29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9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7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класс. Участники и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A6ED53-4A91-43EF-BFD7-D56D5629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0" y="1311639"/>
            <a:ext cx="11767279" cy="553137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Участники: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ea typeface="Calibri"/>
                <a:cs typeface="Times New Roman"/>
              </a:rPr>
              <a:t>В написании ВПР по материалам 7-го класса весной 2023 года приняли участие 163 обучающихся 8-х классов из 12 ОО Юго-Восточного </a:t>
            </a:r>
            <a:r>
              <a:rPr lang="ru-RU" dirty="0" smtClean="0">
                <a:ea typeface="Calibri"/>
                <a:cs typeface="Times New Roman"/>
              </a:rPr>
              <a:t>округа.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a typeface="Calibri"/>
                <a:cs typeface="Times New Roman"/>
              </a:rPr>
              <a:t>Работа </a:t>
            </a:r>
            <a:r>
              <a:rPr lang="ru-RU" dirty="0">
                <a:ea typeface="Calibri"/>
                <a:cs typeface="Times New Roman"/>
              </a:rPr>
              <a:t>состоит из 9 заданий, из которых 4 задания предполагают краткий ответ в виде комбинации цифр ИЛИ слова (словосочетания); 5 заданий – развернутый ответ</a:t>
            </a:r>
            <a:r>
              <a:rPr lang="ru-RU" dirty="0" smtClean="0">
                <a:ea typeface="Calibri"/>
                <a:cs typeface="Times New Roman"/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>                      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Перевод баллов</a:t>
            </a:r>
          </a:p>
          <a:p>
            <a:pPr marL="0" lv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70218"/>
              </p:ext>
            </p:extLst>
          </p:nvPr>
        </p:nvGraphicFramePr>
        <p:xfrm>
          <a:off x="1861169" y="5057522"/>
          <a:ext cx="7663156" cy="756658"/>
        </p:xfrm>
        <a:graphic>
          <a:graphicData uri="http://schemas.openxmlformats.org/drawingml/2006/table">
            <a:tbl>
              <a:tblPr firstRow="1" firstCol="1" bandRow="1"/>
              <a:tblGrid>
                <a:gridCol w="4626238"/>
                <a:gridCol w="567671"/>
                <a:gridCol w="681365"/>
                <a:gridCol w="794258"/>
                <a:gridCol w="993624"/>
              </a:tblGrid>
              <a:tr h="451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Отметка по пятибалльной шкале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Первичные баллы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0-8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9-13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14-18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19-21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5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265618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solidFill>
                  <a:schemeClr val="accent2"/>
                </a:solidFill>
              </a:rPr>
              <a:t>Динамика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>Средний балл выполнения проверочной работы по обществознанию по программе 7 класса в 2023 году в Юго-Восточном округе составил 3,5 балла, что 0,1 ниже, чем в 2022 году.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633039"/>
              </p:ext>
            </p:extLst>
          </p:nvPr>
        </p:nvGraphicFramePr>
        <p:xfrm>
          <a:off x="2532807" y="1537485"/>
          <a:ext cx="7169542" cy="5041343"/>
        </p:xfrm>
        <a:graphic>
          <a:graphicData uri="http://schemas.openxmlformats.org/drawingml/2006/table">
            <a:tbl>
              <a:tblPr firstRow="1" firstCol="1" bandRow="1"/>
              <a:tblGrid>
                <a:gridCol w="986836"/>
                <a:gridCol w="817037"/>
                <a:gridCol w="569328"/>
                <a:gridCol w="708497"/>
                <a:gridCol w="708497"/>
                <a:gridCol w="756441"/>
                <a:gridCol w="756441"/>
                <a:gridCol w="649900"/>
                <a:gridCol w="649900"/>
                <a:gridCol w="566665"/>
              </a:tblGrid>
              <a:tr h="45223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Группы участников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Факт. численность участников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Распределение участников по баллам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1733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Юго-Восточный округ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8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78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35,47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85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13709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4,66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41,46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5907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2384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9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636732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64310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294234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46,21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217699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60489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0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1733">
                <a:tc gridSpan="10">
                  <a:txBody>
                    <a:bodyPr/>
                    <a:lstStyle/>
                    <a:p>
                      <a:pPr marL="2743200" indent="-4572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2743200" algn="l"/>
                        </a:tabLs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Юго-Восточный округ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40,49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15,34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3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Самарская область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35,51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4141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9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1787</Words>
  <Application>Microsoft Office PowerPoint</Application>
  <PresentationFormat>Произвольный</PresentationFormat>
  <Paragraphs>1028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6 класс. Участники и структура</vt:lpstr>
      <vt:lpstr>Динамика Средний балл выполнения проверочной работы по Юго-Восточному округу  составил 3,8 балла на 0,44 выше чем в 2022 году.</vt:lpstr>
      <vt:lpstr>Результаты обучения</vt:lpstr>
      <vt:lpstr>Распределение группы баллов по школам</vt:lpstr>
      <vt:lpstr>Анализ выполнения отдельных заданий по школам</vt:lpstr>
      <vt:lpstr>Соответствие отметок за работу и отметок по журналу</vt:lpstr>
      <vt:lpstr>7 класс. Участники и структура</vt:lpstr>
      <vt:lpstr>Динамика Средний балл выполнения проверочной работы по обществознанию по программе 7 класса в 2023 году в Юго-Восточном округе составил 3,5 балла, что 0,1 ниже, чем в 2022 году. </vt:lpstr>
      <vt:lpstr>Результаты обучения</vt:lpstr>
      <vt:lpstr>Презентация PowerPoint</vt:lpstr>
      <vt:lpstr>Анализ выполнения отдельных заданий по школам</vt:lpstr>
      <vt:lpstr>Соответствие отметок за работу и отметок по журналу</vt:lpstr>
      <vt:lpstr>8 класс. Участники и структура</vt:lpstr>
      <vt:lpstr>Динамика Средний балл выполнения проверочной работы по Юго-Восточному округу составил 3,4 балла. В 2022 году средний балл составлял 3,7 балла</vt:lpstr>
      <vt:lpstr>Результаты обучения</vt:lpstr>
      <vt:lpstr>Презентация PowerPoint</vt:lpstr>
      <vt:lpstr>Анализ выполнения отдельных заданий по школам</vt:lpstr>
      <vt:lpstr>Соответствие отметок за работу и отметок по журналу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110</cp:lastModifiedBy>
  <cp:revision>7</cp:revision>
  <dcterms:created xsi:type="dcterms:W3CDTF">2023-09-27T16:38:48Z</dcterms:created>
  <dcterms:modified xsi:type="dcterms:W3CDTF">2023-09-28T06:19:26Z</dcterms:modified>
</cp:coreProperties>
</file>