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0F2A4-E1F2-4AC8-9AE9-6AB9CCD82199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5FBAC-F5D9-4A46-B2B4-006A91ED9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017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5FBAC-F5D9-4A46-B2B4-006A91ED9C9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7947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5FBAC-F5D9-4A46-B2B4-006A91ED9C96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1967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5FBAC-F5D9-4A46-B2B4-006A91ED9C96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6480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5FBAC-F5D9-4A46-B2B4-006A91ED9C96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40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5FBAC-F5D9-4A46-B2B4-006A91ED9C96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9560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5FBAC-F5D9-4A46-B2B4-006A91ED9C96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874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5FBAC-F5D9-4A46-B2B4-006A91ED9C96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147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5FBAC-F5D9-4A46-B2B4-006A91ED9C9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695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5FBAC-F5D9-4A46-B2B4-006A91ED9C9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593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5FBAC-F5D9-4A46-B2B4-006A91ED9C9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078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5FBAC-F5D9-4A46-B2B4-006A91ED9C9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040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5FBAC-F5D9-4A46-B2B4-006A91ED9C96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88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5FBAC-F5D9-4A46-B2B4-006A91ED9C96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745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5FBAC-F5D9-4A46-B2B4-006A91ED9C96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771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5FBAC-F5D9-4A46-B2B4-006A91ED9C96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119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3BA326-5F53-49DE-94F2-EBC4C9E9F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0D83949-0689-45F6-98A3-55853B1C1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51723C-7DD8-47BD-87EA-9A18F22BC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B32FCC-AE40-4230-B086-682C1E111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440BB1-3AD5-4D86-B7C0-B38798F40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42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92407-6174-41F0-9942-7C29E18C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1E6E1C4-BAE5-408E-A068-69C36142A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BD38EA-C1F7-4EA7-99D6-09A444E90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4A119F-E981-4A9A-A5EF-CE23A69B8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4264E2-2857-441C-BD36-02F2DA1B5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3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59797F0-3D92-43BC-8E6B-D422AC41C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352749-2052-4A56-BCCD-FEF836BAF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8DE9A3-AA12-4CF8-A6C3-910F49929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688989-0AC6-48AB-8023-2DAA09C70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FC6EDD-759C-45A9-BC8C-AD6177D85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08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FA3EC3-D302-4C13-83DF-BFAAD90E3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1D9F62-86F7-44A7-941F-B4315B6EE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902DDB-FD74-40AE-BD90-B1AC0CC00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65F666-5438-464D-B794-9FFD9BD4B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742D19-B6D2-43F2-8EB6-5B6FCD92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52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899553-4FC0-449D-B57B-4064A9DAD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171F2E-493F-46C8-9840-107FBCB01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D4051D-7D3C-4213-B2AA-5D79B0004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C200E9-398A-455A-90E8-B46039F2B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80D7CA-019E-449B-8576-5FD065D5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19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F368E7-8ECC-443C-B2A2-F1C20B4B8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E14A95-839B-4317-8906-39C5785E9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5A0637-CAF5-4513-88FD-651AB6ADB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2544513-627A-4AE3-B914-A6407F1F7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30164E-EEA6-4CEA-B3AB-DADF7B82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0FE231-97CE-4FFA-8D5A-39956B695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724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C4E387-BD6A-4447-A6B0-D182E87E5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356285-D536-4302-BBDE-CDD8F0A1B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470225-94F1-4870-AC4F-63D89382A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5C3E179-7930-4F66-9FF7-6F4791796F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D52C39B-9834-4273-A865-324BFAFFB5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5523727-628F-41BF-8D32-DB405EDE1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82A559D-8E34-4049-9F4E-F692FA20C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D0BF311-2123-494A-90CA-9EC6FDCE5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99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931A59-F084-40A4-9077-C1A2DDCC6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A3F741D-E406-40D0-B2E8-BFF5638C7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57F745-C425-439F-9BB3-C4B89884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D63FC6E-FF24-48EE-B2F2-2A6738AE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59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472BC18-D0FA-4944-8DF6-005788F33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1660EC0-A519-42A6-9AD4-F450AFD65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38039E-C493-4210-9C80-14578038A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965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5EB2FC-DEFB-4ED1-97F6-9AD9DCFF5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D7EE23-833E-4A74-AB1E-C8BBF5D6D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65F3A92-9DED-4D81-B258-E3334D7DB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D757E3-7D5D-461D-9CFB-AEF44FE2A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868752-810A-49F0-B9A0-20D6B2575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92EC81-873B-41FE-A34A-BB2C043E7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51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6A7176-9BEE-49AB-8866-63FF8D2CC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F30D8D0-9FAC-488A-A60C-518C8D6719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E8C3AF-3803-4626-A6B1-521F961FE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7ED4B4-1856-4AEF-A91F-6916C3F34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A868-D037-4F72-9609-B00A3974E057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C38262-8A35-458D-9BF6-42A5A7D7C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1204F7-6645-40C6-8D76-1B9F543F3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04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689783-F93D-4DBB-B7BA-893825A3D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369345-9DC5-40A1-A885-1F4FDBFEA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308CD7-13D8-4DE7-B441-8F21CE278F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BA868-D037-4F72-9609-B00A3974E057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E4AA18-51A6-4525-8A83-071E6D6A13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A362F1-9E1B-40A0-B03A-2387F70E44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3BB54-5040-45FB-8D36-C233FECA3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09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0A9898D-30A9-4819-A89D-454F4112A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12" y="148028"/>
            <a:ext cx="8749259" cy="656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F8B70B0-68E6-4A87-AD42-6BDD28B7B047}"/>
              </a:ext>
            </a:extLst>
          </p:cNvPr>
          <p:cNvSpPr/>
          <p:nvPr/>
        </p:nvSpPr>
        <p:spPr>
          <a:xfrm>
            <a:off x="9034071" y="148028"/>
            <a:ext cx="3157929" cy="656194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Plain">
              <a:avLst/>
            </a:prstTxWarp>
            <a:noAutofit/>
          </a:bodyPr>
          <a:lstStyle/>
          <a:p>
            <a:pPr algn="ctr"/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ИСТОРИЯ </a:t>
            </a:r>
          </a:p>
          <a:p>
            <a:pPr algn="ctr"/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494195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4127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6 класс. Участники и 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A6ED53-4A91-43EF-BFD7-D56D5629D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60" y="1311639"/>
            <a:ext cx="11767279" cy="5531371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                                                                    Участники: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написании ВПР по истории по материалам 6-го класса в штатном режиме приняли участие 257 обучающихся 6-х классов из 15 ОО </a:t>
            </a: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Распределение заданий по уровням сложности</a:t>
            </a: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r>
              <a:rPr lang="ru-RU" dirty="0">
                <a:solidFill>
                  <a:srgbClr val="0070C0"/>
                </a:solidFill>
              </a:rPr>
              <a:t>                                                                                    Перевод баллов</a:t>
            </a:r>
          </a:p>
          <a:p>
            <a:pPr marL="0" lv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5C7CDA2D-9955-4C30-BAF6-053DA20F4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425837"/>
              </p:ext>
            </p:extLst>
          </p:nvPr>
        </p:nvGraphicFramePr>
        <p:xfrm>
          <a:off x="474740" y="3756175"/>
          <a:ext cx="6480696" cy="3011622"/>
        </p:xfrm>
        <a:graphic>
          <a:graphicData uri="http://schemas.openxmlformats.org/drawingml/2006/table">
            <a:tbl>
              <a:tblPr firstRow="1" firstCol="1" bandRow="1"/>
              <a:tblGrid>
                <a:gridCol w="369063">
                  <a:extLst>
                    <a:ext uri="{9D8B030D-6E8A-4147-A177-3AD203B41FA5}">
                      <a16:colId xmlns:a16="http://schemas.microsoft.com/office/drawing/2014/main" val="378052303"/>
                    </a:ext>
                  </a:extLst>
                </a:gridCol>
                <a:gridCol w="1089928">
                  <a:extLst>
                    <a:ext uri="{9D8B030D-6E8A-4147-A177-3AD203B41FA5}">
                      <a16:colId xmlns:a16="http://schemas.microsoft.com/office/drawing/2014/main" val="3951779060"/>
                    </a:ext>
                  </a:extLst>
                </a:gridCol>
                <a:gridCol w="614597">
                  <a:extLst>
                    <a:ext uri="{9D8B030D-6E8A-4147-A177-3AD203B41FA5}">
                      <a16:colId xmlns:a16="http://schemas.microsoft.com/office/drawing/2014/main" val="2617354573"/>
                    </a:ext>
                  </a:extLst>
                </a:gridCol>
                <a:gridCol w="724353">
                  <a:extLst>
                    <a:ext uri="{9D8B030D-6E8A-4147-A177-3AD203B41FA5}">
                      <a16:colId xmlns:a16="http://schemas.microsoft.com/office/drawing/2014/main" val="4069860754"/>
                    </a:ext>
                  </a:extLst>
                </a:gridCol>
                <a:gridCol w="3682755">
                  <a:extLst>
                    <a:ext uri="{9D8B030D-6E8A-4147-A177-3AD203B41FA5}">
                      <a16:colId xmlns:a16="http://schemas.microsoft.com/office/drawing/2014/main" val="1508986130"/>
                    </a:ext>
                  </a:extLst>
                </a:gridCol>
              </a:tblGrid>
              <a:tr h="18597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сложности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Максимальный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первичный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Процент максимального первичного балла за выполнение заданий данного уровня сложности от максимального первичного балла за всю работу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709846"/>
                  </a:ext>
                </a:extLst>
              </a:tr>
              <a:tr h="2923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Базовый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860392"/>
                  </a:ext>
                </a:extLst>
              </a:tr>
              <a:tr h="2923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50211"/>
                  </a:ext>
                </a:extLst>
              </a:tr>
              <a:tr h="2923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114150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42D25492-F134-4126-B91E-446109A83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442845"/>
              </p:ext>
            </p:extLst>
          </p:nvPr>
        </p:nvGraphicFramePr>
        <p:xfrm>
          <a:off x="7674964" y="4916774"/>
          <a:ext cx="3927424" cy="1831086"/>
        </p:xfrm>
        <a:graphic>
          <a:graphicData uri="http://schemas.openxmlformats.org/drawingml/2006/table">
            <a:tbl>
              <a:tblPr firstRow="1" firstCol="1" bandRow="1"/>
              <a:tblGrid>
                <a:gridCol w="1932189">
                  <a:extLst>
                    <a:ext uri="{9D8B030D-6E8A-4147-A177-3AD203B41FA5}">
                      <a16:colId xmlns:a16="http://schemas.microsoft.com/office/drawing/2014/main" val="1193572389"/>
                    </a:ext>
                  </a:extLst>
                </a:gridCol>
                <a:gridCol w="498496">
                  <a:extLst>
                    <a:ext uri="{9D8B030D-6E8A-4147-A177-3AD203B41FA5}">
                      <a16:colId xmlns:a16="http://schemas.microsoft.com/office/drawing/2014/main" val="1768306791"/>
                    </a:ext>
                  </a:extLst>
                </a:gridCol>
                <a:gridCol w="498913">
                  <a:extLst>
                    <a:ext uri="{9D8B030D-6E8A-4147-A177-3AD203B41FA5}">
                      <a16:colId xmlns:a16="http://schemas.microsoft.com/office/drawing/2014/main" val="2994987710"/>
                    </a:ext>
                  </a:extLst>
                </a:gridCol>
                <a:gridCol w="498913">
                  <a:extLst>
                    <a:ext uri="{9D8B030D-6E8A-4147-A177-3AD203B41FA5}">
                      <a16:colId xmlns:a16="http://schemas.microsoft.com/office/drawing/2014/main" val="1557498456"/>
                    </a:ext>
                  </a:extLst>
                </a:gridCol>
                <a:gridCol w="498913">
                  <a:extLst>
                    <a:ext uri="{9D8B030D-6E8A-4147-A177-3AD203B41FA5}">
                      <a16:colId xmlns:a16="http://schemas.microsoft.com/office/drawing/2014/main" val="1792775627"/>
                    </a:ext>
                  </a:extLst>
                </a:gridCol>
              </a:tblGrid>
              <a:tr h="612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пятибалльной шкале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116194"/>
                  </a:ext>
                </a:extLst>
              </a:tr>
              <a:tr h="8414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Первичные баллы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0–3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9-12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13-16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96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572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24"/>
            <a:ext cx="10515600" cy="115506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Динамика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Средняя отметка по пятибалльной шкале зафиксирован на уровне 3,6, что ниже значения 2022 г</a:t>
            </a:r>
            <a:endParaRPr lang="ru-RU" sz="2000" dirty="0">
              <a:solidFill>
                <a:schemeClr val="accent2"/>
              </a:solidFill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04737935-716C-41E9-AB4D-426159FE05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838194"/>
              </p:ext>
            </p:extLst>
          </p:nvPr>
        </p:nvGraphicFramePr>
        <p:xfrm>
          <a:off x="838200" y="1452988"/>
          <a:ext cx="10515600" cy="5405012"/>
        </p:xfrm>
        <a:graphic>
          <a:graphicData uri="http://schemas.openxmlformats.org/drawingml/2006/table">
            <a:tbl>
              <a:tblPr firstRow="1" firstCol="1" bandRow="1"/>
              <a:tblGrid>
                <a:gridCol w="1432374">
                  <a:extLst>
                    <a:ext uri="{9D8B030D-6E8A-4147-A177-3AD203B41FA5}">
                      <a16:colId xmlns:a16="http://schemas.microsoft.com/office/drawing/2014/main" val="2790835312"/>
                    </a:ext>
                  </a:extLst>
                </a:gridCol>
                <a:gridCol w="1382982">
                  <a:extLst>
                    <a:ext uri="{9D8B030D-6E8A-4147-A177-3AD203B41FA5}">
                      <a16:colId xmlns:a16="http://schemas.microsoft.com/office/drawing/2014/main" val="75845977"/>
                    </a:ext>
                  </a:extLst>
                </a:gridCol>
                <a:gridCol w="959197">
                  <a:extLst>
                    <a:ext uri="{9D8B030D-6E8A-4147-A177-3AD203B41FA5}">
                      <a16:colId xmlns:a16="http://schemas.microsoft.com/office/drawing/2014/main" val="1408950172"/>
                    </a:ext>
                  </a:extLst>
                </a:gridCol>
                <a:gridCol w="959197">
                  <a:extLst>
                    <a:ext uri="{9D8B030D-6E8A-4147-A177-3AD203B41FA5}">
                      <a16:colId xmlns:a16="http://schemas.microsoft.com/office/drawing/2014/main" val="3668990428"/>
                    </a:ext>
                  </a:extLst>
                </a:gridCol>
                <a:gridCol w="1001673">
                  <a:extLst>
                    <a:ext uri="{9D8B030D-6E8A-4147-A177-3AD203B41FA5}">
                      <a16:colId xmlns:a16="http://schemas.microsoft.com/office/drawing/2014/main" val="7967345"/>
                    </a:ext>
                  </a:extLst>
                </a:gridCol>
                <a:gridCol w="1001673">
                  <a:extLst>
                    <a:ext uri="{9D8B030D-6E8A-4147-A177-3AD203B41FA5}">
                      <a16:colId xmlns:a16="http://schemas.microsoft.com/office/drawing/2014/main" val="3728031668"/>
                    </a:ext>
                  </a:extLst>
                </a:gridCol>
                <a:gridCol w="992783">
                  <a:extLst>
                    <a:ext uri="{9D8B030D-6E8A-4147-A177-3AD203B41FA5}">
                      <a16:colId xmlns:a16="http://schemas.microsoft.com/office/drawing/2014/main" val="3061927005"/>
                    </a:ext>
                  </a:extLst>
                </a:gridCol>
                <a:gridCol w="959197">
                  <a:extLst>
                    <a:ext uri="{9D8B030D-6E8A-4147-A177-3AD203B41FA5}">
                      <a16:colId xmlns:a16="http://schemas.microsoft.com/office/drawing/2014/main" val="4130096529"/>
                    </a:ext>
                  </a:extLst>
                </a:gridCol>
                <a:gridCol w="959197">
                  <a:extLst>
                    <a:ext uri="{9D8B030D-6E8A-4147-A177-3AD203B41FA5}">
                      <a16:colId xmlns:a16="http://schemas.microsoft.com/office/drawing/2014/main" val="2638364648"/>
                    </a:ext>
                  </a:extLst>
                </a:gridCol>
                <a:gridCol w="867327">
                  <a:extLst>
                    <a:ext uri="{9D8B030D-6E8A-4147-A177-3AD203B41FA5}">
                      <a16:colId xmlns:a16="http://schemas.microsoft.com/office/drawing/2014/main" val="912640768"/>
                    </a:ext>
                  </a:extLst>
                </a:gridCol>
              </a:tblGrid>
              <a:tr h="287546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 участников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Факт. численность участников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 участников по баллам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922316"/>
                  </a:ext>
                </a:extLst>
              </a:tr>
              <a:tr h="2875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017092"/>
                  </a:ext>
                </a:extLst>
              </a:tr>
              <a:tr h="1254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59"/>
                  </a:ext>
                </a:extLst>
              </a:tr>
              <a:tr h="287546"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872137"/>
                  </a:ext>
                </a:extLst>
              </a:tr>
              <a:tr h="9043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Юго-Восточный округ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30,31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40,84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237811"/>
                  </a:ext>
                </a:extLst>
              </a:tr>
              <a:tr h="595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12625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4572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36,24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5596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2153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17,13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160294"/>
                  </a:ext>
                </a:extLst>
              </a:tr>
              <a:tr h="287546"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662331"/>
                  </a:ext>
                </a:extLst>
              </a:tr>
              <a:tr h="9043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Юго-Восточный округ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47,47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35,79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14,39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132694"/>
                  </a:ext>
                </a:extLst>
              </a:tr>
              <a:tr h="595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15091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5475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36,28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43,56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2765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099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934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DE9B852-5F21-4784-8DE1-7431ECEEC8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052266"/>
              </p:ext>
            </p:extLst>
          </p:nvPr>
        </p:nvGraphicFramePr>
        <p:xfrm>
          <a:off x="1558977" y="2017985"/>
          <a:ext cx="7820076" cy="3755390"/>
        </p:xfrm>
        <a:graphic>
          <a:graphicData uri="http://schemas.openxmlformats.org/drawingml/2006/table">
            <a:tbl>
              <a:tblPr firstRow="1" firstCol="1" bandRow="1"/>
              <a:tblGrid>
                <a:gridCol w="3807592">
                  <a:extLst>
                    <a:ext uri="{9D8B030D-6E8A-4147-A177-3AD203B41FA5}">
                      <a16:colId xmlns:a16="http://schemas.microsoft.com/office/drawing/2014/main" val="156588318"/>
                    </a:ext>
                  </a:extLst>
                </a:gridCol>
                <a:gridCol w="1878184">
                  <a:extLst>
                    <a:ext uri="{9D8B030D-6E8A-4147-A177-3AD203B41FA5}">
                      <a16:colId xmlns:a16="http://schemas.microsoft.com/office/drawing/2014/main" val="3313231789"/>
                    </a:ext>
                  </a:extLst>
                </a:gridCol>
                <a:gridCol w="2134300">
                  <a:extLst>
                    <a:ext uri="{9D8B030D-6E8A-4147-A177-3AD203B41FA5}">
                      <a16:colId xmlns:a16="http://schemas.microsoft.com/office/drawing/2014/main" val="3477680109"/>
                    </a:ext>
                  </a:extLst>
                </a:gridCol>
              </a:tblGrid>
              <a:tr h="16133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 «3», «4» и «5» 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 «4» и «5» %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893043"/>
                  </a:ext>
                </a:extLst>
              </a:tr>
              <a:tr h="338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98,16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61,88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575969"/>
                  </a:ext>
                </a:extLst>
              </a:tr>
              <a:tr h="338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Юго-Восточный округ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97,66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50,19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718836"/>
                  </a:ext>
                </a:extLst>
              </a:tr>
              <a:tr h="338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м.р. Нефтегорский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97,92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59,37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814842"/>
                  </a:ext>
                </a:extLst>
              </a:tr>
              <a:tr h="338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м.р. Борский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908074"/>
                  </a:ext>
                </a:extLst>
              </a:tr>
              <a:tr h="338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м.р. Алексеевский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95,08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39,34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012106"/>
                  </a:ext>
                </a:extLst>
              </a:tr>
            </a:tbl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56EA6859-2E55-4861-921B-1E6B1F331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Результаты обучения</a:t>
            </a:r>
            <a:endParaRPr lang="ru-RU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806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89016F9-2B67-4C6B-8960-A37070694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761314"/>
              </p:ext>
            </p:extLst>
          </p:nvPr>
        </p:nvGraphicFramePr>
        <p:xfrm>
          <a:off x="1184223" y="1370284"/>
          <a:ext cx="8799224" cy="5162736"/>
        </p:xfrm>
        <a:graphic>
          <a:graphicData uri="http://schemas.openxmlformats.org/drawingml/2006/table">
            <a:tbl>
              <a:tblPr firstRow="1" firstCol="1" bandRow="1"/>
              <a:tblGrid>
                <a:gridCol w="1687208">
                  <a:extLst>
                    <a:ext uri="{9D8B030D-6E8A-4147-A177-3AD203B41FA5}">
                      <a16:colId xmlns:a16="http://schemas.microsoft.com/office/drawing/2014/main" val="135358330"/>
                    </a:ext>
                  </a:extLst>
                </a:gridCol>
                <a:gridCol w="1324021">
                  <a:extLst>
                    <a:ext uri="{9D8B030D-6E8A-4147-A177-3AD203B41FA5}">
                      <a16:colId xmlns:a16="http://schemas.microsoft.com/office/drawing/2014/main" val="3670537561"/>
                    </a:ext>
                  </a:extLst>
                </a:gridCol>
                <a:gridCol w="876245">
                  <a:extLst>
                    <a:ext uri="{9D8B030D-6E8A-4147-A177-3AD203B41FA5}">
                      <a16:colId xmlns:a16="http://schemas.microsoft.com/office/drawing/2014/main" val="4115737996"/>
                    </a:ext>
                  </a:extLst>
                </a:gridCol>
                <a:gridCol w="729131">
                  <a:extLst>
                    <a:ext uri="{9D8B030D-6E8A-4147-A177-3AD203B41FA5}">
                      <a16:colId xmlns:a16="http://schemas.microsoft.com/office/drawing/2014/main" val="2190162092"/>
                    </a:ext>
                  </a:extLst>
                </a:gridCol>
                <a:gridCol w="729131">
                  <a:extLst>
                    <a:ext uri="{9D8B030D-6E8A-4147-A177-3AD203B41FA5}">
                      <a16:colId xmlns:a16="http://schemas.microsoft.com/office/drawing/2014/main" val="213444739"/>
                    </a:ext>
                  </a:extLst>
                </a:gridCol>
                <a:gridCol w="695110">
                  <a:extLst>
                    <a:ext uri="{9D8B030D-6E8A-4147-A177-3AD203B41FA5}">
                      <a16:colId xmlns:a16="http://schemas.microsoft.com/office/drawing/2014/main" val="411731462"/>
                    </a:ext>
                  </a:extLst>
                </a:gridCol>
                <a:gridCol w="1379189">
                  <a:extLst>
                    <a:ext uri="{9D8B030D-6E8A-4147-A177-3AD203B41FA5}">
                      <a16:colId xmlns:a16="http://schemas.microsoft.com/office/drawing/2014/main" val="3310534426"/>
                    </a:ext>
                  </a:extLst>
                </a:gridCol>
                <a:gridCol w="1379189">
                  <a:extLst>
                    <a:ext uri="{9D8B030D-6E8A-4147-A177-3AD203B41FA5}">
                      <a16:colId xmlns:a16="http://schemas.microsoft.com/office/drawing/2014/main" val="2174152008"/>
                    </a:ext>
                  </a:extLst>
                </a:gridCol>
              </a:tblGrid>
              <a:tr h="72523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        участников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 участников по полученным баллам,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участников, получивших отметки «3», «4» и «5»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участников, получивших отметки «4» и «5»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197105"/>
                  </a:ext>
                </a:extLst>
              </a:tr>
              <a:tr h="11005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408607"/>
                  </a:ext>
                </a:extLst>
              </a:tr>
              <a:tr h="594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15091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36,28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43,56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98,16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61,88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897142"/>
                  </a:ext>
                </a:extLst>
              </a:tr>
              <a:tr h="1210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Юго-Восточный округ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47,47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35,79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14,39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97,66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50,19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106443"/>
                  </a:ext>
                </a:extLst>
              </a:tr>
              <a:tr h="594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м.р. Нефтегорский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38,54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18,75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97,92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59,37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732186"/>
                  </a:ext>
                </a:extLst>
              </a:tr>
              <a:tr h="342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м.р. Борский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512763"/>
                  </a:ext>
                </a:extLst>
              </a:tr>
              <a:tr h="594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м.р. Алексеевский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4,92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55,74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32,79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95,08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39,34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034791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0761AA6C-162D-4D3E-AE1D-9BBF4849845B}"/>
              </a:ext>
            </a:extLst>
          </p:cNvPr>
          <p:cNvSpPr txBox="1">
            <a:spLocks/>
          </p:cNvSpPr>
          <p:nvPr/>
        </p:nvSpPr>
        <p:spPr>
          <a:xfrm>
            <a:off x="960620" y="215224"/>
            <a:ext cx="10515600" cy="11550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>
                <a:solidFill>
                  <a:schemeClr val="accent2"/>
                </a:solidFill>
              </a:rPr>
              <a:t>Распределение групп баллов по районам</a:t>
            </a:r>
            <a:endParaRPr lang="ru-RU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734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38530890-49DC-4628-A1D2-96B70B3F93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642536"/>
              </p:ext>
            </p:extLst>
          </p:nvPr>
        </p:nvGraphicFramePr>
        <p:xfrm>
          <a:off x="224852" y="0"/>
          <a:ext cx="6355829" cy="7255818"/>
        </p:xfrm>
        <a:graphic>
          <a:graphicData uri="http://schemas.openxmlformats.org/drawingml/2006/table">
            <a:tbl>
              <a:tblPr firstRow="1" firstCol="1" bandRow="1"/>
              <a:tblGrid>
                <a:gridCol w="554154">
                  <a:extLst>
                    <a:ext uri="{9D8B030D-6E8A-4147-A177-3AD203B41FA5}">
                      <a16:colId xmlns:a16="http://schemas.microsoft.com/office/drawing/2014/main" val="445696460"/>
                    </a:ext>
                  </a:extLst>
                </a:gridCol>
                <a:gridCol w="4077807">
                  <a:extLst>
                    <a:ext uri="{9D8B030D-6E8A-4147-A177-3AD203B41FA5}">
                      <a16:colId xmlns:a16="http://schemas.microsoft.com/office/drawing/2014/main" val="2536253966"/>
                    </a:ext>
                  </a:extLst>
                </a:gridCol>
                <a:gridCol w="524656">
                  <a:extLst>
                    <a:ext uri="{9D8B030D-6E8A-4147-A177-3AD203B41FA5}">
                      <a16:colId xmlns:a16="http://schemas.microsoft.com/office/drawing/2014/main" val="4292339759"/>
                    </a:ext>
                  </a:extLst>
                </a:gridCol>
                <a:gridCol w="554636">
                  <a:extLst>
                    <a:ext uri="{9D8B030D-6E8A-4147-A177-3AD203B41FA5}">
                      <a16:colId xmlns:a16="http://schemas.microsoft.com/office/drawing/2014/main" val="2582367317"/>
                    </a:ext>
                  </a:extLst>
                </a:gridCol>
                <a:gridCol w="644576">
                  <a:extLst>
                    <a:ext uri="{9D8B030D-6E8A-4147-A177-3AD203B41FA5}">
                      <a16:colId xmlns:a16="http://schemas.microsoft.com/office/drawing/2014/main" val="3514433784"/>
                    </a:ext>
                  </a:extLst>
                </a:gridCol>
              </a:tblGrid>
              <a:tr h="690143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 (ФК ГОС)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 балл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% выполнения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90015"/>
                  </a:ext>
                </a:extLst>
              </a:tr>
              <a:tr h="478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регион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660709"/>
                  </a:ext>
                </a:extLst>
              </a:tr>
              <a:tr h="3308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257 ч.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15091 ч.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632"/>
                  </a:ext>
                </a:extLst>
              </a:tr>
              <a:tr h="7565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создавать, применять и преобразовывать знаки и символы, модели и схемы для решения учебных и познавательных задач. Работать с изобразительными историческими источниками, понимать и интерпретировать содержащуюся в них информацию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64,91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63,05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939815"/>
                  </a:ext>
                </a:extLst>
              </a:tr>
              <a:tr h="4920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Смысловое чтение. Проводить поиск информации в исторических текстах, материальных исторических памятниках Средневековья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512812"/>
                  </a:ext>
                </a:extLst>
              </a:tr>
              <a:tr h="1024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определять понятия, создавать обобщения, устанавливать аналогии, классифицировать, самостоятельно выбирать основания и критерии для классификации; владение основами самоконтроля, самооценки, принятия решений и осуществления осознанного выбора в учебной и познавательной деятельности. Умение объяснять смысл основных хронологических понятий, терминов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853513"/>
                  </a:ext>
                </a:extLst>
              </a:tr>
              <a:tr h="799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осознанно использовать речевые средства в соответствии с задачей коммуникации; владение основами самоконтроля, самооценки, принятия решений и осуществления осознанного выбора в учебной и познавательной деятельности. Давать оценку событиям и личностям отечественной и всеобщей истории Средних веков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38,63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8" marR="45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186743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86198718-F3B4-4A27-BBDA-BD8EC33FE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518611"/>
              </p:ext>
            </p:extLst>
          </p:nvPr>
        </p:nvGraphicFramePr>
        <p:xfrm>
          <a:off x="6580681" y="47732"/>
          <a:ext cx="5386467" cy="6762536"/>
        </p:xfrm>
        <a:graphic>
          <a:graphicData uri="http://schemas.openxmlformats.org/drawingml/2006/table">
            <a:tbl>
              <a:tblPr firstRow="1" firstCol="1" bandRow="1"/>
              <a:tblGrid>
                <a:gridCol w="284823">
                  <a:extLst>
                    <a:ext uri="{9D8B030D-6E8A-4147-A177-3AD203B41FA5}">
                      <a16:colId xmlns:a16="http://schemas.microsoft.com/office/drawing/2014/main" val="2539674850"/>
                    </a:ext>
                  </a:extLst>
                </a:gridCol>
                <a:gridCol w="3582641">
                  <a:extLst>
                    <a:ext uri="{9D8B030D-6E8A-4147-A177-3AD203B41FA5}">
                      <a16:colId xmlns:a16="http://schemas.microsoft.com/office/drawing/2014/main" val="4061216828"/>
                    </a:ext>
                  </a:extLst>
                </a:gridCol>
                <a:gridCol w="419725">
                  <a:extLst>
                    <a:ext uri="{9D8B030D-6E8A-4147-A177-3AD203B41FA5}">
                      <a16:colId xmlns:a16="http://schemas.microsoft.com/office/drawing/2014/main" val="1202429193"/>
                    </a:ext>
                  </a:extLst>
                </a:gridCol>
                <a:gridCol w="554636">
                  <a:extLst>
                    <a:ext uri="{9D8B030D-6E8A-4147-A177-3AD203B41FA5}">
                      <a16:colId xmlns:a16="http://schemas.microsoft.com/office/drawing/2014/main" val="635772041"/>
                    </a:ext>
                  </a:extLst>
                </a:gridCol>
                <a:gridCol w="544642">
                  <a:extLst>
                    <a:ext uri="{9D8B030D-6E8A-4147-A177-3AD203B41FA5}">
                      <a16:colId xmlns:a16="http://schemas.microsoft.com/office/drawing/2014/main" val="1013039954"/>
                    </a:ext>
                  </a:extLst>
                </a:gridCol>
              </a:tblGrid>
              <a:tr h="14717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6" marR="39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создавать, применять и преобразовывать знаки и символы, модели и схемы для решения учебных и познавательных задач; владение основами самоконтроля, самооценки, принятия решений и осуществления осознанного выбора 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6" marR="39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6" marR="39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6" marR="39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62,57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6" marR="39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471993"/>
                  </a:ext>
                </a:extLst>
              </a:tr>
              <a:tr h="2001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6" marR="39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объединять предметы и явления в группы по определенным признакам, сравнивать, классифицировать и обобщать факты и явления. 	Раскрывать характерные, существенные черты ценностей, господствовавших в средневековых обществах, религиозных воззрений, представлений средневекового человека о мире;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6" marR="39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6" marR="39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84,28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6" marR="39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86,41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6" marR="39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3462131"/>
                  </a:ext>
                </a:extLst>
              </a:tr>
              <a:tr h="14717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6" marR="39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объединять предметы и явления в группы по определенным признакам, сравнивать, классифицировать и обобщать факты и явления.	 Локализовать во времени общие рамки и события Средневековья, этапы становления и развития Российского государства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6" marR="39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6" marR="39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58,32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6" marR="39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6" marR="39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33099"/>
                  </a:ext>
                </a:extLst>
              </a:tr>
              <a:tr h="15579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6" marR="39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создавать обобщения, классифицировать, самостоятельно выбирать основания и критерии для классификации. Уметь взаимодействовать с людьми другой культуры, национальной и религиозной принадлежности на основе ценностей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6" marR="39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6" marR="39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6" marR="39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6" marR="39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40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952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B7B75E1-FED6-4C50-8D3E-25AD5E84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2"/>
                </a:solidFill>
              </a:rPr>
              <a:t>Анализ выполнения отдельных заданий по районам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DA1A80B-4D8E-42F5-8689-84F9A545E6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187998"/>
              </p:ext>
            </p:extLst>
          </p:nvPr>
        </p:nvGraphicFramePr>
        <p:xfrm>
          <a:off x="704538" y="1690688"/>
          <a:ext cx="10598046" cy="4536000"/>
        </p:xfrm>
        <a:graphic>
          <a:graphicData uri="http://schemas.openxmlformats.org/drawingml/2006/table">
            <a:tbl>
              <a:tblPr firstRow="1" firstCol="1" bandRow="1"/>
              <a:tblGrid>
                <a:gridCol w="1552689">
                  <a:extLst>
                    <a:ext uri="{9D8B030D-6E8A-4147-A177-3AD203B41FA5}">
                      <a16:colId xmlns:a16="http://schemas.microsoft.com/office/drawing/2014/main" val="1542775591"/>
                    </a:ext>
                  </a:extLst>
                </a:gridCol>
                <a:gridCol w="1855220">
                  <a:extLst>
                    <a:ext uri="{9D8B030D-6E8A-4147-A177-3AD203B41FA5}">
                      <a16:colId xmlns:a16="http://schemas.microsoft.com/office/drawing/2014/main" val="2369034410"/>
                    </a:ext>
                  </a:extLst>
                </a:gridCol>
                <a:gridCol w="1479841">
                  <a:extLst>
                    <a:ext uri="{9D8B030D-6E8A-4147-A177-3AD203B41FA5}">
                      <a16:colId xmlns:a16="http://schemas.microsoft.com/office/drawing/2014/main" val="1496654111"/>
                    </a:ext>
                  </a:extLst>
                </a:gridCol>
                <a:gridCol w="1896600">
                  <a:extLst>
                    <a:ext uri="{9D8B030D-6E8A-4147-A177-3AD203B41FA5}">
                      <a16:colId xmlns:a16="http://schemas.microsoft.com/office/drawing/2014/main" val="3983560338"/>
                    </a:ext>
                  </a:extLst>
                </a:gridCol>
                <a:gridCol w="1999886">
                  <a:extLst>
                    <a:ext uri="{9D8B030D-6E8A-4147-A177-3AD203B41FA5}">
                      <a16:colId xmlns:a16="http://schemas.microsoft.com/office/drawing/2014/main" val="3260633320"/>
                    </a:ext>
                  </a:extLst>
                </a:gridCol>
                <a:gridCol w="1813810">
                  <a:extLst>
                    <a:ext uri="{9D8B030D-6E8A-4147-A177-3AD203B41FA5}">
                      <a16:colId xmlns:a16="http://schemas.microsoft.com/office/drawing/2014/main" val="3652823466"/>
                    </a:ext>
                  </a:extLst>
                </a:gridCol>
              </a:tblGrid>
              <a:tr h="7944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задания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Блоки ПООП ООО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Алексеевский район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Борский район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Нефтегорский район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Юго- Восточный Округ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5916525"/>
                  </a:ext>
                </a:extLst>
              </a:tr>
              <a:tr h="3434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08097"/>
                  </a:ext>
                </a:extLst>
              </a:tr>
              <a:tr h="3434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34189"/>
                  </a:ext>
                </a:extLst>
              </a:tr>
              <a:tr h="3434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3483969"/>
                  </a:ext>
                </a:extLst>
              </a:tr>
              <a:tr h="3434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31,33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39,58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38,63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250783"/>
                  </a:ext>
                </a:extLst>
              </a:tr>
              <a:tr h="3434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036325"/>
                  </a:ext>
                </a:extLst>
              </a:tr>
              <a:tr h="3434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968740"/>
                  </a:ext>
                </a:extLst>
              </a:tr>
              <a:tr h="3434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176579"/>
                  </a:ext>
                </a:extLst>
              </a:tr>
              <a:tr h="3434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061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900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B7B75E1-FED6-4C50-8D3E-25AD5E84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2"/>
                </a:solidFill>
              </a:rPr>
              <a:t>Анализ выполнения отдельных заданий по школам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F7CAABBA-64B0-4E11-9BC1-A8A841E36F2D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751"/>
          <a:stretch/>
        </p:blipFill>
        <p:spPr bwMode="auto">
          <a:xfrm>
            <a:off x="838200" y="1690688"/>
            <a:ext cx="10269510" cy="50099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0081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B7B75E1-FED6-4C50-8D3E-25AD5E84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78" y="2568679"/>
            <a:ext cx="2823915" cy="3007662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2"/>
                </a:solidFill>
              </a:rPr>
              <a:t>Соответствие отметок за работу и отметок по журналу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777A3DD-7818-430D-B44B-04D204A919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371659"/>
              </p:ext>
            </p:extLst>
          </p:nvPr>
        </p:nvGraphicFramePr>
        <p:xfrm>
          <a:off x="3222886" y="131738"/>
          <a:ext cx="8735036" cy="6414715"/>
        </p:xfrm>
        <a:graphic>
          <a:graphicData uri="http://schemas.openxmlformats.org/drawingml/2006/table">
            <a:tbl>
              <a:tblPr firstRow="1" firstCol="1" bandRow="1"/>
              <a:tblGrid>
                <a:gridCol w="2284433">
                  <a:extLst>
                    <a:ext uri="{9D8B030D-6E8A-4147-A177-3AD203B41FA5}">
                      <a16:colId xmlns:a16="http://schemas.microsoft.com/office/drawing/2014/main" val="869124521"/>
                    </a:ext>
                  </a:extLst>
                </a:gridCol>
                <a:gridCol w="907102">
                  <a:extLst>
                    <a:ext uri="{9D8B030D-6E8A-4147-A177-3AD203B41FA5}">
                      <a16:colId xmlns:a16="http://schemas.microsoft.com/office/drawing/2014/main" val="1474232162"/>
                    </a:ext>
                  </a:extLst>
                </a:gridCol>
                <a:gridCol w="950457">
                  <a:extLst>
                    <a:ext uri="{9D8B030D-6E8A-4147-A177-3AD203B41FA5}">
                      <a16:colId xmlns:a16="http://schemas.microsoft.com/office/drawing/2014/main" val="3031516703"/>
                    </a:ext>
                  </a:extLst>
                </a:gridCol>
                <a:gridCol w="1299792">
                  <a:extLst>
                    <a:ext uri="{9D8B030D-6E8A-4147-A177-3AD203B41FA5}">
                      <a16:colId xmlns:a16="http://schemas.microsoft.com/office/drawing/2014/main" val="3683194429"/>
                    </a:ext>
                  </a:extLst>
                </a:gridCol>
                <a:gridCol w="1299792">
                  <a:extLst>
                    <a:ext uri="{9D8B030D-6E8A-4147-A177-3AD203B41FA5}">
                      <a16:colId xmlns:a16="http://schemas.microsoft.com/office/drawing/2014/main" val="560157270"/>
                    </a:ext>
                  </a:extLst>
                </a:gridCol>
                <a:gridCol w="1182236">
                  <a:extLst>
                    <a:ext uri="{9D8B030D-6E8A-4147-A177-3AD203B41FA5}">
                      <a16:colId xmlns:a16="http://schemas.microsoft.com/office/drawing/2014/main" val="2689173167"/>
                    </a:ext>
                  </a:extLst>
                </a:gridCol>
                <a:gridCol w="811224">
                  <a:extLst>
                    <a:ext uri="{9D8B030D-6E8A-4147-A177-3AD203B41FA5}">
                      <a16:colId xmlns:a16="http://schemas.microsoft.com/office/drawing/2014/main" val="2638056973"/>
                    </a:ext>
                  </a:extLst>
                </a:gridCol>
              </a:tblGrid>
              <a:tr h="55044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Понизили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.&lt;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Отм.по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журналу)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Подтвердили</a:t>
                      </a:r>
                      <a:b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(Отм.=Отм.по журналу)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Повысили</a:t>
                      </a:r>
                      <a:b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(Отм.&gt; Отм.по журналу)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788223"/>
                  </a:ext>
                </a:extLst>
              </a:tr>
              <a:tr h="506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129617"/>
                  </a:ext>
                </a:extLst>
              </a:tr>
              <a:tr h="186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с.Алексеевка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90,48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845559"/>
                  </a:ext>
                </a:extLst>
              </a:tr>
              <a:tr h="186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с.Герасимовка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611118"/>
                  </a:ext>
                </a:extLst>
              </a:tr>
              <a:tr h="186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с.Патровка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4236"/>
                  </a:ext>
                </a:extLst>
              </a:tr>
              <a:tr h="186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с.С-Ивановка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245357"/>
                  </a:ext>
                </a:extLst>
              </a:tr>
              <a:tr h="186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с.Борское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80,43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313975"/>
                  </a:ext>
                </a:extLst>
              </a:tr>
              <a:tr h="186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с.Борское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9,38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15,63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647350"/>
                  </a:ext>
                </a:extLst>
              </a:tr>
              <a:tr h="186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с.Коноваловка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668984"/>
                  </a:ext>
                </a:extLst>
              </a:tr>
              <a:tr h="186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с.Петровка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336045"/>
                  </a:ext>
                </a:extLst>
              </a:tr>
              <a:tr h="186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с.Заплавное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723420"/>
                  </a:ext>
                </a:extLst>
              </a:tr>
              <a:tr h="352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 г.Нефтегорска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274983"/>
                  </a:ext>
                </a:extLst>
              </a:tr>
              <a:tr h="352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г.Нефтегорска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828598"/>
                  </a:ext>
                </a:extLst>
              </a:tr>
              <a:tr h="352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№3 г.Нефтегорска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730622"/>
                  </a:ext>
                </a:extLst>
              </a:tr>
              <a:tr h="186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с.Дмитриевка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483693"/>
                  </a:ext>
                </a:extLst>
              </a:tr>
              <a:tr h="186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с.Утевка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251148"/>
                  </a:ext>
                </a:extLst>
              </a:tr>
              <a:tr h="186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с.Покровка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22" marR="63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9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431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4127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7 класс. Участники и 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A6ED53-4A91-43EF-BFD7-D56D5629D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60" y="1311639"/>
            <a:ext cx="11767279" cy="5531371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                                                                    Участники: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написании ВПР по истории по материалам 7 класс в штатном режиме в 2023 году приняли участие 166 обучающихся из 9 ОО Юго- Восточного округа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dirty="0">
                <a:solidFill>
                  <a:srgbClr val="0070C0"/>
                </a:solidFill>
              </a:rPr>
              <a:t>Распределение заданий по уровням сложности</a:t>
            </a: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r>
              <a:rPr lang="ru-RU" dirty="0">
                <a:solidFill>
                  <a:srgbClr val="0070C0"/>
                </a:solidFill>
              </a:rPr>
              <a:t>                                                                                           Перевод баллов</a:t>
            </a: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C6FE1F16-DCCD-44CE-88C2-A3FB6476AB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886097"/>
              </p:ext>
            </p:extLst>
          </p:nvPr>
        </p:nvGraphicFramePr>
        <p:xfrm>
          <a:off x="679192" y="3771845"/>
          <a:ext cx="6172200" cy="2520952"/>
        </p:xfrm>
        <a:graphic>
          <a:graphicData uri="http://schemas.openxmlformats.org/drawingml/2006/table">
            <a:tbl>
              <a:tblPr firstRow="1" firstCol="1" bandRow="1"/>
              <a:tblGrid>
                <a:gridCol w="548640">
                  <a:extLst>
                    <a:ext uri="{9D8B030D-6E8A-4147-A177-3AD203B41FA5}">
                      <a16:colId xmlns:a16="http://schemas.microsoft.com/office/drawing/2014/main" val="1421919635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val="898647615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3195842784"/>
                    </a:ext>
                  </a:extLst>
                </a:gridCol>
                <a:gridCol w="1214755">
                  <a:extLst>
                    <a:ext uri="{9D8B030D-6E8A-4147-A177-3AD203B41FA5}">
                      <a16:colId xmlns:a16="http://schemas.microsoft.com/office/drawing/2014/main" val="4287438533"/>
                    </a:ext>
                  </a:extLst>
                </a:gridCol>
                <a:gridCol w="2112645">
                  <a:extLst>
                    <a:ext uri="{9D8B030D-6E8A-4147-A177-3AD203B41FA5}">
                      <a16:colId xmlns:a16="http://schemas.microsoft.com/office/drawing/2014/main" val="3059640290"/>
                    </a:ext>
                  </a:extLst>
                </a:gridCol>
              </a:tblGrid>
              <a:tr h="604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заданий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первичный балл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от максимального первичного балла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375990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933645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077026"/>
                  </a:ext>
                </a:extLst>
              </a:tr>
              <a:tr h="20129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302393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EC732D93-A268-4C2C-9E9D-B14BC83B3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287828"/>
              </p:ext>
            </p:extLst>
          </p:nvPr>
        </p:nvGraphicFramePr>
        <p:xfrm>
          <a:off x="6851392" y="5021704"/>
          <a:ext cx="5128243" cy="1471171"/>
        </p:xfrm>
        <a:graphic>
          <a:graphicData uri="http://schemas.openxmlformats.org/drawingml/2006/table">
            <a:tbl>
              <a:tblPr firstRow="1" firstCol="1" bandRow="1"/>
              <a:tblGrid>
                <a:gridCol w="2535130">
                  <a:extLst>
                    <a:ext uri="{9D8B030D-6E8A-4147-A177-3AD203B41FA5}">
                      <a16:colId xmlns:a16="http://schemas.microsoft.com/office/drawing/2014/main" val="990212239"/>
                    </a:ext>
                  </a:extLst>
                </a:gridCol>
                <a:gridCol w="648143">
                  <a:extLst>
                    <a:ext uri="{9D8B030D-6E8A-4147-A177-3AD203B41FA5}">
                      <a16:colId xmlns:a16="http://schemas.microsoft.com/office/drawing/2014/main" val="3069122146"/>
                    </a:ext>
                  </a:extLst>
                </a:gridCol>
                <a:gridCol w="648143">
                  <a:extLst>
                    <a:ext uri="{9D8B030D-6E8A-4147-A177-3AD203B41FA5}">
                      <a16:colId xmlns:a16="http://schemas.microsoft.com/office/drawing/2014/main" val="39808192"/>
                    </a:ext>
                  </a:extLst>
                </a:gridCol>
                <a:gridCol w="648143">
                  <a:extLst>
                    <a:ext uri="{9D8B030D-6E8A-4147-A177-3AD203B41FA5}">
                      <a16:colId xmlns:a16="http://schemas.microsoft.com/office/drawing/2014/main" val="4122631871"/>
                    </a:ext>
                  </a:extLst>
                </a:gridCol>
                <a:gridCol w="648684">
                  <a:extLst>
                    <a:ext uri="{9D8B030D-6E8A-4147-A177-3AD203B41FA5}">
                      <a16:colId xmlns:a16="http://schemas.microsoft.com/office/drawing/2014/main" val="1668029360"/>
                    </a:ext>
                  </a:extLst>
                </a:gridCol>
              </a:tblGrid>
              <a:tr h="8853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пятибалльной шкале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229034"/>
                  </a:ext>
                </a:extLst>
              </a:tr>
              <a:tr h="5858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Первичные баллы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14-17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137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581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24"/>
            <a:ext cx="10515600" cy="115506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Динамика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Средняя отметка по пятибалльной шкале зафиксирована на уровне 3,6 баллов, что на 0,2 ниже, чем показатели 2022г</a:t>
            </a:r>
            <a:endParaRPr lang="ru-RU" sz="2000" dirty="0">
              <a:solidFill>
                <a:schemeClr val="accent2"/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A8E0751-F155-427A-8739-B7C455BABF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576256"/>
              </p:ext>
            </p:extLst>
          </p:nvPr>
        </p:nvGraphicFramePr>
        <p:xfrm>
          <a:off x="209862" y="1640107"/>
          <a:ext cx="11467474" cy="4851213"/>
        </p:xfrm>
        <a:graphic>
          <a:graphicData uri="http://schemas.openxmlformats.org/drawingml/2006/table">
            <a:tbl>
              <a:tblPr firstRow="1" firstCol="1" bandRow="1"/>
              <a:tblGrid>
                <a:gridCol w="1560029">
                  <a:extLst>
                    <a:ext uri="{9D8B030D-6E8A-4147-A177-3AD203B41FA5}">
                      <a16:colId xmlns:a16="http://schemas.microsoft.com/office/drawing/2014/main" val="1873853651"/>
                    </a:ext>
                  </a:extLst>
                </a:gridCol>
                <a:gridCol w="1184467">
                  <a:extLst>
                    <a:ext uri="{9D8B030D-6E8A-4147-A177-3AD203B41FA5}">
                      <a16:colId xmlns:a16="http://schemas.microsoft.com/office/drawing/2014/main" val="1901992958"/>
                    </a:ext>
                  </a:extLst>
                </a:gridCol>
                <a:gridCol w="912692">
                  <a:extLst>
                    <a:ext uri="{9D8B030D-6E8A-4147-A177-3AD203B41FA5}">
                      <a16:colId xmlns:a16="http://schemas.microsoft.com/office/drawing/2014/main" val="285974321"/>
                    </a:ext>
                  </a:extLst>
                </a:gridCol>
                <a:gridCol w="1065700">
                  <a:extLst>
                    <a:ext uri="{9D8B030D-6E8A-4147-A177-3AD203B41FA5}">
                      <a16:colId xmlns:a16="http://schemas.microsoft.com/office/drawing/2014/main" val="1652699480"/>
                    </a:ext>
                  </a:extLst>
                </a:gridCol>
                <a:gridCol w="1065700">
                  <a:extLst>
                    <a:ext uri="{9D8B030D-6E8A-4147-A177-3AD203B41FA5}">
                      <a16:colId xmlns:a16="http://schemas.microsoft.com/office/drawing/2014/main" val="94696296"/>
                    </a:ext>
                  </a:extLst>
                </a:gridCol>
                <a:gridCol w="1057139">
                  <a:extLst>
                    <a:ext uri="{9D8B030D-6E8A-4147-A177-3AD203B41FA5}">
                      <a16:colId xmlns:a16="http://schemas.microsoft.com/office/drawing/2014/main" val="3145200667"/>
                    </a:ext>
                  </a:extLst>
                </a:gridCol>
                <a:gridCol w="1057139">
                  <a:extLst>
                    <a:ext uri="{9D8B030D-6E8A-4147-A177-3AD203B41FA5}">
                      <a16:colId xmlns:a16="http://schemas.microsoft.com/office/drawing/2014/main" val="1210347041"/>
                    </a:ext>
                  </a:extLst>
                </a:gridCol>
                <a:gridCol w="1400039">
                  <a:extLst>
                    <a:ext uri="{9D8B030D-6E8A-4147-A177-3AD203B41FA5}">
                      <a16:colId xmlns:a16="http://schemas.microsoft.com/office/drawing/2014/main" val="3410791691"/>
                    </a:ext>
                  </a:extLst>
                </a:gridCol>
                <a:gridCol w="1103150">
                  <a:extLst>
                    <a:ext uri="{9D8B030D-6E8A-4147-A177-3AD203B41FA5}">
                      <a16:colId xmlns:a16="http://schemas.microsoft.com/office/drawing/2014/main" val="3524111383"/>
                    </a:ext>
                  </a:extLst>
                </a:gridCol>
                <a:gridCol w="1061419">
                  <a:extLst>
                    <a:ext uri="{9D8B030D-6E8A-4147-A177-3AD203B41FA5}">
                      <a16:colId xmlns:a16="http://schemas.microsoft.com/office/drawing/2014/main" val="3183821313"/>
                    </a:ext>
                  </a:extLst>
                </a:gridCol>
              </a:tblGrid>
              <a:tr h="44837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 участников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Факт. численность участников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 участников по баллам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838719"/>
                  </a:ext>
                </a:extLst>
              </a:tr>
              <a:tr h="85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554319"/>
                  </a:ext>
                </a:extLst>
              </a:tr>
              <a:tr h="170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477158"/>
                  </a:ext>
                </a:extLst>
              </a:tr>
              <a:tr h="200025"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20794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Юго-Восточный округ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32,42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51,1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14,84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448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12508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4115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5534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44,24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2588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20,69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740885"/>
                  </a:ext>
                </a:extLst>
              </a:tr>
              <a:tr h="200025"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8661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Юго-Восточный округ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43,38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34,9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26892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9893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3526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35,77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4188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42,48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19,87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47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256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4127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5 класс. Участники и 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A6ED53-4A91-43EF-BFD7-D56D5629D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60" y="1311639"/>
            <a:ext cx="11767279" cy="5531371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                                                                    Участники: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написании ВПР по истории по материалам 5-го класса в штатном режиме приняли участие 519 обучающихся 5-х классов из 20 ОО Юго-Восточного округа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Распределение заданий по уровням сложности</a:t>
            </a: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r>
              <a:rPr lang="ru-RU" dirty="0">
                <a:solidFill>
                  <a:srgbClr val="0070C0"/>
                </a:solidFill>
              </a:rPr>
              <a:t>                                                                                                       Перевод баллов</a:t>
            </a: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1264100-577D-4112-9821-181948B66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116349"/>
              </p:ext>
            </p:extLst>
          </p:nvPr>
        </p:nvGraphicFramePr>
        <p:xfrm>
          <a:off x="311361" y="3554723"/>
          <a:ext cx="7852970" cy="3166401"/>
        </p:xfrm>
        <a:graphic>
          <a:graphicData uri="http://schemas.openxmlformats.org/drawingml/2006/table">
            <a:tbl>
              <a:tblPr firstRow="1" firstCol="1" bandRow="1"/>
              <a:tblGrid>
                <a:gridCol w="1570594">
                  <a:extLst>
                    <a:ext uri="{9D8B030D-6E8A-4147-A177-3AD203B41FA5}">
                      <a16:colId xmlns:a16="http://schemas.microsoft.com/office/drawing/2014/main" val="3392159689"/>
                    </a:ext>
                  </a:extLst>
                </a:gridCol>
                <a:gridCol w="1570594">
                  <a:extLst>
                    <a:ext uri="{9D8B030D-6E8A-4147-A177-3AD203B41FA5}">
                      <a16:colId xmlns:a16="http://schemas.microsoft.com/office/drawing/2014/main" val="2014923190"/>
                    </a:ext>
                  </a:extLst>
                </a:gridCol>
                <a:gridCol w="1570594">
                  <a:extLst>
                    <a:ext uri="{9D8B030D-6E8A-4147-A177-3AD203B41FA5}">
                      <a16:colId xmlns:a16="http://schemas.microsoft.com/office/drawing/2014/main" val="3361879881"/>
                    </a:ext>
                  </a:extLst>
                </a:gridCol>
                <a:gridCol w="1570594">
                  <a:extLst>
                    <a:ext uri="{9D8B030D-6E8A-4147-A177-3AD203B41FA5}">
                      <a16:colId xmlns:a16="http://schemas.microsoft.com/office/drawing/2014/main" val="2862361486"/>
                    </a:ext>
                  </a:extLst>
                </a:gridCol>
                <a:gridCol w="1570594">
                  <a:extLst>
                    <a:ext uri="{9D8B030D-6E8A-4147-A177-3AD203B41FA5}">
                      <a16:colId xmlns:a16="http://schemas.microsoft.com/office/drawing/2014/main" val="2547878349"/>
                    </a:ext>
                  </a:extLst>
                </a:gridCol>
              </a:tblGrid>
              <a:tr h="2314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сложности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Максимальный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первичный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Процент максимального первичного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994350"/>
                  </a:ext>
                </a:extLst>
              </a:tr>
              <a:tr h="1809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Базовый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539131"/>
                  </a:ext>
                </a:extLst>
              </a:tr>
              <a:tr h="1809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46702"/>
                  </a:ext>
                </a:extLst>
              </a:tr>
              <a:tr h="1809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256074"/>
                  </a:ext>
                </a:extLst>
              </a:tr>
              <a:tr h="1809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266173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FE476EEB-7220-4E0C-8568-67E02C398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08972"/>
              </p:ext>
            </p:extLst>
          </p:nvPr>
        </p:nvGraphicFramePr>
        <p:xfrm>
          <a:off x="8426709" y="4601981"/>
          <a:ext cx="3290551" cy="1281748"/>
        </p:xfrm>
        <a:graphic>
          <a:graphicData uri="http://schemas.openxmlformats.org/drawingml/2006/table">
            <a:tbl>
              <a:tblPr firstRow="1" firstCol="1" bandRow="1"/>
              <a:tblGrid>
                <a:gridCol w="1624795">
                  <a:extLst>
                    <a:ext uri="{9D8B030D-6E8A-4147-A177-3AD203B41FA5}">
                      <a16:colId xmlns:a16="http://schemas.microsoft.com/office/drawing/2014/main" val="1766909245"/>
                    </a:ext>
                  </a:extLst>
                </a:gridCol>
                <a:gridCol w="416098">
                  <a:extLst>
                    <a:ext uri="{9D8B030D-6E8A-4147-A177-3AD203B41FA5}">
                      <a16:colId xmlns:a16="http://schemas.microsoft.com/office/drawing/2014/main" val="1383862658"/>
                    </a:ext>
                  </a:extLst>
                </a:gridCol>
                <a:gridCol w="416439">
                  <a:extLst>
                    <a:ext uri="{9D8B030D-6E8A-4147-A177-3AD203B41FA5}">
                      <a16:colId xmlns:a16="http://schemas.microsoft.com/office/drawing/2014/main" val="3926666505"/>
                    </a:ext>
                  </a:extLst>
                </a:gridCol>
                <a:gridCol w="416439">
                  <a:extLst>
                    <a:ext uri="{9D8B030D-6E8A-4147-A177-3AD203B41FA5}">
                      <a16:colId xmlns:a16="http://schemas.microsoft.com/office/drawing/2014/main" val="3709834219"/>
                    </a:ext>
                  </a:extLst>
                </a:gridCol>
                <a:gridCol w="416780">
                  <a:extLst>
                    <a:ext uri="{9D8B030D-6E8A-4147-A177-3AD203B41FA5}">
                      <a16:colId xmlns:a16="http://schemas.microsoft.com/office/drawing/2014/main" val="2287370431"/>
                    </a:ext>
                  </a:extLst>
                </a:gridCol>
              </a:tblGrid>
              <a:tr h="310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 пятибалльной шкале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04206"/>
                  </a:ext>
                </a:extLst>
              </a:tr>
              <a:tr h="408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Первичные баллы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0–3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4–7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8–11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12–15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851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292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B0CE6D1F-54CF-47B6-ADE8-CCB91D03DF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836051"/>
              </p:ext>
            </p:extLst>
          </p:nvPr>
        </p:nvGraphicFramePr>
        <p:xfrm>
          <a:off x="1888760" y="1370284"/>
          <a:ext cx="8079699" cy="5492314"/>
        </p:xfrm>
        <a:graphic>
          <a:graphicData uri="http://schemas.openxmlformats.org/drawingml/2006/table">
            <a:tbl>
              <a:tblPr firstRow="1" firstCol="1" bandRow="1"/>
              <a:tblGrid>
                <a:gridCol w="2782513">
                  <a:extLst>
                    <a:ext uri="{9D8B030D-6E8A-4147-A177-3AD203B41FA5}">
                      <a16:colId xmlns:a16="http://schemas.microsoft.com/office/drawing/2014/main" val="1342429149"/>
                    </a:ext>
                  </a:extLst>
                </a:gridCol>
                <a:gridCol w="2806055">
                  <a:extLst>
                    <a:ext uri="{9D8B030D-6E8A-4147-A177-3AD203B41FA5}">
                      <a16:colId xmlns:a16="http://schemas.microsoft.com/office/drawing/2014/main" val="2599167150"/>
                    </a:ext>
                  </a:extLst>
                </a:gridCol>
                <a:gridCol w="2491131">
                  <a:extLst>
                    <a:ext uri="{9D8B030D-6E8A-4147-A177-3AD203B41FA5}">
                      <a16:colId xmlns:a16="http://schemas.microsoft.com/office/drawing/2014/main" val="563776369"/>
                    </a:ext>
                  </a:extLst>
                </a:gridCol>
              </a:tblGrid>
              <a:tr h="1676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 «3», «4» и «5»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преодолевших минимальный балл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 «4» и «5»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4185215"/>
                  </a:ext>
                </a:extLst>
              </a:tr>
              <a:tr h="6853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62,13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491447"/>
                  </a:ext>
                </a:extLst>
              </a:tr>
              <a:tr h="10399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Юго-Восточный округ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56,02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646191"/>
                  </a:ext>
                </a:extLst>
              </a:tr>
              <a:tr h="6853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М.р. Алексеевский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6295825"/>
                  </a:ext>
                </a:extLst>
              </a:tr>
              <a:tr h="330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М.р. Борский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521668"/>
                  </a:ext>
                </a:extLst>
              </a:tr>
              <a:tr h="10399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М.р. Нефтегорский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8608415"/>
                  </a:ext>
                </a:extLst>
              </a:tr>
            </a:tbl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033879FD-6531-43BD-BB71-3D239CAA0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Результаты обучения</a:t>
            </a:r>
            <a:endParaRPr lang="ru-RU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562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19148C8-5823-4FB8-9CD2-BCCCB188F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972879"/>
              </p:ext>
            </p:extLst>
          </p:nvPr>
        </p:nvGraphicFramePr>
        <p:xfrm>
          <a:off x="1124262" y="1723868"/>
          <a:ext cx="9263922" cy="4918907"/>
        </p:xfrm>
        <a:graphic>
          <a:graphicData uri="http://schemas.openxmlformats.org/drawingml/2006/table">
            <a:tbl>
              <a:tblPr firstRow="1" firstCol="1" bandRow="1"/>
              <a:tblGrid>
                <a:gridCol w="2863122">
                  <a:extLst>
                    <a:ext uri="{9D8B030D-6E8A-4147-A177-3AD203B41FA5}">
                      <a16:colId xmlns:a16="http://schemas.microsoft.com/office/drawing/2014/main" val="1120271195"/>
                    </a:ext>
                  </a:extLst>
                </a:gridCol>
                <a:gridCol w="1625996">
                  <a:extLst>
                    <a:ext uri="{9D8B030D-6E8A-4147-A177-3AD203B41FA5}">
                      <a16:colId xmlns:a16="http://schemas.microsoft.com/office/drawing/2014/main" val="115573199"/>
                    </a:ext>
                  </a:extLst>
                </a:gridCol>
                <a:gridCol w="1210343">
                  <a:extLst>
                    <a:ext uri="{9D8B030D-6E8A-4147-A177-3AD203B41FA5}">
                      <a16:colId xmlns:a16="http://schemas.microsoft.com/office/drawing/2014/main" val="1419556966"/>
                    </a:ext>
                  </a:extLst>
                </a:gridCol>
                <a:gridCol w="1193053">
                  <a:extLst>
                    <a:ext uri="{9D8B030D-6E8A-4147-A177-3AD203B41FA5}">
                      <a16:colId xmlns:a16="http://schemas.microsoft.com/office/drawing/2014/main" val="3440170829"/>
                    </a:ext>
                  </a:extLst>
                </a:gridCol>
                <a:gridCol w="1193053">
                  <a:extLst>
                    <a:ext uri="{9D8B030D-6E8A-4147-A177-3AD203B41FA5}">
                      <a16:colId xmlns:a16="http://schemas.microsoft.com/office/drawing/2014/main" val="3927399155"/>
                    </a:ext>
                  </a:extLst>
                </a:gridCol>
                <a:gridCol w="1178355">
                  <a:extLst>
                    <a:ext uri="{9D8B030D-6E8A-4147-A177-3AD203B41FA5}">
                      <a16:colId xmlns:a16="http://schemas.microsoft.com/office/drawing/2014/main" val="2678292590"/>
                    </a:ext>
                  </a:extLst>
                </a:gridCol>
              </a:tblGrid>
              <a:tr h="153211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        участников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 участников по полученным баллам, 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790544"/>
                  </a:ext>
                </a:extLst>
              </a:tr>
              <a:tr h="564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129129"/>
                  </a:ext>
                </a:extLst>
              </a:tr>
              <a:tr h="564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9893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35,77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42,48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19,87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499495"/>
                  </a:ext>
                </a:extLst>
              </a:tr>
              <a:tr h="564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Юго-Восточный округ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43,38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34,9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46910"/>
                  </a:ext>
                </a:extLst>
              </a:tr>
              <a:tr h="564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м.р. Алексеевский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61,11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27,78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11,11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199495"/>
                  </a:ext>
                </a:extLst>
              </a:tr>
              <a:tr h="564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М.р. Борский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26,56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10,94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478524"/>
                  </a:ext>
                </a:extLst>
              </a:tr>
              <a:tr h="564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м.р. Нефтегорский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42,86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30,95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380097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2E34E9C-09EB-471F-9FEA-91A3823AB24C}"/>
              </a:ext>
            </a:extLst>
          </p:cNvPr>
          <p:cNvSpPr txBox="1">
            <a:spLocks/>
          </p:cNvSpPr>
          <p:nvPr/>
        </p:nvSpPr>
        <p:spPr>
          <a:xfrm>
            <a:off x="990600" y="367624"/>
            <a:ext cx="10515600" cy="11550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>
                <a:solidFill>
                  <a:schemeClr val="accent2"/>
                </a:solidFill>
              </a:rPr>
              <a:t>Распределение групп баллов по районам</a:t>
            </a:r>
            <a:endParaRPr lang="ru-RU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063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4FB701F-2B95-4D72-9A11-6884111992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225852"/>
              </p:ext>
            </p:extLst>
          </p:nvPr>
        </p:nvGraphicFramePr>
        <p:xfrm>
          <a:off x="314794" y="176687"/>
          <a:ext cx="6844531" cy="6717782"/>
        </p:xfrm>
        <a:graphic>
          <a:graphicData uri="http://schemas.openxmlformats.org/drawingml/2006/table">
            <a:tbl>
              <a:tblPr firstRow="1" firstCol="1" bandRow="1"/>
              <a:tblGrid>
                <a:gridCol w="299803">
                  <a:extLst>
                    <a:ext uri="{9D8B030D-6E8A-4147-A177-3AD203B41FA5}">
                      <a16:colId xmlns:a16="http://schemas.microsoft.com/office/drawing/2014/main" val="3145047342"/>
                    </a:ext>
                  </a:extLst>
                </a:gridCol>
                <a:gridCol w="4811843">
                  <a:extLst>
                    <a:ext uri="{9D8B030D-6E8A-4147-A177-3AD203B41FA5}">
                      <a16:colId xmlns:a16="http://schemas.microsoft.com/office/drawing/2014/main" val="3608620226"/>
                    </a:ext>
                  </a:extLst>
                </a:gridCol>
                <a:gridCol w="374753">
                  <a:extLst>
                    <a:ext uri="{9D8B030D-6E8A-4147-A177-3AD203B41FA5}">
                      <a16:colId xmlns:a16="http://schemas.microsoft.com/office/drawing/2014/main" val="590188648"/>
                    </a:ext>
                  </a:extLst>
                </a:gridCol>
                <a:gridCol w="719529">
                  <a:extLst>
                    <a:ext uri="{9D8B030D-6E8A-4147-A177-3AD203B41FA5}">
                      <a16:colId xmlns:a16="http://schemas.microsoft.com/office/drawing/2014/main" val="1585081770"/>
                    </a:ext>
                  </a:extLst>
                </a:gridCol>
                <a:gridCol w="638603">
                  <a:extLst>
                    <a:ext uri="{9D8B030D-6E8A-4147-A177-3AD203B41FA5}">
                      <a16:colId xmlns:a16="http://schemas.microsoft.com/office/drawing/2014/main" val="3830990692"/>
                    </a:ext>
                  </a:extLst>
                </a:gridCol>
              </a:tblGrid>
              <a:tr h="16964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 балл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% выполнения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800710"/>
                  </a:ext>
                </a:extLst>
              </a:tr>
              <a:tr h="257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ЮВО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региону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205812"/>
                  </a:ext>
                </a:extLst>
              </a:tr>
              <a:tr h="85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166 уч.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9893 уч.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743261"/>
                  </a:ext>
                </a:extLst>
              </a:tr>
              <a:tr h="7841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Овладение базовыми историческими знаниями, а также представлениями о закономерностях развития человеческого общества в социальной, экономической, политической, научной и культурной сферах.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62,95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67,19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337885"/>
                  </a:ext>
                </a:extLst>
              </a:tr>
              <a:tr h="887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определять понятия, создавать обобщения, устанавливать аналогии, классифицировать, самостоятельно выбирать основания и критерии для классификации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79,82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80,64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238915"/>
                  </a:ext>
                </a:extLst>
              </a:tr>
              <a:tr h="432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Смысловое чтение. Умения искать, анализировать, сопоставлять и оценивать содержащуюся в различных источниках информацию о событиях и явлениях прошлого и настоящего.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60,79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60,74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151138"/>
                  </a:ext>
                </a:extLst>
              </a:tr>
              <a:tr h="12230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создавать, применять и преобразовывать знаки и символы, модели и схемы для решения учебных и познавательных задач. Овладение базовыми историческими знаниями, а также представлениями о закономерностях развития человеческого общества в социальной, экономической, политической, научной и культурной сферах. Использовать историческую карту как источник информации о границах России и других государств в Новое время, о местах важнейших событий.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2" marR="307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883099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98B25F27-4B7D-4356-881B-EA8A87A5F1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685860"/>
              </p:ext>
            </p:extLst>
          </p:nvPr>
        </p:nvGraphicFramePr>
        <p:xfrm>
          <a:off x="7405141" y="344774"/>
          <a:ext cx="4317167" cy="5838917"/>
        </p:xfrm>
        <a:graphic>
          <a:graphicData uri="http://schemas.openxmlformats.org/drawingml/2006/table">
            <a:tbl>
              <a:tblPr firstRow="1" firstCol="1" bandRow="1"/>
              <a:tblGrid>
                <a:gridCol w="349390">
                  <a:extLst>
                    <a:ext uri="{9D8B030D-6E8A-4147-A177-3AD203B41FA5}">
                      <a16:colId xmlns:a16="http://schemas.microsoft.com/office/drawing/2014/main" val="2655051718"/>
                    </a:ext>
                  </a:extLst>
                </a:gridCol>
                <a:gridCol w="2257513">
                  <a:extLst>
                    <a:ext uri="{9D8B030D-6E8A-4147-A177-3AD203B41FA5}">
                      <a16:colId xmlns:a16="http://schemas.microsoft.com/office/drawing/2014/main" val="2922337622"/>
                    </a:ext>
                  </a:extLst>
                </a:gridCol>
                <a:gridCol w="410193">
                  <a:extLst>
                    <a:ext uri="{9D8B030D-6E8A-4147-A177-3AD203B41FA5}">
                      <a16:colId xmlns:a16="http://schemas.microsoft.com/office/drawing/2014/main" val="1694865657"/>
                    </a:ext>
                  </a:extLst>
                </a:gridCol>
                <a:gridCol w="615772">
                  <a:extLst>
                    <a:ext uri="{9D8B030D-6E8A-4147-A177-3AD203B41FA5}">
                      <a16:colId xmlns:a16="http://schemas.microsoft.com/office/drawing/2014/main" val="2332267527"/>
                    </a:ext>
                  </a:extLst>
                </a:gridCol>
                <a:gridCol w="684299">
                  <a:extLst>
                    <a:ext uri="{9D8B030D-6E8A-4147-A177-3AD203B41FA5}">
                      <a16:colId xmlns:a16="http://schemas.microsoft.com/office/drawing/2014/main" val="1180998771"/>
                    </a:ext>
                  </a:extLst>
                </a:gridCol>
              </a:tblGrid>
              <a:tr h="809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создавать, применять и преобразовывать знаки и символы, модели и схемы для решения учебных и познавательных задач.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55,24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54,73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040734"/>
                  </a:ext>
                </a:extLst>
              </a:tr>
              <a:tr h="659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создавать, применять и преобразовывать знаки и символы, модели и схемы для решения учебных и познавательных задач.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69,94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68,99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613948"/>
                  </a:ext>
                </a:extLst>
              </a:tr>
              <a:tr h="659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создавать, применять и преобразовывать знаки и символы, модели и схемы для решения учебных и познавательных задач. Овладение базовыми историческими знаниями, а также представлениями о закономерностях развития человеческого общества в социальной, экономической, политической, научной и культурной сферах. Умение работать с письменными, изобразительными и вещественными историческими источниками, понимать и интерпретировать содержащуюся в них информацию.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70,58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210100"/>
                  </a:ext>
                </a:extLst>
              </a:tr>
              <a:tr h="734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определять и аргументировать свое отношение к содержащейся в различных источниках информации о событиях и явлениях прошлого и настоящего. Умение искать, анализировать, систематизировать и оценивать историческую информацию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33,71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49,17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467544"/>
                  </a:ext>
                </a:extLst>
              </a:tr>
              <a:tr h="719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осознанно использовать речевые средства в соответствии с задачей коммуникации; владение устной и письменной речью, монологической контекстной речью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67,44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529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282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B7B75E1-FED6-4C50-8D3E-25AD5E84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2"/>
                </a:solidFill>
              </a:rPr>
              <a:t>Анализ выполнения отдельных заданий по районам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2036E11-268F-4920-8B30-E7DB06355D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311152"/>
              </p:ext>
            </p:extLst>
          </p:nvPr>
        </p:nvGraphicFramePr>
        <p:xfrm>
          <a:off x="179883" y="1738054"/>
          <a:ext cx="11602384" cy="5119946"/>
        </p:xfrm>
        <a:graphic>
          <a:graphicData uri="http://schemas.openxmlformats.org/drawingml/2006/table">
            <a:tbl>
              <a:tblPr firstRow="1" firstCol="1" bandRow="1"/>
              <a:tblGrid>
                <a:gridCol w="2069615">
                  <a:extLst>
                    <a:ext uri="{9D8B030D-6E8A-4147-A177-3AD203B41FA5}">
                      <a16:colId xmlns:a16="http://schemas.microsoft.com/office/drawing/2014/main" val="1887483565"/>
                    </a:ext>
                  </a:extLst>
                </a:gridCol>
                <a:gridCol w="1787395">
                  <a:extLst>
                    <a:ext uri="{9D8B030D-6E8A-4147-A177-3AD203B41FA5}">
                      <a16:colId xmlns:a16="http://schemas.microsoft.com/office/drawing/2014/main" val="1734789209"/>
                    </a:ext>
                  </a:extLst>
                </a:gridCol>
                <a:gridCol w="1818752">
                  <a:extLst>
                    <a:ext uri="{9D8B030D-6E8A-4147-A177-3AD203B41FA5}">
                      <a16:colId xmlns:a16="http://schemas.microsoft.com/office/drawing/2014/main" val="2419157950"/>
                    </a:ext>
                  </a:extLst>
                </a:gridCol>
                <a:gridCol w="1990057">
                  <a:extLst>
                    <a:ext uri="{9D8B030D-6E8A-4147-A177-3AD203B41FA5}">
                      <a16:colId xmlns:a16="http://schemas.microsoft.com/office/drawing/2014/main" val="1886467127"/>
                    </a:ext>
                  </a:extLst>
                </a:gridCol>
                <a:gridCol w="1987074">
                  <a:extLst>
                    <a:ext uri="{9D8B030D-6E8A-4147-A177-3AD203B41FA5}">
                      <a16:colId xmlns:a16="http://schemas.microsoft.com/office/drawing/2014/main" val="1826815101"/>
                    </a:ext>
                  </a:extLst>
                </a:gridCol>
                <a:gridCol w="1949491">
                  <a:extLst>
                    <a:ext uri="{9D8B030D-6E8A-4147-A177-3AD203B41FA5}">
                      <a16:colId xmlns:a16="http://schemas.microsoft.com/office/drawing/2014/main" val="6189201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задания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Блоки ПООП ООО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Алексеевский район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Борский район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Нефтегорский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район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Юго- Восточный Округ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095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18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858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273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11,11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57,81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72,62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765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1578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9801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017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5373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4936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3144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B7B75E1-FED6-4C50-8D3E-25AD5E84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2"/>
                </a:solidFill>
              </a:rPr>
              <a:t>Анализ выполнения отдельных заданий по школам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1B6BC367-96F8-49AD-A37C-021826F433A1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28"/>
          <a:stretch/>
        </p:blipFill>
        <p:spPr bwMode="auto">
          <a:xfrm>
            <a:off x="2398427" y="1690688"/>
            <a:ext cx="7216730" cy="4994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14750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B7B75E1-FED6-4C50-8D3E-25AD5E84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78" y="2568679"/>
            <a:ext cx="2823915" cy="3007662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2"/>
                </a:solidFill>
              </a:rPr>
              <a:t>Соответствие отметок за работу и отметок по журналу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AC2BEFF-172A-4B00-8C60-95AEAD39EA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794277"/>
              </p:ext>
            </p:extLst>
          </p:nvPr>
        </p:nvGraphicFramePr>
        <p:xfrm>
          <a:off x="3057993" y="54163"/>
          <a:ext cx="8888898" cy="6803837"/>
        </p:xfrm>
        <a:graphic>
          <a:graphicData uri="http://schemas.openxmlformats.org/drawingml/2006/table">
            <a:tbl>
              <a:tblPr firstRow="1" firstCol="1" bandRow="1"/>
              <a:tblGrid>
                <a:gridCol w="2728209">
                  <a:extLst>
                    <a:ext uri="{9D8B030D-6E8A-4147-A177-3AD203B41FA5}">
                      <a16:colId xmlns:a16="http://schemas.microsoft.com/office/drawing/2014/main" val="2514080663"/>
                    </a:ext>
                  </a:extLst>
                </a:gridCol>
                <a:gridCol w="1006869">
                  <a:extLst>
                    <a:ext uri="{9D8B030D-6E8A-4147-A177-3AD203B41FA5}">
                      <a16:colId xmlns:a16="http://schemas.microsoft.com/office/drawing/2014/main" val="1356126863"/>
                    </a:ext>
                  </a:extLst>
                </a:gridCol>
                <a:gridCol w="970384">
                  <a:extLst>
                    <a:ext uri="{9D8B030D-6E8A-4147-A177-3AD203B41FA5}">
                      <a16:colId xmlns:a16="http://schemas.microsoft.com/office/drawing/2014/main" val="289092672"/>
                    </a:ext>
                  </a:extLst>
                </a:gridCol>
                <a:gridCol w="1067423">
                  <a:extLst>
                    <a:ext uri="{9D8B030D-6E8A-4147-A177-3AD203B41FA5}">
                      <a16:colId xmlns:a16="http://schemas.microsoft.com/office/drawing/2014/main" val="2914577391"/>
                    </a:ext>
                  </a:extLst>
                </a:gridCol>
                <a:gridCol w="1067423">
                  <a:extLst>
                    <a:ext uri="{9D8B030D-6E8A-4147-A177-3AD203B41FA5}">
                      <a16:colId xmlns:a16="http://schemas.microsoft.com/office/drawing/2014/main" val="2751193558"/>
                    </a:ext>
                  </a:extLst>
                </a:gridCol>
                <a:gridCol w="1024295">
                  <a:extLst>
                    <a:ext uri="{9D8B030D-6E8A-4147-A177-3AD203B41FA5}">
                      <a16:colId xmlns:a16="http://schemas.microsoft.com/office/drawing/2014/main" val="69820986"/>
                    </a:ext>
                  </a:extLst>
                </a:gridCol>
                <a:gridCol w="1024295">
                  <a:extLst>
                    <a:ext uri="{9D8B030D-6E8A-4147-A177-3AD203B41FA5}">
                      <a16:colId xmlns:a16="http://schemas.microsoft.com/office/drawing/2014/main" val="3505544871"/>
                    </a:ext>
                  </a:extLst>
                </a:gridCol>
              </a:tblGrid>
              <a:tr h="59055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Понизили</a:t>
                      </a:r>
                      <a:b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.&lt;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Отм.по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журналу)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Подтвердили</a:t>
                      </a:r>
                      <a:b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(Отм.=Отм.по журналу)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Повысили</a:t>
                      </a:r>
                      <a:b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(Отм.&gt; Отм.по журналу)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037687"/>
                  </a:ext>
                </a:extLst>
              </a:tr>
              <a:tr h="542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5089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с.Алексеевка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5,56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11,11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7421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 с.Борское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10,71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78,57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10,71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5659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с.Борское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11,76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88,24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52651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с.Петровка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94,74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5,26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29469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 г.Нефтегорска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15,79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73,68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10,53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2193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г.Нефтегорска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90,91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21842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№3 г.Нефтегорска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86,36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9,09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76623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с.Зуевка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558646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с.Покровка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835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9575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4127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8 класс. Участники и 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A6ED53-4A91-43EF-BFD7-D56D5629D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60" y="1311639"/>
            <a:ext cx="11767279" cy="5531371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                                                                    Участники: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написании ВПР по истории по материалам 8-го класса в штатном режиме в 2023 году приняло участие 206 обучающихся восьмиклассников из 16 ОО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Распределение заданий по уровням сложности</a:t>
            </a: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r>
              <a:rPr lang="ru-RU" dirty="0">
                <a:solidFill>
                  <a:srgbClr val="0070C0"/>
                </a:solidFill>
              </a:rPr>
              <a:t>                                                                                          Перевод баллов</a:t>
            </a: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AFE3C33-395E-4742-9F92-90BB2FCDB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008783"/>
              </p:ext>
            </p:extLst>
          </p:nvPr>
        </p:nvGraphicFramePr>
        <p:xfrm>
          <a:off x="838200" y="3576973"/>
          <a:ext cx="6172200" cy="3025395"/>
        </p:xfrm>
        <a:graphic>
          <a:graphicData uri="http://schemas.openxmlformats.org/drawingml/2006/table">
            <a:tbl>
              <a:tblPr firstRow="1" firstCol="1" bandRow="1"/>
              <a:tblGrid>
                <a:gridCol w="548640">
                  <a:extLst>
                    <a:ext uri="{9D8B030D-6E8A-4147-A177-3AD203B41FA5}">
                      <a16:colId xmlns:a16="http://schemas.microsoft.com/office/drawing/2014/main" val="1469106084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val="1541491987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3206836563"/>
                    </a:ext>
                  </a:extLst>
                </a:gridCol>
                <a:gridCol w="1214755">
                  <a:extLst>
                    <a:ext uri="{9D8B030D-6E8A-4147-A177-3AD203B41FA5}">
                      <a16:colId xmlns:a16="http://schemas.microsoft.com/office/drawing/2014/main" val="1200220379"/>
                    </a:ext>
                  </a:extLst>
                </a:gridCol>
                <a:gridCol w="2112645">
                  <a:extLst>
                    <a:ext uri="{9D8B030D-6E8A-4147-A177-3AD203B41FA5}">
                      <a16:colId xmlns:a16="http://schemas.microsoft.com/office/drawing/2014/main" val="2800641539"/>
                    </a:ext>
                  </a:extLst>
                </a:gridCol>
              </a:tblGrid>
              <a:tr h="604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заданий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первичный балл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от максимального первичного балла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001844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787330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784041"/>
                  </a:ext>
                </a:extLst>
              </a:tr>
              <a:tr h="20129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116459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B074EF9-FC3F-4300-96EA-9F810E7F8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157082"/>
              </p:ext>
            </p:extLst>
          </p:nvPr>
        </p:nvGraphicFramePr>
        <p:xfrm>
          <a:off x="7824865" y="4975518"/>
          <a:ext cx="3719036" cy="1441451"/>
        </p:xfrm>
        <a:graphic>
          <a:graphicData uri="http://schemas.openxmlformats.org/drawingml/2006/table">
            <a:tbl>
              <a:tblPr firstRow="1" firstCol="1" bandRow="1"/>
              <a:tblGrid>
                <a:gridCol w="1838491">
                  <a:extLst>
                    <a:ext uri="{9D8B030D-6E8A-4147-A177-3AD203B41FA5}">
                      <a16:colId xmlns:a16="http://schemas.microsoft.com/office/drawing/2014/main" val="3931546954"/>
                    </a:ext>
                  </a:extLst>
                </a:gridCol>
                <a:gridCol w="470038">
                  <a:extLst>
                    <a:ext uri="{9D8B030D-6E8A-4147-A177-3AD203B41FA5}">
                      <a16:colId xmlns:a16="http://schemas.microsoft.com/office/drawing/2014/main" val="1123080027"/>
                    </a:ext>
                  </a:extLst>
                </a:gridCol>
                <a:gridCol w="470038">
                  <a:extLst>
                    <a:ext uri="{9D8B030D-6E8A-4147-A177-3AD203B41FA5}">
                      <a16:colId xmlns:a16="http://schemas.microsoft.com/office/drawing/2014/main" val="1686981943"/>
                    </a:ext>
                  </a:extLst>
                </a:gridCol>
                <a:gridCol w="470038">
                  <a:extLst>
                    <a:ext uri="{9D8B030D-6E8A-4147-A177-3AD203B41FA5}">
                      <a16:colId xmlns:a16="http://schemas.microsoft.com/office/drawing/2014/main" val="419083502"/>
                    </a:ext>
                  </a:extLst>
                </a:gridCol>
                <a:gridCol w="470431">
                  <a:extLst>
                    <a:ext uri="{9D8B030D-6E8A-4147-A177-3AD203B41FA5}">
                      <a16:colId xmlns:a16="http://schemas.microsoft.com/office/drawing/2014/main" val="3750544704"/>
                    </a:ext>
                  </a:extLst>
                </a:gridCol>
              </a:tblGrid>
              <a:tr h="2695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пятибалльной шкале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109197"/>
                  </a:ext>
                </a:extLst>
              </a:tr>
              <a:tr h="2200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Первичные баллы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14-17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0233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1438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24"/>
            <a:ext cx="10515600" cy="115506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Динамика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Средний балл по пятибалльной шкале зафиксирован на уровне 3,7 баллов, что на 0,1 % выше,  чем показатели 2022 года. </a:t>
            </a:r>
            <a:endParaRPr lang="ru-RU" sz="2000" dirty="0">
              <a:solidFill>
                <a:schemeClr val="accent2"/>
              </a:solidFill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BB5E08F0-0B2E-4A13-AFF0-F33C1C192A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936570"/>
              </p:ext>
            </p:extLst>
          </p:nvPr>
        </p:nvGraphicFramePr>
        <p:xfrm>
          <a:off x="1034321" y="1370284"/>
          <a:ext cx="9338871" cy="4711537"/>
        </p:xfrm>
        <a:graphic>
          <a:graphicData uri="http://schemas.openxmlformats.org/drawingml/2006/table">
            <a:tbl>
              <a:tblPr firstRow="1" firstCol="1" bandRow="1"/>
              <a:tblGrid>
                <a:gridCol w="1850421">
                  <a:extLst>
                    <a:ext uri="{9D8B030D-6E8A-4147-A177-3AD203B41FA5}">
                      <a16:colId xmlns:a16="http://schemas.microsoft.com/office/drawing/2014/main" val="2782080347"/>
                    </a:ext>
                  </a:extLst>
                </a:gridCol>
                <a:gridCol w="1302147">
                  <a:extLst>
                    <a:ext uri="{9D8B030D-6E8A-4147-A177-3AD203B41FA5}">
                      <a16:colId xmlns:a16="http://schemas.microsoft.com/office/drawing/2014/main" val="832594247"/>
                    </a:ext>
                  </a:extLst>
                </a:gridCol>
                <a:gridCol w="942343">
                  <a:extLst>
                    <a:ext uri="{9D8B030D-6E8A-4147-A177-3AD203B41FA5}">
                      <a16:colId xmlns:a16="http://schemas.microsoft.com/office/drawing/2014/main" val="2216275411"/>
                    </a:ext>
                  </a:extLst>
                </a:gridCol>
                <a:gridCol w="873810">
                  <a:extLst>
                    <a:ext uri="{9D8B030D-6E8A-4147-A177-3AD203B41FA5}">
                      <a16:colId xmlns:a16="http://schemas.microsoft.com/office/drawing/2014/main" val="2959891567"/>
                    </a:ext>
                  </a:extLst>
                </a:gridCol>
                <a:gridCol w="736741">
                  <a:extLst>
                    <a:ext uri="{9D8B030D-6E8A-4147-A177-3AD203B41FA5}">
                      <a16:colId xmlns:a16="http://schemas.microsoft.com/office/drawing/2014/main" val="3217488036"/>
                    </a:ext>
                  </a:extLst>
                </a:gridCol>
                <a:gridCol w="993744">
                  <a:extLst>
                    <a:ext uri="{9D8B030D-6E8A-4147-A177-3AD203B41FA5}">
                      <a16:colId xmlns:a16="http://schemas.microsoft.com/office/drawing/2014/main" val="3224450736"/>
                    </a:ext>
                  </a:extLst>
                </a:gridCol>
                <a:gridCol w="633941">
                  <a:extLst>
                    <a:ext uri="{9D8B030D-6E8A-4147-A177-3AD203B41FA5}">
                      <a16:colId xmlns:a16="http://schemas.microsoft.com/office/drawing/2014/main" val="3590858519"/>
                    </a:ext>
                  </a:extLst>
                </a:gridCol>
                <a:gridCol w="691684">
                  <a:extLst>
                    <a:ext uri="{9D8B030D-6E8A-4147-A177-3AD203B41FA5}">
                      <a16:colId xmlns:a16="http://schemas.microsoft.com/office/drawing/2014/main" val="4163824311"/>
                    </a:ext>
                  </a:extLst>
                </a:gridCol>
                <a:gridCol w="657020">
                  <a:extLst>
                    <a:ext uri="{9D8B030D-6E8A-4147-A177-3AD203B41FA5}">
                      <a16:colId xmlns:a16="http://schemas.microsoft.com/office/drawing/2014/main" val="1598780575"/>
                    </a:ext>
                  </a:extLst>
                </a:gridCol>
                <a:gridCol w="657020">
                  <a:extLst>
                    <a:ext uri="{9D8B030D-6E8A-4147-A177-3AD203B41FA5}">
                      <a16:colId xmlns:a16="http://schemas.microsoft.com/office/drawing/2014/main" val="2506844389"/>
                    </a:ext>
                  </a:extLst>
                </a:gridCol>
              </a:tblGrid>
              <a:tr h="187959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 участников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Факт. численность участников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 участников по баллам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84551507"/>
                  </a:ext>
                </a:extLst>
              </a:tr>
              <a:tr h="171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dirty="0"/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dirty="0"/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dirty="0"/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dirty="0"/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72489608"/>
                  </a:ext>
                </a:extLst>
              </a:tr>
              <a:tr h="723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dirty="0"/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dirty="0"/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dirty="0"/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dirty="0"/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800" dirty="0"/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800" dirty="0"/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571318"/>
                  </a:ext>
                </a:extLst>
              </a:tr>
              <a:tr h="187959"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87140848"/>
                  </a:ext>
                </a:extLst>
              </a:tr>
              <a:tr h="7231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Юго-Восточный округ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45,79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42,63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677126"/>
                  </a:ext>
                </a:extLst>
              </a:tr>
              <a:tr h="7231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8564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3072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35,87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3694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43,13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1534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17,91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372003"/>
                  </a:ext>
                </a:extLst>
              </a:tr>
              <a:tr h="187959"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3143888"/>
                  </a:ext>
                </a:extLst>
              </a:tr>
              <a:tr h="723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Юго-Восточный округ</a:t>
                      </a:r>
                    </a:p>
                  </a:txBody>
                  <a:tcPr marL="64443" marR="64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45,15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17,48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73522"/>
                  </a:ext>
                </a:extLst>
              </a:tr>
              <a:tr h="723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</a:p>
                  </a:txBody>
                  <a:tcPr marL="64443" marR="64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3627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36,89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4304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43,78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1740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3" marR="644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414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6374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362761F-FD3C-4469-93FD-527F6AF552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143130"/>
              </p:ext>
            </p:extLst>
          </p:nvPr>
        </p:nvGraphicFramePr>
        <p:xfrm>
          <a:off x="2338466" y="1648918"/>
          <a:ext cx="6640433" cy="4807137"/>
        </p:xfrm>
        <a:graphic>
          <a:graphicData uri="http://schemas.openxmlformats.org/drawingml/2006/table">
            <a:tbl>
              <a:tblPr firstRow="1" firstCol="1" bandRow="1"/>
              <a:tblGrid>
                <a:gridCol w="2286854">
                  <a:extLst>
                    <a:ext uri="{9D8B030D-6E8A-4147-A177-3AD203B41FA5}">
                      <a16:colId xmlns:a16="http://schemas.microsoft.com/office/drawing/2014/main" val="234182573"/>
                    </a:ext>
                  </a:extLst>
                </a:gridCol>
                <a:gridCol w="1943131">
                  <a:extLst>
                    <a:ext uri="{9D8B030D-6E8A-4147-A177-3AD203B41FA5}">
                      <a16:colId xmlns:a16="http://schemas.microsoft.com/office/drawing/2014/main" val="1098872515"/>
                    </a:ext>
                  </a:extLst>
                </a:gridCol>
                <a:gridCol w="2410448">
                  <a:extLst>
                    <a:ext uri="{9D8B030D-6E8A-4147-A177-3AD203B41FA5}">
                      <a16:colId xmlns:a16="http://schemas.microsoft.com/office/drawing/2014/main" val="3017142629"/>
                    </a:ext>
                  </a:extLst>
                </a:gridCol>
              </a:tblGrid>
              <a:tr h="16919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 «3», «4» и «5»,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преодолевших минимальный балл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 «4» и «5» 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5043271"/>
                  </a:ext>
                </a:extLst>
              </a:tr>
              <a:tr h="319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98,36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61,47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423455"/>
                  </a:ext>
                </a:extLst>
              </a:tr>
              <a:tr h="319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Юго-Восточный округ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62,62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570087"/>
                  </a:ext>
                </a:extLst>
              </a:tr>
              <a:tr h="319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М.р. Алексеевский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43,24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514166"/>
                  </a:ext>
                </a:extLst>
              </a:tr>
              <a:tr h="319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М.р. Борский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317525"/>
                  </a:ext>
                </a:extLst>
              </a:tr>
              <a:tr h="319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М.р. Нефтегорский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67,03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736272"/>
                  </a:ext>
                </a:extLst>
              </a:tr>
            </a:tbl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9083D468-0FFD-410C-9ADD-FBB7DD811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Результаты обучения</a:t>
            </a:r>
            <a:endParaRPr lang="ru-RU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400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2E34E9C-09EB-471F-9FEA-91A3823AB24C}"/>
              </a:ext>
            </a:extLst>
          </p:cNvPr>
          <p:cNvSpPr txBox="1">
            <a:spLocks/>
          </p:cNvSpPr>
          <p:nvPr/>
        </p:nvSpPr>
        <p:spPr>
          <a:xfrm>
            <a:off x="990600" y="367624"/>
            <a:ext cx="10515600" cy="11550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>
                <a:solidFill>
                  <a:schemeClr val="accent2"/>
                </a:solidFill>
              </a:rPr>
              <a:t>Распределение групп баллов по районам</a:t>
            </a:r>
            <a:endParaRPr lang="ru-RU" sz="2000" dirty="0">
              <a:solidFill>
                <a:schemeClr val="accent2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1774AC2-AE92-4F62-9FFE-EF8B52302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983077"/>
              </p:ext>
            </p:extLst>
          </p:nvPr>
        </p:nvGraphicFramePr>
        <p:xfrm>
          <a:off x="584618" y="2065454"/>
          <a:ext cx="9998438" cy="3337688"/>
        </p:xfrm>
        <a:graphic>
          <a:graphicData uri="http://schemas.openxmlformats.org/drawingml/2006/table">
            <a:tbl>
              <a:tblPr firstRow="1" firstCol="1" bandRow="1"/>
              <a:tblGrid>
                <a:gridCol w="2818149">
                  <a:extLst>
                    <a:ext uri="{9D8B030D-6E8A-4147-A177-3AD203B41FA5}">
                      <a16:colId xmlns:a16="http://schemas.microsoft.com/office/drawing/2014/main" val="1778905860"/>
                    </a:ext>
                  </a:extLst>
                </a:gridCol>
                <a:gridCol w="1698716">
                  <a:extLst>
                    <a:ext uri="{9D8B030D-6E8A-4147-A177-3AD203B41FA5}">
                      <a16:colId xmlns:a16="http://schemas.microsoft.com/office/drawing/2014/main" val="3025386294"/>
                    </a:ext>
                  </a:extLst>
                </a:gridCol>
                <a:gridCol w="1389499">
                  <a:extLst>
                    <a:ext uri="{9D8B030D-6E8A-4147-A177-3AD203B41FA5}">
                      <a16:colId xmlns:a16="http://schemas.microsoft.com/office/drawing/2014/main" val="3589645086"/>
                    </a:ext>
                  </a:extLst>
                </a:gridCol>
                <a:gridCol w="1369649">
                  <a:extLst>
                    <a:ext uri="{9D8B030D-6E8A-4147-A177-3AD203B41FA5}">
                      <a16:colId xmlns:a16="http://schemas.microsoft.com/office/drawing/2014/main" val="1876613903"/>
                    </a:ext>
                  </a:extLst>
                </a:gridCol>
                <a:gridCol w="1369649">
                  <a:extLst>
                    <a:ext uri="{9D8B030D-6E8A-4147-A177-3AD203B41FA5}">
                      <a16:colId xmlns:a16="http://schemas.microsoft.com/office/drawing/2014/main" val="931506212"/>
                    </a:ext>
                  </a:extLst>
                </a:gridCol>
                <a:gridCol w="1352776">
                  <a:extLst>
                    <a:ext uri="{9D8B030D-6E8A-4147-A177-3AD203B41FA5}">
                      <a16:colId xmlns:a16="http://schemas.microsoft.com/office/drawing/2014/main" val="1108699611"/>
                    </a:ext>
                  </a:extLst>
                </a:gridCol>
              </a:tblGrid>
              <a:tr h="54292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        участников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 участников по полученным баллам, %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639637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1258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9832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36,89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43,78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4310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Юго-Восточный округ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37,37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45,15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17,48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93617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м.р. Нефтегорский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32,97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42,86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24,18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11088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м.р. Борский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16,67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6891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м.р. Алексеевский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40,54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378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229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24"/>
            <a:ext cx="10515600" cy="115506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Динамика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Средний балл по пятибалльной шкале зафиксирован на уровне 3,8 баллов (выше, чем в 2022 году на 0,05 балла)</a:t>
            </a:r>
            <a:endParaRPr lang="ru-RU" sz="2000" dirty="0">
              <a:solidFill>
                <a:schemeClr val="accent2"/>
              </a:solidFill>
            </a:endParaRPr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33D329F1-0CD1-40C9-A8F9-56DE3EB1E1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246757"/>
              </p:ext>
            </p:extLst>
          </p:nvPr>
        </p:nvGraphicFramePr>
        <p:xfrm>
          <a:off x="1499017" y="1370284"/>
          <a:ext cx="8274572" cy="5272493"/>
        </p:xfrm>
        <a:graphic>
          <a:graphicData uri="http://schemas.openxmlformats.org/drawingml/2006/table">
            <a:tbl>
              <a:tblPr firstRow="1" firstCol="1" bandRow="1"/>
              <a:tblGrid>
                <a:gridCol w="1122789">
                  <a:extLst>
                    <a:ext uri="{9D8B030D-6E8A-4147-A177-3AD203B41FA5}">
                      <a16:colId xmlns:a16="http://schemas.microsoft.com/office/drawing/2014/main" val="3412416909"/>
                    </a:ext>
                  </a:extLst>
                </a:gridCol>
                <a:gridCol w="1156377">
                  <a:extLst>
                    <a:ext uri="{9D8B030D-6E8A-4147-A177-3AD203B41FA5}">
                      <a16:colId xmlns:a16="http://schemas.microsoft.com/office/drawing/2014/main" val="3840797568"/>
                    </a:ext>
                  </a:extLst>
                </a:gridCol>
                <a:gridCol w="751725">
                  <a:extLst>
                    <a:ext uri="{9D8B030D-6E8A-4147-A177-3AD203B41FA5}">
                      <a16:colId xmlns:a16="http://schemas.microsoft.com/office/drawing/2014/main" val="1230886720"/>
                    </a:ext>
                  </a:extLst>
                </a:gridCol>
                <a:gridCol w="751725">
                  <a:extLst>
                    <a:ext uri="{9D8B030D-6E8A-4147-A177-3AD203B41FA5}">
                      <a16:colId xmlns:a16="http://schemas.microsoft.com/office/drawing/2014/main" val="1568050373"/>
                    </a:ext>
                  </a:extLst>
                </a:gridCol>
                <a:gridCol w="751725">
                  <a:extLst>
                    <a:ext uri="{9D8B030D-6E8A-4147-A177-3AD203B41FA5}">
                      <a16:colId xmlns:a16="http://schemas.microsoft.com/office/drawing/2014/main" val="318543473"/>
                    </a:ext>
                  </a:extLst>
                </a:gridCol>
                <a:gridCol w="778115">
                  <a:extLst>
                    <a:ext uri="{9D8B030D-6E8A-4147-A177-3AD203B41FA5}">
                      <a16:colId xmlns:a16="http://schemas.microsoft.com/office/drawing/2014/main" val="4291126074"/>
                    </a:ext>
                  </a:extLst>
                </a:gridCol>
                <a:gridCol w="778115">
                  <a:extLst>
                    <a:ext uri="{9D8B030D-6E8A-4147-A177-3AD203B41FA5}">
                      <a16:colId xmlns:a16="http://schemas.microsoft.com/office/drawing/2014/main" val="3000133033"/>
                    </a:ext>
                  </a:extLst>
                </a:gridCol>
                <a:gridCol w="751725">
                  <a:extLst>
                    <a:ext uri="{9D8B030D-6E8A-4147-A177-3AD203B41FA5}">
                      <a16:colId xmlns:a16="http://schemas.microsoft.com/office/drawing/2014/main" val="2153128282"/>
                    </a:ext>
                  </a:extLst>
                </a:gridCol>
                <a:gridCol w="751725">
                  <a:extLst>
                    <a:ext uri="{9D8B030D-6E8A-4147-A177-3AD203B41FA5}">
                      <a16:colId xmlns:a16="http://schemas.microsoft.com/office/drawing/2014/main" val="3115844750"/>
                    </a:ext>
                  </a:extLst>
                </a:gridCol>
                <a:gridCol w="680551">
                  <a:extLst>
                    <a:ext uri="{9D8B030D-6E8A-4147-A177-3AD203B41FA5}">
                      <a16:colId xmlns:a16="http://schemas.microsoft.com/office/drawing/2014/main" val="1057706643"/>
                    </a:ext>
                  </a:extLst>
                </a:gridCol>
              </a:tblGrid>
              <a:tr h="296163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 участников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Факт. численность участников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 участников по баллам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974980"/>
                  </a:ext>
                </a:extLst>
              </a:tr>
              <a:tr h="2961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237336"/>
                  </a:ext>
                </a:extLst>
              </a:tr>
              <a:tr h="919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753762"/>
                  </a:ext>
                </a:extLst>
              </a:tr>
              <a:tr h="296163"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914389"/>
                  </a:ext>
                </a:extLst>
              </a:tr>
              <a:tr h="9313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Юго-Восточный округ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37,22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14,31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890959"/>
                  </a:ext>
                </a:extLst>
              </a:tr>
              <a:tr h="6914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263552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8006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30,38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5642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21,41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223501"/>
                  </a:ext>
                </a:extLst>
              </a:tr>
              <a:tr h="296163"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127392"/>
                  </a:ext>
                </a:extLst>
              </a:tr>
              <a:tr h="9313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Юго-Восточный округ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42,97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379872"/>
                  </a:ext>
                </a:extLst>
              </a:tr>
              <a:tr h="6137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30953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9552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30,86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13856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44,76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6848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311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2929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FC26172-3101-4A38-A071-8E1339FF68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34270"/>
              </p:ext>
            </p:extLst>
          </p:nvPr>
        </p:nvGraphicFramePr>
        <p:xfrm>
          <a:off x="194872" y="0"/>
          <a:ext cx="5066676" cy="6550703"/>
        </p:xfrm>
        <a:graphic>
          <a:graphicData uri="http://schemas.openxmlformats.org/drawingml/2006/table">
            <a:tbl>
              <a:tblPr firstRow="1" firstCol="1" bandRow="1"/>
              <a:tblGrid>
                <a:gridCol w="434287">
                  <a:extLst>
                    <a:ext uri="{9D8B030D-6E8A-4147-A177-3AD203B41FA5}">
                      <a16:colId xmlns:a16="http://schemas.microsoft.com/office/drawing/2014/main" val="1048169665"/>
                    </a:ext>
                  </a:extLst>
                </a:gridCol>
                <a:gridCol w="2703245">
                  <a:extLst>
                    <a:ext uri="{9D8B030D-6E8A-4147-A177-3AD203B41FA5}">
                      <a16:colId xmlns:a16="http://schemas.microsoft.com/office/drawing/2014/main" val="724020623"/>
                    </a:ext>
                  </a:extLst>
                </a:gridCol>
                <a:gridCol w="685918">
                  <a:extLst>
                    <a:ext uri="{9D8B030D-6E8A-4147-A177-3AD203B41FA5}">
                      <a16:colId xmlns:a16="http://schemas.microsoft.com/office/drawing/2014/main" val="1035616355"/>
                    </a:ext>
                  </a:extLst>
                </a:gridCol>
                <a:gridCol w="671628">
                  <a:extLst>
                    <a:ext uri="{9D8B030D-6E8A-4147-A177-3AD203B41FA5}">
                      <a16:colId xmlns:a16="http://schemas.microsoft.com/office/drawing/2014/main" val="1139109348"/>
                    </a:ext>
                  </a:extLst>
                </a:gridCol>
                <a:gridCol w="571598">
                  <a:extLst>
                    <a:ext uri="{9D8B030D-6E8A-4147-A177-3AD203B41FA5}">
                      <a16:colId xmlns:a16="http://schemas.microsoft.com/office/drawing/2014/main" val="160860084"/>
                    </a:ext>
                  </a:extLst>
                </a:gridCol>
              </a:tblGrid>
              <a:tr h="82942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 балл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% выполнения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396727"/>
                  </a:ext>
                </a:extLst>
              </a:tr>
              <a:tr h="1334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Юго-Восточный округ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региону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70779"/>
                  </a:ext>
                </a:extLst>
              </a:tr>
              <a:tr h="1767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206 уч.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9832 уч.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238153"/>
                  </a:ext>
                </a:extLst>
              </a:tr>
              <a:tr h="5465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Овладение базовыми историческими знаниями, а также представлениями о закономерностях развития человеческого общества в социальной, экономической, политической, научной и культурной сферах</a:t>
                      </a:r>
                      <a:endParaRPr lang="ru-RU" sz="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Локализовать во времени хронологические рамки и рубежные события Нового времени как исторической эпохи, основные этапы отечественной и всеобщей истории Нового времени; соотносить хронологию истории России и всеобщей истории в Новое время</a:t>
                      </a:r>
                      <a:endParaRPr lang="ru-RU" sz="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73,28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966117"/>
                  </a:ext>
                </a:extLst>
              </a:tr>
              <a:tr h="432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создавать, применять и преобразовывать знаки и символы, модели и схемы для решения учебных и познавательных задач. Овладение базовыми историческими знаниями, а также представлениями о закономерностях развития человеческого общества в социальной, экономической, политической, научной и культурной сферах.	 Умение работать с письменными, изобразительными и вещественными историческими источниками, понимать и интерпретировать содержащуюся в них информацию</a:t>
                      </a:r>
                      <a:endParaRPr lang="ru-RU" sz="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985158"/>
                  </a:ext>
                </a:extLst>
              </a:tr>
              <a:tr h="5465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создавать, применять и преобразовывать знаки и символы, модели и схемы для решения учебных и познавательных задач.</a:t>
                      </a:r>
                      <a:endParaRPr lang="ru-RU" sz="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Овладение базовыми историческими знаниями, а также представлениями о закономерностях развития человеческого общества в социальной, экономической, политической, научной и культурной сферах</a:t>
                      </a:r>
                      <a:endParaRPr lang="ru-RU" sz="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работать с письменными, изобразительными и вещественными историческими источниками, понимать и интерпретировать содержащуюся в них информацию</a:t>
                      </a:r>
                      <a:endParaRPr lang="ru-RU" sz="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76,08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329047"/>
                  </a:ext>
                </a:extLst>
              </a:tr>
              <a:tr h="5465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Смысловое чтение. Умения искать, анализировать, сопоставлять и оценивать содержащуюся в различных источниках информацию о событиях и явлениях прошлого и настоящего. Умение искать, анализировать, систематизировать и оценивать историческую информацию различных исторических и современных источников, раскрывая ее социальную принадлежность и познавательную ценность</a:t>
                      </a:r>
                      <a:endParaRPr lang="ru-RU" sz="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66,74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69,75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1802680"/>
                  </a:ext>
                </a:extLst>
              </a:tr>
              <a:tr h="5465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создавать, применять и преобразовывать знаки и символы, модели и схемы для решения учебных и познавательных задач. Овладение базовыми историческими знаниями, а также представлениями о закономерностях развития человеческого общества в социальной, экономической, политической, научной и культурной сферах. Использовать историческую карту как источник информации о границах России и других государств в Новое время, об основных процессах социально-экономического развития, о местах важнейших событий, направлениях значительных передвижений – походов, завоеваний, колонизации и др.</a:t>
                      </a:r>
                      <a:endParaRPr lang="ru-RU" sz="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75,44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0" marR="19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281386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EC0E54C9-59AD-4695-B244-3332286B44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249698"/>
              </p:ext>
            </p:extLst>
          </p:nvPr>
        </p:nvGraphicFramePr>
        <p:xfrm>
          <a:off x="5546361" y="212462"/>
          <a:ext cx="5651291" cy="6608064"/>
        </p:xfrm>
        <a:graphic>
          <a:graphicData uri="http://schemas.openxmlformats.org/drawingml/2006/table">
            <a:tbl>
              <a:tblPr firstRow="1" firstCol="1" bandRow="1"/>
              <a:tblGrid>
                <a:gridCol w="517107">
                  <a:extLst>
                    <a:ext uri="{9D8B030D-6E8A-4147-A177-3AD203B41FA5}">
                      <a16:colId xmlns:a16="http://schemas.microsoft.com/office/drawing/2014/main" val="2853040932"/>
                    </a:ext>
                  </a:extLst>
                </a:gridCol>
                <a:gridCol w="2703052">
                  <a:extLst>
                    <a:ext uri="{9D8B030D-6E8A-4147-A177-3AD203B41FA5}">
                      <a16:colId xmlns:a16="http://schemas.microsoft.com/office/drawing/2014/main" val="2347505964"/>
                    </a:ext>
                  </a:extLst>
                </a:gridCol>
                <a:gridCol w="583086">
                  <a:extLst>
                    <a:ext uri="{9D8B030D-6E8A-4147-A177-3AD203B41FA5}">
                      <a16:colId xmlns:a16="http://schemas.microsoft.com/office/drawing/2014/main" val="2271391617"/>
                    </a:ext>
                  </a:extLst>
                </a:gridCol>
                <a:gridCol w="875318">
                  <a:extLst>
                    <a:ext uri="{9D8B030D-6E8A-4147-A177-3AD203B41FA5}">
                      <a16:colId xmlns:a16="http://schemas.microsoft.com/office/drawing/2014/main" val="3704064341"/>
                    </a:ext>
                  </a:extLst>
                </a:gridCol>
                <a:gridCol w="972728">
                  <a:extLst>
                    <a:ext uri="{9D8B030D-6E8A-4147-A177-3AD203B41FA5}">
                      <a16:colId xmlns:a16="http://schemas.microsoft.com/office/drawing/2014/main" val="2019173504"/>
                    </a:ext>
                  </a:extLst>
                </a:gridCol>
              </a:tblGrid>
              <a:tr h="13574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создавать, применять и преобразовывать знаки и символы, модели и схемы для решения учебных и познавательных задач. Овладение базовыми историческими знаниями, а также представлениями о закономерностях развития человеческого общества в социальной, экономической, политической, научной и культурной сферах. Использовать историческую карту как источник информации о границах России и других государств в Новое время, об основных процессах социально-экономического развития, о местах важнейших событий, направлениях значительных передвижений – походов, завоеваний, колонизации и др.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57,64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276830"/>
                  </a:ext>
                </a:extLst>
              </a:tr>
              <a:tr h="11169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создавать, применять и преобразовывать знаки и символы, модели и схемы для решения учебных и познавательных задач. Овладение базовыми историческими знаниями, а также представлениями о закономерностях развития человеческого общества в социальной, экономической, политической, научной и культурной сферах. Умение работать с письменными, изобразительными и вещественными историческими источниками, понимать и интерпретировать содержащуюся в них информацию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73,87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68,04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998188"/>
                  </a:ext>
                </a:extLst>
              </a:tr>
              <a:tr h="11169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создавать, применять и преобразовывать знаки и символы, модели и схемы для решения учебных и познавательных задач. Овладение базовыми историческими знаниями, а также представлениями о закономерностях развития человеческого общества в социальной, экономической, политической, научной и культурной сферах. Умение работать с письменными, изобразительными и вещественными историческими источниками, понимать и интерпретировать содержащуюся в них информацию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75,49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71,65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989826"/>
                  </a:ext>
                </a:extLst>
              </a:tr>
              <a:tr h="956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определять и аргументировать свое отношение к содержащейся в различных источниках информации о событиях и явлениях прошлого и настоящего. Умение искать, анализировать, систематизировать и оценивать историческую информацию различных исторических и современных источников, раскрывая ее социальную принадлежность и познавательную ценность; способность определять и аргументировать свое отношение к ней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36,22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40,95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917373"/>
                  </a:ext>
                </a:extLst>
              </a:tr>
              <a:tr h="15979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осознанно использовать речевые средства в соответствии с задачей коммуникации; владение устной и письменной речью, монологической контекстной речью. Умение оценивать правильность выполнения учебной задачи, собственные возможности ее решения. Владение опытом историко-культурного, цивилизационного подхода к оценке социальных явлений, современных глобальных процессов. Сформированность основ гражданской,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этнонациональной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социальной, культурной самоидентификации личности обучающегося. Реализация историко-культурологического подхода, формирующего способности к межкультурному диалогу, восприятию и бережному отношению к культурному наследию Родины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49,88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51,99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90" marR="19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36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2891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B7B75E1-FED6-4C50-8D3E-25AD5E84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2"/>
                </a:solidFill>
              </a:rPr>
              <a:t>Анализ выполнения отдельных заданий по районам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B22BF372-5649-47DC-9DE3-97B018EDB2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392555"/>
              </p:ext>
            </p:extLst>
          </p:nvPr>
        </p:nvGraphicFramePr>
        <p:xfrm>
          <a:off x="1139252" y="1811589"/>
          <a:ext cx="10515601" cy="4807204"/>
        </p:xfrm>
        <a:graphic>
          <a:graphicData uri="http://schemas.openxmlformats.org/drawingml/2006/table">
            <a:tbl>
              <a:tblPr firstRow="1" firstCol="1" bandRow="1"/>
              <a:tblGrid>
                <a:gridCol w="1993692">
                  <a:extLst>
                    <a:ext uri="{9D8B030D-6E8A-4147-A177-3AD203B41FA5}">
                      <a16:colId xmlns:a16="http://schemas.microsoft.com/office/drawing/2014/main" val="3924567489"/>
                    </a:ext>
                  </a:extLst>
                </a:gridCol>
                <a:gridCol w="1304145">
                  <a:extLst>
                    <a:ext uri="{9D8B030D-6E8A-4147-A177-3AD203B41FA5}">
                      <a16:colId xmlns:a16="http://schemas.microsoft.com/office/drawing/2014/main" val="2904382208"/>
                    </a:ext>
                  </a:extLst>
                </a:gridCol>
                <a:gridCol w="1756685">
                  <a:extLst>
                    <a:ext uri="{9D8B030D-6E8A-4147-A177-3AD203B41FA5}">
                      <a16:colId xmlns:a16="http://schemas.microsoft.com/office/drawing/2014/main" val="466000905"/>
                    </a:ext>
                  </a:extLst>
                </a:gridCol>
                <a:gridCol w="2116306">
                  <a:extLst>
                    <a:ext uri="{9D8B030D-6E8A-4147-A177-3AD203B41FA5}">
                      <a16:colId xmlns:a16="http://schemas.microsoft.com/office/drawing/2014/main" val="271288996"/>
                    </a:ext>
                  </a:extLst>
                </a:gridCol>
                <a:gridCol w="1713043">
                  <a:extLst>
                    <a:ext uri="{9D8B030D-6E8A-4147-A177-3AD203B41FA5}">
                      <a16:colId xmlns:a16="http://schemas.microsoft.com/office/drawing/2014/main" val="285371575"/>
                    </a:ext>
                  </a:extLst>
                </a:gridCol>
                <a:gridCol w="1631730">
                  <a:extLst>
                    <a:ext uri="{9D8B030D-6E8A-4147-A177-3AD203B41FA5}">
                      <a16:colId xmlns:a16="http://schemas.microsoft.com/office/drawing/2014/main" val="4001056091"/>
                    </a:ext>
                  </a:extLst>
                </a:gridCol>
              </a:tblGrid>
              <a:tr h="8866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задания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Блоки ПООП ООО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Алексеевский район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Борский район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Нефтегорский район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Юго- Восточный Округ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06419"/>
                  </a:ext>
                </a:extLst>
              </a:tr>
              <a:tr h="279944">
                <a:tc>
                  <a:txBody>
                    <a:bodyPr/>
                    <a:lstStyle/>
                    <a:p>
                      <a:pPr indent="3619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74,36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85,71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80,38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73,28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870677"/>
                  </a:ext>
                </a:extLst>
              </a:tr>
              <a:tr h="279944">
                <a:tc>
                  <a:txBody>
                    <a:bodyPr/>
                    <a:lstStyle/>
                    <a:p>
                      <a:pPr indent="3619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89,19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87,18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82,6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82,1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271274"/>
                  </a:ext>
                </a:extLst>
              </a:tr>
              <a:tr h="279944">
                <a:tc>
                  <a:txBody>
                    <a:bodyPr/>
                    <a:lstStyle/>
                    <a:p>
                      <a:pPr indent="3619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67,65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91,03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83,52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80,7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76,08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507594"/>
                  </a:ext>
                </a:extLst>
              </a:tr>
              <a:tr h="279944">
                <a:tc>
                  <a:txBody>
                    <a:bodyPr/>
                    <a:lstStyle/>
                    <a:p>
                      <a:pPr indent="3619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58,11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67,95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74,18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66,74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69,75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817208"/>
                  </a:ext>
                </a:extLst>
              </a:tr>
              <a:tr h="279944">
                <a:tc>
                  <a:txBody>
                    <a:bodyPr/>
                    <a:lstStyle/>
                    <a:p>
                      <a:pPr indent="3619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70,51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74,73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75,44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67,85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165951"/>
                  </a:ext>
                </a:extLst>
              </a:tr>
              <a:tr h="279944">
                <a:tc>
                  <a:txBody>
                    <a:bodyPr/>
                    <a:lstStyle/>
                    <a:p>
                      <a:pPr indent="3619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55,41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56,41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64,84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58,88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57,64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993015"/>
                  </a:ext>
                </a:extLst>
              </a:tr>
              <a:tr h="279944">
                <a:tc>
                  <a:txBody>
                    <a:bodyPr/>
                    <a:lstStyle/>
                    <a:p>
                      <a:pPr indent="3619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60,81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79,49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81,32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73,87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68,04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4189151"/>
                  </a:ext>
                </a:extLst>
              </a:tr>
              <a:tr h="279944">
                <a:tc>
                  <a:txBody>
                    <a:bodyPr/>
                    <a:lstStyle/>
                    <a:p>
                      <a:pPr indent="3619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59,46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76,92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90,11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75,49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71,65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230244"/>
                  </a:ext>
                </a:extLst>
              </a:tr>
              <a:tr h="279944">
                <a:tc>
                  <a:txBody>
                    <a:bodyPr/>
                    <a:lstStyle/>
                    <a:p>
                      <a:pPr indent="3619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44,87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45,79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36,22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40,95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911821"/>
                  </a:ext>
                </a:extLst>
              </a:tr>
              <a:tr h="279944">
                <a:tc>
                  <a:txBody>
                    <a:bodyPr/>
                    <a:lstStyle/>
                    <a:p>
                      <a:pPr indent="3619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46,85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47,86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54,95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49,88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51,99</a:t>
                      </a:r>
                    </a:p>
                  </a:txBody>
                  <a:tcPr marL="68140" marR="68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603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1004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B7B75E1-FED6-4C50-8D3E-25AD5E84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2"/>
                </a:solidFill>
              </a:rPr>
              <a:t>Анализ выполнения отдельных заданий по школам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AA82BCA6-D43B-4918-BEC6-040EF488F70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69036"/>
            <a:ext cx="10515600" cy="5231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64099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B7B75E1-FED6-4C50-8D3E-25AD5E84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78" y="2568679"/>
            <a:ext cx="2823915" cy="3007662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2"/>
                </a:solidFill>
              </a:rPr>
              <a:t>Соответствие отметок за работу и отметок по журналу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1E24147-84D6-4D5F-B1A2-1DF38BDCF7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614311"/>
              </p:ext>
            </p:extLst>
          </p:nvPr>
        </p:nvGraphicFramePr>
        <p:xfrm>
          <a:off x="3402768" y="193826"/>
          <a:ext cx="8079697" cy="6470348"/>
        </p:xfrm>
        <a:graphic>
          <a:graphicData uri="http://schemas.openxmlformats.org/drawingml/2006/table">
            <a:tbl>
              <a:tblPr firstRow="1" firstCol="1" bandRow="1"/>
              <a:tblGrid>
                <a:gridCol w="3000234">
                  <a:extLst>
                    <a:ext uri="{9D8B030D-6E8A-4147-A177-3AD203B41FA5}">
                      <a16:colId xmlns:a16="http://schemas.microsoft.com/office/drawing/2014/main" val="2747835131"/>
                    </a:ext>
                  </a:extLst>
                </a:gridCol>
                <a:gridCol w="1004728">
                  <a:extLst>
                    <a:ext uri="{9D8B030D-6E8A-4147-A177-3AD203B41FA5}">
                      <a16:colId xmlns:a16="http://schemas.microsoft.com/office/drawing/2014/main" val="2542168941"/>
                    </a:ext>
                  </a:extLst>
                </a:gridCol>
                <a:gridCol w="711684">
                  <a:extLst>
                    <a:ext uri="{9D8B030D-6E8A-4147-A177-3AD203B41FA5}">
                      <a16:colId xmlns:a16="http://schemas.microsoft.com/office/drawing/2014/main" val="611685519"/>
                    </a:ext>
                  </a:extLst>
                </a:gridCol>
                <a:gridCol w="809365">
                  <a:extLst>
                    <a:ext uri="{9D8B030D-6E8A-4147-A177-3AD203B41FA5}">
                      <a16:colId xmlns:a16="http://schemas.microsoft.com/office/drawing/2014/main" val="3400000212"/>
                    </a:ext>
                  </a:extLst>
                </a:gridCol>
                <a:gridCol w="893094">
                  <a:extLst>
                    <a:ext uri="{9D8B030D-6E8A-4147-A177-3AD203B41FA5}">
                      <a16:colId xmlns:a16="http://schemas.microsoft.com/office/drawing/2014/main" val="2667530810"/>
                    </a:ext>
                  </a:extLst>
                </a:gridCol>
                <a:gridCol w="858471">
                  <a:extLst>
                    <a:ext uri="{9D8B030D-6E8A-4147-A177-3AD203B41FA5}">
                      <a16:colId xmlns:a16="http://schemas.microsoft.com/office/drawing/2014/main" val="961961929"/>
                    </a:ext>
                  </a:extLst>
                </a:gridCol>
                <a:gridCol w="802121">
                  <a:extLst>
                    <a:ext uri="{9D8B030D-6E8A-4147-A177-3AD203B41FA5}">
                      <a16:colId xmlns:a16="http://schemas.microsoft.com/office/drawing/2014/main" val="362134521"/>
                    </a:ext>
                  </a:extLst>
                </a:gridCol>
              </a:tblGrid>
              <a:tr h="89201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Понизили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.&lt;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Отм.по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журналу)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Подтвердили</a:t>
                      </a:r>
                      <a:b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(Отм.=Отм.по журналу)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Повысили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.&gt;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Отм.по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журналу)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862822"/>
                  </a:ext>
                </a:extLst>
              </a:tr>
              <a:tr h="583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718438"/>
                  </a:ext>
                </a:extLst>
              </a:tr>
              <a:tr h="287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с.Алексеевка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6,25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93,75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823018"/>
                  </a:ext>
                </a:extLst>
              </a:tr>
              <a:tr h="287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с.Герасимовка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404093"/>
                  </a:ext>
                </a:extLst>
              </a:tr>
              <a:tr h="287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с.Летниково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82388"/>
                  </a:ext>
                </a:extLst>
              </a:tr>
              <a:tr h="287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с.С-Ивановка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16,67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627374"/>
                  </a:ext>
                </a:extLst>
              </a:tr>
              <a:tr h="287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ООШ пос.Ильичевский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378967"/>
                  </a:ext>
                </a:extLst>
              </a:tr>
              <a:tr h="287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 с.Борское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11,11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81,48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546568"/>
                  </a:ext>
                </a:extLst>
              </a:tr>
              <a:tr h="287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с.Борское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23,81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830050"/>
                  </a:ext>
                </a:extLst>
              </a:tr>
              <a:tr h="386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пос.Новый Кутулук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14,29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78,57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7,14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269348"/>
                  </a:ext>
                </a:extLst>
              </a:tr>
              <a:tr h="287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с.Петровка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86,67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084350"/>
                  </a:ext>
                </a:extLst>
              </a:tr>
              <a:tr h="287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с.Заплавное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276261"/>
                  </a:ext>
                </a:extLst>
              </a:tr>
              <a:tr h="386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 г.Нефтегорска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90,91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9,09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075006"/>
                  </a:ext>
                </a:extLst>
              </a:tr>
              <a:tr h="386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г.Нефтегорска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40,91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45,45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13,64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046409"/>
                  </a:ext>
                </a:extLst>
              </a:tr>
              <a:tr h="386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№3 г.Нефтегорска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5,56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88,89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5,56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712819"/>
                  </a:ext>
                </a:extLst>
              </a:tr>
              <a:tr h="287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с.Богдановка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43468"/>
                  </a:ext>
                </a:extLst>
              </a:tr>
              <a:tr h="287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с.Утевка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78,95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21,05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847016"/>
                  </a:ext>
                </a:extLst>
              </a:tr>
              <a:tr h="287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ООШ с.Покровка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306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1090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4127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11 класс. Участники и 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A6ED53-4A91-43EF-BFD7-D56D5629D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60" y="1311639"/>
            <a:ext cx="11767279" cy="5531371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                                                                    Участники: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написании ВПР по истории по материалам 76 обучающихся 11-х классов из 9 ОО Юго-Восточного округа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Распределение заданий по уровням сложности</a:t>
            </a: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r>
              <a:rPr lang="ru-RU" dirty="0">
                <a:solidFill>
                  <a:srgbClr val="0070C0"/>
                </a:solidFill>
              </a:rPr>
              <a:t>                                                                                          Перевод баллов</a:t>
            </a: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626258B6-F861-4AC7-9A16-69D409F0F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859599"/>
              </p:ext>
            </p:extLst>
          </p:nvPr>
        </p:nvGraphicFramePr>
        <p:xfrm>
          <a:off x="212360" y="3429000"/>
          <a:ext cx="6967929" cy="2194816"/>
        </p:xfrm>
        <a:graphic>
          <a:graphicData uri="http://schemas.openxmlformats.org/drawingml/2006/table">
            <a:tbl>
              <a:tblPr firstRow="1" firstCol="1" bandRow="1"/>
              <a:tblGrid>
                <a:gridCol w="619371">
                  <a:extLst>
                    <a:ext uri="{9D8B030D-6E8A-4147-A177-3AD203B41FA5}">
                      <a16:colId xmlns:a16="http://schemas.microsoft.com/office/drawing/2014/main" val="3476310266"/>
                    </a:ext>
                  </a:extLst>
                </a:gridCol>
                <a:gridCol w="1641646">
                  <a:extLst>
                    <a:ext uri="{9D8B030D-6E8A-4147-A177-3AD203B41FA5}">
                      <a16:colId xmlns:a16="http://schemas.microsoft.com/office/drawing/2014/main" val="2250179537"/>
                    </a:ext>
                  </a:extLst>
                </a:gridCol>
                <a:gridCol w="950539">
                  <a:extLst>
                    <a:ext uri="{9D8B030D-6E8A-4147-A177-3AD203B41FA5}">
                      <a16:colId xmlns:a16="http://schemas.microsoft.com/office/drawing/2014/main" val="4231233994"/>
                    </a:ext>
                  </a:extLst>
                </a:gridCol>
                <a:gridCol w="1371363">
                  <a:extLst>
                    <a:ext uri="{9D8B030D-6E8A-4147-A177-3AD203B41FA5}">
                      <a16:colId xmlns:a16="http://schemas.microsoft.com/office/drawing/2014/main" val="505281327"/>
                    </a:ext>
                  </a:extLst>
                </a:gridCol>
                <a:gridCol w="2385010">
                  <a:extLst>
                    <a:ext uri="{9D8B030D-6E8A-4147-A177-3AD203B41FA5}">
                      <a16:colId xmlns:a16="http://schemas.microsoft.com/office/drawing/2014/main" val="3158764660"/>
                    </a:ext>
                  </a:extLst>
                </a:gridCol>
              </a:tblGrid>
              <a:tr h="604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заданий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первичный балл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от максимального первичного балла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302268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1369652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0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83670"/>
                  </a:ext>
                </a:extLst>
              </a:tr>
              <a:tr h="20129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515845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D7933781-CBCC-4022-8C1D-4EFA072D39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678343"/>
              </p:ext>
            </p:extLst>
          </p:nvPr>
        </p:nvGraphicFramePr>
        <p:xfrm>
          <a:off x="7398159" y="4275583"/>
          <a:ext cx="4363609" cy="1441451"/>
        </p:xfrm>
        <a:graphic>
          <a:graphicData uri="http://schemas.openxmlformats.org/drawingml/2006/table">
            <a:tbl>
              <a:tblPr firstRow="1" firstCol="1" bandRow="1"/>
              <a:tblGrid>
                <a:gridCol w="2157135">
                  <a:extLst>
                    <a:ext uri="{9D8B030D-6E8A-4147-A177-3AD203B41FA5}">
                      <a16:colId xmlns:a16="http://schemas.microsoft.com/office/drawing/2014/main" val="3076038840"/>
                    </a:ext>
                  </a:extLst>
                </a:gridCol>
                <a:gridCol w="551503">
                  <a:extLst>
                    <a:ext uri="{9D8B030D-6E8A-4147-A177-3AD203B41FA5}">
                      <a16:colId xmlns:a16="http://schemas.microsoft.com/office/drawing/2014/main" val="1868351773"/>
                    </a:ext>
                  </a:extLst>
                </a:gridCol>
                <a:gridCol w="551503">
                  <a:extLst>
                    <a:ext uri="{9D8B030D-6E8A-4147-A177-3AD203B41FA5}">
                      <a16:colId xmlns:a16="http://schemas.microsoft.com/office/drawing/2014/main" val="3207475529"/>
                    </a:ext>
                  </a:extLst>
                </a:gridCol>
                <a:gridCol w="551503">
                  <a:extLst>
                    <a:ext uri="{9D8B030D-6E8A-4147-A177-3AD203B41FA5}">
                      <a16:colId xmlns:a16="http://schemas.microsoft.com/office/drawing/2014/main" val="2369383711"/>
                    </a:ext>
                  </a:extLst>
                </a:gridCol>
                <a:gridCol w="551965">
                  <a:extLst>
                    <a:ext uri="{9D8B030D-6E8A-4147-A177-3AD203B41FA5}">
                      <a16:colId xmlns:a16="http://schemas.microsoft.com/office/drawing/2014/main" val="3287448702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пятибалльной шкале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42171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Первичные баллы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7-12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13-17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18-21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904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7033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24"/>
            <a:ext cx="10515600" cy="115506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chemeClr val="accent2"/>
                </a:solidFill>
              </a:rPr>
              <a:t>Динамика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балл по пятибалльной шкале зафиксирован на уровне 4,2 балла, что на 0,1 меньше, чем в 2022 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dirty="0">
              <a:solidFill>
                <a:schemeClr val="accent2"/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EB882C7D-B3E1-4F91-BDC3-1CEF4B5AE4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283569"/>
              </p:ext>
            </p:extLst>
          </p:nvPr>
        </p:nvGraphicFramePr>
        <p:xfrm>
          <a:off x="838200" y="1864265"/>
          <a:ext cx="10515602" cy="4581973"/>
        </p:xfrm>
        <a:graphic>
          <a:graphicData uri="http://schemas.openxmlformats.org/drawingml/2006/table">
            <a:tbl>
              <a:tblPr firstRow="1" firstCol="1" bandRow="1"/>
              <a:tblGrid>
                <a:gridCol w="967680">
                  <a:extLst>
                    <a:ext uri="{9D8B030D-6E8A-4147-A177-3AD203B41FA5}">
                      <a16:colId xmlns:a16="http://schemas.microsoft.com/office/drawing/2014/main" val="1289598882"/>
                    </a:ext>
                  </a:extLst>
                </a:gridCol>
                <a:gridCol w="1495242">
                  <a:extLst>
                    <a:ext uri="{9D8B030D-6E8A-4147-A177-3AD203B41FA5}">
                      <a16:colId xmlns:a16="http://schemas.microsoft.com/office/drawing/2014/main" val="4166362239"/>
                    </a:ext>
                  </a:extLst>
                </a:gridCol>
                <a:gridCol w="823536">
                  <a:extLst>
                    <a:ext uri="{9D8B030D-6E8A-4147-A177-3AD203B41FA5}">
                      <a16:colId xmlns:a16="http://schemas.microsoft.com/office/drawing/2014/main" val="1307375093"/>
                    </a:ext>
                  </a:extLst>
                </a:gridCol>
                <a:gridCol w="957109">
                  <a:extLst>
                    <a:ext uri="{9D8B030D-6E8A-4147-A177-3AD203B41FA5}">
                      <a16:colId xmlns:a16="http://schemas.microsoft.com/office/drawing/2014/main" val="3890801814"/>
                    </a:ext>
                  </a:extLst>
                </a:gridCol>
                <a:gridCol w="957109">
                  <a:extLst>
                    <a:ext uri="{9D8B030D-6E8A-4147-A177-3AD203B41FA5}">
                      <a16:colId xmlns:a16="http://schemas.microsoft.com/office/drawing/2014/main" val="3982370956"/>
                    </a:ext>
                  </a:extLst>
                </a:gridCol>
                <a:gridCol w="1213597">
                  <a:extLst>
                    <a:ext uri="{9D8B030D-6E8A-4147-A177-3AD203B41FA5}">
                      <a16:colId xmlns:a16="http://schemas.microsoft.com/office/drawing/2014/main" val="53794504"/>
                    </a:ext>
                  </a:extLst>
                </a:gridCol>
                <a:gridCol w="828341">
                  <a:extLst>
                    <a:ext uri="{9D8B030D-6E8A-4147-A177-3AD203B41FA5}">
                      <a16:colId xmlns:a16="http://schemas.microsoft.com/office/drawing/2014/main" val="2155697590"/>
                    </a:ext>
                  </a:extLst>
                </a:gridCol>
                <a:gridCol w="1082034">
                  <a:extLst>
                    <a:ext uri="{9D8B030D-6E8A-4147-A177-3AD203B41FA5}">
                      <a16:colId xmlns:a16="http://schemas.microsoft.com/office/drawing/2014/main" val="3803799022"/>
                    </a:ext>
                  </a:extLst>
                </a:gridCol>
                <a:gridCol w="1082034">
                  <a:extLst>
                    <a:ext uri="{9D8B030D-6E8A-4147-A177-3AD203B41FA5}">
                      <a16:colId xmlns:a16="http://schemas.microsoft.com/office/drawing/2014/main" val="2517604069"/>
                    </a:ext>
                  </a:extLst>
                </a:gridCol>
                <a:gridCol w="952304">
                  <a:extLst>
                    <a:ext uri="{9D8B030D-6E8A-4147-A177-3AD203B41FA5}">
                      <a16:colId xmlns:a16="http://schemas.microsoft.com/office/drawing/2014/main" val="1801297474"/>
                    </a:ext>
                  </a:extLst>
                </a:gridCol>
                <a:gridCol w="156616">
                  <a:extLst>
                    <a:ext uri="{9D8B030D-6E8A-4147-A177-3AD203B41FA5}">
                      <a16:colId xmlns:a16="http://schemas.microsoft.com/office/drawing/2014/main" val="3266049804"/>
                    </a:ext>
                  </a:extLst>
                </a:gridCol>
              </a:tblGrid>
              <a:tr h="20002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 участников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Факт. численность участников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 участников по баллам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502331"/>
                  </a:ext>
                </a:extLst>
              </a:tr>
              <a:tr h="85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44721"/>
                  </a:ext>
                </a:extLst>
              </a:tr>
              <a:tr h="170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9450244"/>
                  </a:ext>
                </a:extLst>
              </a:tr>
              <a:tr h="200025"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54321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Юго-Восточный округ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10,17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42,37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34296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5549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0,47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867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15,62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2784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1872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33,74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4635353"/>
                  </a:ext>
                </a:extLst>
              </a:tr>
              <a:tr h="200025"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99533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Юго-Восточный округ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7,89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48,68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43,42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8104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5805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0,34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766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2812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48,44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2207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38,02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703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9775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9083D468-0FFD-410C-9ADD-FBB7DD811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Результаты обучения</a:t>
            </a:r>
            <a:endParaRPr lang="ru-RU" sz="20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518D1A1-E56E-441A-9DB8-EDADA703D3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324767"/>
              </p:ext>
            </p:extLst>
          </p:nvPr>
        </p:nvGraphicFramePr>
        <p:xfrm>
          <a:off x="2218544" y="1834673"/>
          <a:ext cx="6760356" cy="4836589"/>
        </p:xfrm>
        <a:graphic>
          <a:graphicData uri="http://schemas.openxmlformats.org/drawingml/2006/table">
            <a:tbl>
              <a:tblPr firstRow="1" firstCol="1" bandRow="1"/>
              <a:tblGrid>
                <a:gridCol w="2008749">
                  <a:extLst>
                    <a:ext uri="{9D8B030D-6E8A-4147-A177-3AD203B41FA5}">
                      <a16:colId xmlns:a16="http://schemas.microsoft.com/office/drawing/2014/main" val="462006958"/>
                    </a:ext>
                  </a:extLst>
                </a:gridCol>
                <a:gridCol w="2297628">
                  <a:extLst>
                    <a:ext uri="{9D8B030D-6E8A-4147-A177-3AD203B41FA5}">
                      <a16:colId xmlns:a16="http://schemas.microsoft.com/office/drawing/2014/main" val="1220458072"/>
                    </a:ext>
                  </a:extLst>
                </a:gridCol>
                <a:gridCol w="2453979">
                  <a:extLst>
                    <a:ext uri="{9D8B030D-6E8A-4147-A177-3AD203B41FA5}">
                      <a16:colId xmlns:a16="http://schemas.microsoft.com/office/drawing/2014/main" val="1865405817"/>
                    </a:ext>
                  </a:extLst>
                </a:gridCol>
              </a:tblGrid>
              <a:tr h="16061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 «3», «4» и «5»,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преодолевших минимальный балл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 «4» и «5» 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727374"/>
                  </a:ext>
                </a:extLst>
              </a:tr>
              <a:tr h="380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99,65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86,46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630543"/>
                  </a:ext>
                </a:extLst>
              </a:tr>
              <a:tr h="380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Юго-Восточный округ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255968"/>
                  </a:ext>
                </a:extLst>
              </a:tr>
              <a:tr h="380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М.р. Алексеевский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881435"/>
                  </a:ext>
                </a:extLst>
              </a:tr>
              <a:tr h="380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М.р. Борский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84,37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691556"/>
                  </a:ext>
                </a:extLst>
              </a:tr>
              <a:tr h="380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М.р. Нефтегорский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770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5763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2E34E9C-09EB-471F-9FEA-91A3823AB24C}"/>
              </a:ext>
            </a:extLst>
          </p:cNvPr>
          <p:cNvSpPr txBox="1">
            <a:spLocks/>
          </p:cNvSpPr>
          <p:nvPr/>
        </p:nvSpPr>
        <p:spPr>
          <a:xfrm>
            <a:off x="990600" y="367624"/>
            <a:ext cx="10515600" cy="11550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>
                <a:solidFill>
                  <a:schemeClr val="accent2"/>
                </a:solidFill>
              </a:rPr>
              <a:t>Распределение групп баллов по районам</a:t>
            </a:r>
            <a:endParaRPr lang="ru-RU" sz="2000" dirty="0">
              <a:solidFill>
                <a:schemeClr val="accent2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89211495-E7F1-486D-8A29-9D73CA2655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808080"/>
              </p:ext>
            </p:extLst>
          </p:nvPr>
        </p:nvGraphicFramePr>
        <p:xfrm>
          <a:off x="1304145" y="2008682"/>
          <a:ext cx="8919146" cy="4167263"/>
        </p:xfrm>
        <a:graphic>
          <a:graphicData uri="http://schemas.openxmlformats.org/drawingml/2006/table">
            <a:tbl>
              <a:tblPr firstRow="1" firstCol="1" bandRow="1"/>
              <a:tblGrid>
                <a:gridCol w="2649006">
                  <a:extLst>
                    <a:ext uri="{9D8B030D-6E8A-4147-A177-3AD203B41FA5}">
                      <a16:colId xmlns:a16="http://schemas.microsoft.com/office/drawing/2014/main" val="4030375241"/>
                    </a:ext>
                  </a:extLst>
                </a:gridCol>
                <a:gridCol w="1380281">
                  <a:extLst>
                    <a:ext uri="{9D8B030D-6E8A-4147-A177-3AD203B41FA5}">
                      <a16:colId xmlns:a16="http://schemas.microsoft.com/office/drawing/2014/main" val="1944239479"/>
                    </a:ext>
                  </a:extLst>
                </a:gridCol>
                <a:gridCol w="1239508">
                  <a:extLst>
                    <a:ext uri="{9D8B030D-6E8A-4147-A177-3AD203B41FA5}">
                      <a16:colId xmlns:a16="http://schemas.microsoft.com/office/drawing/2014/main" val="3248134469"/>
                    </a:ext>
                  </a:extLst>
                </a:gridCol>
                <a:gridCol w="1221801">
                  <a:extLst>
                    <a:ext uri="{9D8B030D-6E8A-4147-A177-3AD203B41FA5}">
                      <a16:colId xmlns:a16="http://schemas.microsoft.com/office/drawing/2014/main" val="59613895"/>
                    </a:ext>
                  </a:extLst>
                </a:gridCol>
                <a:gridCol w="1221801">
                  <a:extLst>
                    <a:ext uri="{9D8B030D-6E8A-4147-A177-3AD203B41FA5}">
                      <a16:colId xmlns:a16="http://schemas.microsoft.com/office/drawing/2014/main" val="403520304"/>
                    </a:ext>
                  </a:extLst>
                </a:gridCol>
                <a:gridCol w="1206749">
                  <a:extLst>
                    <a:ext uri="{9D8B030D-6E8A-4147-A177-3AD203B41FA5}">
                      <a16:colId xmlns:a16="http://schemas.microsoft.com/office/drawing/2014/main" val="4284162782"/>
                    </a:ext>
                  </a:extLst>
                </a:gridCol>
              </a:tblGrid>
              <a:tr h="127159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        участников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 участников по полученным баллам, 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664134"/>
                  </a:ext>
                </a:extLst>
              </a:tr>
              <a:tr h="468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185962"/>
                  </a:ext>
                </a:extLst>
              </a:tr>
              <a:tr h="468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5805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48,44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38,02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403885"/>
                  </a:ext>
                </a:extLst>
              </a:tr>
              <a:tr h="4684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Юго-Восточный округ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7,89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48,68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43,42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279478"/>
                  </a:ext>
                </a:extLst>
              </a:tr>
              <a:tr h="468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Алексеевский м.р.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723386"/>
                  </a:ext>
                </a:extLst>
              </a:tr>
              <a:tr h="468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Борский м.р.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15,63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40,63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43,75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83663"/>
                  </a:ext>
                </a:extLst>
              </a:tr>
              <a:tr h="5532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Нефтегорский м.р.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835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6626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8CA0EDB-35E6-4E2E-B242-4662E3A745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357451"/>
              </p:ext>
            </p:extLst>
          </p:nvPr>
        </p:nvGraphicFramePr>
        <p:xfrm>
          <a:off x="407139" y="169556"/>
          <a:ext cx="4309580" cy="6688444"/>
        </p:xfrm>
        <a:graphic>
          <a:graphicData uri="http://schemas.openxmlformats.org/drawingml/2006/table">
            <a:tbl>
              <a:tblPr firstRow="1" firstCol="1" bandRow="1"/>
              <a:tblGrid>
                <a:gridCol w="731777">
                  <a:extLst>
                    <a:ext uri="{9D8B030D-6E8A-4147-A177-3AD203B41FA5}">
                      <a16:colId xmlns:a16="http://schemas.microsoft.com/office/drawing/2014/main" val="3970587986"/>
                    </a:ext>
                  </a:extLst>
                </a:gridCol>
                <a:gridCol w="1915641">
                  <a:extLst>
                    <a:ext uri="{9D8B030D-6E8A-4147-A177-3AD203B41FA5}">
                      <a16:colId xmlns:a16="http://schemas.microsoft.com/office/drawing/2014/main" val="3452452428"/>
                    </a:ext>
                  </a:extLst>
                </a:gridCol>
                <a:gridCol w="348076">
                  <a:extLst>
                    <a:ext uri="{9D8B030D-6E8A-4147-A177-3AD203B41FA5}">
                      <a16:colId xmlns:a16="http://schemas.microsoft.com/office/drawing/2014/main" val="4034858622"/>
                    </a:ext>
                  </a:extLst>
                </a:gridCol>
                <a:gridCol w="731777">
                  <a:extLst>
                    <a:ext uri="{9D8B030D-6E8A-4147-A177-3AD203B41FA5}">
                      <a16:colId xmlns:a16="http://schemas.microsoft.com/office/drawing/2014/main" val="3201587903"/>
                    </a:ext>
                  </a:extLst>
                </a:gridCol>
                <a:gridCol w="582309">
                  <a:extLst>
                    <a:ext uri="{9D8B030D-6E8A-4147-A177-3AD203B41FA5}">
                      <a16:colId xmlns:a16="http://schemas.microsoft.com/office/drawing/2014/main" val="1580503239"/>
                    </a:ext>
                  </a:extLst>
                </a:gridCol>
              </a:tblGrid>
              <a:tr h="110899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Блоки ПООП обучающийся научится / получит возможность научиться или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проверяемые требования (умения) в соответствии с ФГОС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 балл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% выполнения</a:t>
                      </a:r>
                      <a:endParaRPr lang="ru-RU" sz="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277788"/>
                  </a:ext>
                </a:extLst>
              </a:tr>
              <a:tr h="1682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Юго-Восточный округ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региону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47546"/>
                  </a:ext>
                </a:extLst>
              </a:tr>
              <a:tr h="53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5805 уч.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522875"/>
                  </a:ext>
                </a:extLst>
              </a:tr>
              <a:tr h="9137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 основных терминов. Знание/понимание основных фактов, процессов и явлений, характеризующих целостность отечественной и всемирной истории; периодизацию всемирной и отечественной истории; современные версии и трактовки важнейших проблем отечественной и всемирной истории; историческую обусловленность современных общественных процессов; особенности исторического пути России, ее роль в мировом сообществе.</a:t>
                      </a:r>
                      <a:endParaRPr lang="ru-RU" sz="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722940"/>
                  </a:ext>
                </a:extLst>
              </a:tr>
              <a:tr h="1315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Знание/понимание основных фактов, процессов и явлений, характеризующих целостность отечественной и всемирной истории; периодизацию всемирной и отечественной истории; современные версии и трактовки важнейших проблем отечественной и всемирной истории; историческую обусловленность современных общественных процессов; особенности исторического пути России, ее роль в мировом сообществе. Умение проводить поиск исторической информации в источниках разного типа; осуществлять внешнюю и внутреннюю критику источника (характеризовать авторство источника, время, обстоятельства, цели его создания, степень достоверности).</a:t>
                      </a:r>
                      <a:endParaRPr lang="ru-RU" sz="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81,25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86,08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5670883"/>
                  </a:ext>
                </a:extLst>
              </a:tr>
              <a:tr h="397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проводить поиск исторической информации в источниках разного типа; различать в исторической информации факты и мнения, исторические описания и исторические объяснения.</a:t>
                      </a:r>
                      <a:endParaRPr lang="ru-RU" sz="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77,98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375811"/>
                  </a:ext>
                </a:extLst>
              </a:tr>
              <a:tr h="8564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Знание/понимание основных фактов, процессов и явлений, характеризующих целостность отечественной и всемирной истории; периодизацию всемирной и отечественной истории; современные версии и трактовки важнейших проблем отечественной и всемирной истории; историческую обусловленность современных общественных процессов; особенности исторического пути России, ее роль в мировом сообществе.</a:t>
                      </a:r>
                      <a:endParaRPr lang="ru-RU" sz="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85,21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83,01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125787"/>
                  </a:ext>
                </a:extLst>
              </a:tr>
              <a:tr h="12005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систематизировать разнообразную историческую информацию на основе своих представлений об общих закономерностях исторического процесса. Знание/понимание основных фактов, процессов и явлений, характеризующих целостность отечественной и всемирной истории; периодизацию всемирной и отечественной истории; современные версии и трактовки важнейших проблем отечественной и всемирной истории; историческую обусловленность современных общественных процессов; особенности исторического пути России, ее роль в мировом сообществе.</a:t>
                      </a:r>
                      <a:endParaRPr lang="ru-RU" sz="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84,37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83,17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994065"/>
                  </a:ext>
                </a:extLst>
              </a:tr>
              <a:tr h="12005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работать с исторической картой, анализировать историческую информацию, представленную в разных знаковых системах (текст, карта, таблица, схема, аудиовизуальный ряд). Знание/понимание основных фактов, процессов и явлений, характеризующих целостность отечественной и всемирной истории; периодизацию всемирной и отечественной истории; современные версии и трактовки важнейших проблем отечественной и всемирной истории; историческую обусловленность современных общественных процессов; особенности исторического пути России, ее роль в мировом сообществе.</a:t>
                      </a:r>
                      <a:endParaRPr lang="ru-RU" sz="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90,62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86,72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335" marR="15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6442750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22188B5-D9BC-4407-875A-2DA850E08E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364196"/>
              </p:ext>
            </p:extLst>
          </p:nvPr>
        </p:nvGraphicFramePr>
        <p:xfrm>
          <a:off x="6595672" y="320607"/>
          <a:ext cx="5189189" cy="5697277"/>
        </p:xfrm>
        <a:graphic>
          <a:graphicData uri="http://schemas.openxmlformats.org/drawingml/2006/table">
            <a:tbl>
              <a:tblPr firstRow="1" firstCol="1" bandRow="1"/>
              <a:tblGrid>
                <a:gridCol w="397099">
                  <a:extLst>
                    <a:ext uri="{9D8B030D-6E8A-4147-A177-3AD203B41FA5}">
                      <a16:colId xmlns:a16="http://schemas.microsoft.com/office/drawing/2014/main" val="693876598"/>
                    </a:ext>
                  </a:extLst>
                </a:gridCol>
                <a:gridCol w="2565801">
                  <a:extLst>
                    <a:ext uri="{9D8B030D-6E8A-4147-A177-3AD203B41FA5}">
                      <a16:colId xmlns:a16="http://schemas.microsoft.com/office/drawing/2014/main" val="1267200106"/>
                    </a:ext>
                  </a:extLst>
                </a:gridCol>
                <a:gridCol w="466212">
                  <a:extLst>
                    <a:ext uri="{9D8B030D-6E8A-4147-A177-3AD203B41FA5}">
                      <a16:colId xmlns:a16="http://schemas.microsoft.com/office/drawing/2014/main" val="4241145514"/>
                    </a:ext>
                  </a:extLst>
                </a:gridCol>
                <a:gridCol w="980135">
                  <a:extLst>
                    <a:ext uri="{9D8B030D-6E8A-4147-A177-3AD203B41FA5}">
                      <a16:colId xmlns:a16="http://schemas.microsoft.com/office/drawing/2014/main" val="2883772663"/>
                    </a:ext>
                  </a:extLst>
                </a:gridCol>
                <a:gridCol w="779942">
                  <a:extLst>
                    <a:ext uri="{9D8B030D-6E8A-4147-A177-3AD203B41FA5}">
                      <a16:colId xmlns:a16="http://schemas.microsoft.com/office/drawing/2014/main" val="1619129729"/>
                    </a:ext>
                  </a:extLst>
                </a:gridCol>
              </a:tblGrid>
              <a:tr h="7995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работать с исторической картой, анализировать историческую информацию, представленную в разных знаковых системах (текст, карта, таблица, схема, аудиовизуальный ряд). Знание/понимание основных фактов, процессов и явлений, характеризующих целостность отечественной и всемирной истории; периодизацию всемирной и отечественной истории; современные версии и трактовки важнейших проблем отечественной и всемирной истории; историческую обусловленность современных общественных процессов; особенности исторического пути России, ее роль в мировом сообществе.</a:t>
                      </a:r>
                      <a:endParaRPr lang="ru-RU" sz="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93,96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86,89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9357373"/>
                  </a:ext>
                </a:extLst>
              </a:tr>
              <a:tr h="8497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работать с иллюстративным материалом (знание фактов истории культуры), анализировать историческую информацию, представленную в разных знаковых системах (текст, карта, таблица, схема, аудиовизуальный ряд).   Знание/понимание основных фактов, процессов и явлений, характеризующих целостность отечественной и всемирной истории; периодизацию всемирной и отечественной истории; современные версии и трактовки важнейших проблем отечественной и всемирной истории; историческую обусловленность современных общественных процессов; особенности исторического пути России, ее роль в мировом сообществе.</a:t>
                      </a:r>
                      <a:endParaRPr lang="ru-RU" sz="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85,52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83,97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497253"/>
                  </a:ext>
                </a:extLst>
              </a:tr>
              <a:tr h="8497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работать с иллюстративным материалом (знание фактов истории культуры), анализировать историческую информацию, представленную в разных знаковых системах (текст, карта, таблица, схема, аудиовизуальный ряд).  Знание/понимание основных фактов, процессов и явлений, характеризующих целостность отечественной и всемирной истории; периодизацию всемирной и отечественной истории; современные версии и трактовки важнейших проблем отечественной и всемирной истории; историческую обусловленность современных общественных процессов; особенности исторического пути России, ее роль в мировом сообществе.</a:t>
                      </a:r>
                      <a:endParaRPr lang="ru-RU" sz="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84,37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84,67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895004"/>
                  </a:ext>
                </a:extLst>
              </a:tr>
              <a:tr h="598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 истории родного края. Знание/понимание основных фактов, процессов и явлений, характеризующих целостность отечественной и всемирной истории; периодизацию всемирной и отечественной истории; современные версии и трактовки важнейших проблем отечественной и всемирной истории; историческую обусловленность современных общественных процессов; особенности исторического пути России, ее роль в мировом сообществе.</a:t>
                      </a:r>
                      <a:endParaRPr lang="ru-RU" sz="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74,64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537735"/>
                  </a:ext>
                </a:extLst>
              </a:tr>
              <a:tr h="95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 истории родного края. Умение различать в исторической информации факты и мнения, исторические описания и исторические объяснения; систематизировать разнообразную историческую информацию на основе своих представлений об общих закономерностях исторического процесса. Знание/понимание основных фактов, процессов и явлений, характеризующих целостность отечественной и всемирной истории; периодизацию всемирной и отечественной истории; современные версии и трактовки важнейших проблем отечественной и всемирной истории; историческую обусловленность современных общественных процессов; особенности исторического пути России, ее роль в мировом сообществе.</a:t>
                      </a:r>
                      <a:endParaRPr lang="ru-RU" sz="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48,33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49,32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5572327"/>
                  </a:ext>
                </a:extLst>
              </a:tr>
              <a:tr h="7995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 исторических деятелей. Умение систематизировать разнообразную историческую информацию на основе своих представлений об общих закономерностях исторического процесса. Знание/понимание основных фактов, процессов и явлений, характеризующих целостность отечественной и всемирной истории; периодизацию всемирной и отечественной истории; современные версии и трактовки важнейших проблем отечественной и всемирной истории; историческую обусловленность современных общественных процессов; особенности исторического пути России, ее роль в мировом сообществе.</a:t>
                      </a:r>
                      <a:endParaRPr lang="ru-RU" sz="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56,39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971305"/>
                  </a:ext>
                </a:extLst>
              </a:tr>
              <a:tr h="8497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устанавливать причинно-следственные связи; систематизировать разнообразную историческую информацию на основе своих представлений об общих закономерностях исторического процесса. Знание/понимание основных фактов, процессов и явлений, характеризующих целостность отечественной и всемирной истории; периодизацию всемирной и отечественной истории; современные версии и трактовки важнейших проблем отечественной и всемирной истории; историческую обусловленность современных общественных процессов; особенности исторического пути России, ее роль в мировом сообществе.</a:t>
                      </a:r>
                      <a:endParaRPr lang="ru-RU" sz="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42,08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52,42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31" marR="13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9333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6616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B7B75E1-FED6-4C50-8D3E-25AD5E84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2"/>
                </a:solidFill>
              </a:rPr>
              <a:t>Анализ выполнения отдельных заданий по районам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576DE7C-B2CC-4757-BD27-541B884BCB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914074"/>
              </p:ext>
            </p:extLst>
          </p:nvPr>
        </p:nvGraphicFramePr>
        <p:xfrm>
          <a:off x="1199213" y="1825628"/>
          <a:ext cx="10611676" cy="4878005"/>
        </p:xfrm>
        <a:graphic>
          <a:graphicData uri="http://schemas.openxmlformats.org/drawingml/2006/table">
            <a:tbl>
              <a:tblPr firstRow="1" firstCol="1" bandRow="1"/>
              <a:tblGrid>
                <a:gridCol w="2233535">
                  <a:extLst>
                    <a:ext uri="{9D8B030D-6E8A-4147-A177-3AD203B41FA5}">
                      <a16:colId xmlns:a16="http://schemas.microsoft.com/office/drawing/2014/main" val="1589551459"/>
                    </a:ext>
                  </a:extLst>
                </a:gridCol>
                <a:gridCol w="1520347">
                  <a:extLst>
                    <a:ext uri="{9D8B030D-6E8A-4147-A177-3AD203B41FA5}">
                      <a16:colId xmlns:a16="http://schemas.microsoft.com/office/drawing/2014/main" val="1573619838"/>
                    </a:ext>
                  </a:extLst>
                </a:gridCol>
                <a:gridCol w="1543363">
                  <a:extLst>
                    <a:ext uri="{9D8B030D-6E8A-4147-A177-3AD203B41FA5}">
                      <a16:colId xmlns:a16="http://schemas.microsoft.com/office/drawing/2014/main" val="3624491126"/>
                    </a:ext>
                  </a:extLst>
                </a:gridCol>
                <a:gridCol w="1978012">
                  <a:extLst>
                    <a:ext uri="{9D8B030D-6E8A-4147-A177-3AD203B41FA5}">
                      <a16:colId xmlns:a16="http://schemas.microsoft.com/office/drawing/2014/main" val="2896119448"/>
                    </a:ext>
                  </a:extLst>
                </a:gridCol>
                <a:gridCol w="1684136">
                  <a:extLst>
                    <a:ext uri="{9D8B030D-6E8A-4147-A177-3AD203B41FA5}">
                      <a16:colId xmlns:a16="http://schemas.microsoft.com/office/drawing/2014/main" val="2417199209"/>
                    </a:ext>
                  </a:extLst>
                </a:gridCol>
                <a:gridCol w="1652283">
                  <a:extLst>
                    <a:ext uri="{9D8B030D-6E8A-4147-A177-3AD203B41FA5}">
                      <a16:colId xmlns:a16="http://schemas.microsoft.com/office/drawing/2014/main" val="2997668715"/>
                    </a:ext>
                  </a:extLst>
                </a:gridCol>
              </a:tblGrid>
              <a:tr h="6927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задания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Блоки ПООП ООО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Алексеевский район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Борский район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Нефтегорский район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Юго- Восточный Округ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625161"/>
                  </a:ext>
                </a:extLst>
              </a:tr>
              <a:tr h="2451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90,63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92,11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28786"/>
                  </a:ext>
                </a:extLst>
              </a:tr>
              <a:tr h="2451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68,75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81,25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86,08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0845391"/>
                  </a:ext>
                </a:extLst>
              </a:tr>
              <a:tr h="2451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77,98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972475"/>
                  </a:ext>
                </a:extLst>
              </a:tr>
              <a:tr h="2451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65,63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85,21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83,01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889201"/>
                  </a:ext>
                </a:extLst>
              </a:tr>
              <a:tr h="2451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78,13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84,37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83,17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695551"/>
                  </a:ext>
                </a:extLst>
              </a:tr>
              <a:tr h="2451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96,88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90,62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86,72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3196127"/>
                  </a:ext>
                </a:extLst>
              </a:tr>
              <a:tr h="2451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84,38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93,96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86,89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979260"/>
                  </a:ext>
                </a:extLst>
              </a:tr>
              <a:tr h="2451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95,31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73,75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85,52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83,97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093633"/>
                  </a:ext>
                </a:extLst>
              </a:tr>
              <a:tr h="2451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90,63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84,37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84,67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47764"/>
                  </a:ext>
                </a:extLst>
              </a:tr>
              <a:tr h="2451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10К1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74,64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440360"/>
                  </a:ext>
                </a:extLst>
              </a:tr>
              <a:tr h="2451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10К2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48,33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49,32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557978"/>
                  </a:ext>
                </a:extLst>
              </a:tr>
              <a:tr h="2451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53,13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73,75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50,62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56,39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975157"/>
                  </a:ext>
                </a:extLst>
              </a:tr>
              <a:tr h="2451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43,75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837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82,5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42,08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52,42</a:t>
                      </a:r>
                    </a:p>
                  </a:txBody>
                  <a:tcPr marL="59666" marR="59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530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95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24"/>
            <a:ext cx="10515600" cy="115506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Результаты обучения</a:t>
            </a:r>
            <a:endParaRPr lang="ru-RU" sz="2000" dirty="0">
              <a:solidFill>
                <a:schemeClr val="accent2"/>
              </a:solidFill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9980DF9D-2A7E-444D-9CE8-228C89C258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704068"/>
              </p:ext>
            </p:extLst>
          </p:nvPr>
        </p:nvGraphicFramePr>
        <p:xfrm>
          <a:off x="1379095" y="1588956"/>
          <a:ext cx="7692198" cy="4805579"/>
        </p:xfrm>
        <a:graphic>
          <a:graphicData uri="http://schemas.openxmlformats.org/drawingml/2006/table">
            <a:tbl>
              <a:tblPr firstRow="1" firstCol="1" bandRow="1"/>
              <a:tblGrid>
                <a:gridCol w="3735695">
                  <a:extLst>
                    <a:ext uri="{9D8B030D-6E8A-4147-A177-3AD203B41FA5}">
                      <a16:colId xmlns:a16="http://schemas.microsoft.com/office/drawing/2014/main" val="3020961484"/>
                    </a:ext>
                  </a:extLst>
                </a:gridCol>
                <a:gridCol w="2210552">
                  <a:extLst>
                    <a:ext uri="{9D8B030D-6E8A-4147-A177-3AD203B41FA5}">
                      <a16:colId xmlns:a16="http://schemas.microsoft.com/office/drawing/2014/main" val="2763303435"/>
                    </a:ext>
                  </a:extLst>
                </a:gridCol>
                <a:gridCol w="1745951">
                  <a:extLst>
                    <a:ext uri="{9D8B030D-6E8A-4147-A177-3AD203B41FA5}">
                      <a16:colId xmlns:a16="http://schemas.microsoft.com/office/drawing/2014/main" val="3379496778"/>
                    </a:ext>
                  </a:extLst>
                </a:gridCol>
              </a:tblGrid>
              <a:tr h="1217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«3», «4» и «5»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 «4» и «5»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2858313"/>
                  </a:ext>
                </a:extLst>
              </a:tr>
              <a:tr h="611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97,74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66,89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4873"/>
                  </a:ext>
                </a:extLst>
              </a:tr>
              <a:tr h="611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Юго-Восточный округ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98,07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58,77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967704"/>
                  </a:ext>
                </a:extLst>
              </a:tr>
              <a:tr h="550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Алексеевский м.район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98,36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51,9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196570"/>
                  </a:ext>
                </a:extLst>
              </a:tr>
              <a:tr h="550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Борский м.район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57,74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689292"/>
                  </a:ext>
                </a:extLst>
              </a:tr>
              <a:tr h="550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Нефтегорский м.район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97,63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64,03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875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1502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B7B75E1-FED6-4C50-8D3E-25AD5E84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397" y="185243"/>
            <a:ext cx="10515600" cy="1325563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2"/>
                </a:solidFill>
              </a:rPr>
              <a:t>Анализ выполнения отдельных заданий по школам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2FCAEAEF-5577-4E87-82B6-3FBDC3F9C16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341" y="1510806"/>
            <a:ext cx="9293902" cy="51619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28321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B7B75E1-FED6-4C50-8D3E-25AD5E84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78" y="2568679"/>
            <a:ext cx="2823915" cy="3007662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2"/>
                </a:solidFill>
              </a:rPr>
              <a:t>Соответствие отметок за работу и отметок по журналу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D685C8F7-3E16-47FB-A01F-83B7E99857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101380"/>
              </p:ext>
            </p:extLst>
          </p:nvPr>
        </p:nvGraphicFramePr>
        <p:xfrm>
          <a:off x="3288346" y="764497"/>
          <a:ext cx="8478932" cy="5635965"/>
        </p:xfrm>
        <a:graphic>
          <a:graphicData uri="http://schemas.openxmlformats.org/drawingml/2006/table">
            <a:tbl>
              <a:tblPr firstRow="1" firstCol="1" bandRow="1"/>
              <a:tblGrid>
                <a:gridCol w="2481549">
                  <a:extLst>
                    <a:ext uri="{9D8B030D-6E8A-4147-A177-3AD203B41FA5}">
                      <a16:colId xmlns:a16="http://schemas.microsoft.com/office/drawing/2014/main" val="1501303090"/>
                    </a:ext>
                  </a:extLst>
                </a:gridCol>
                <a:gridCol w="985375">
                  <a:extLst>
                    <a:ext uri="{9D8B030D-6E8A-4147-A177-3AD203B41FA5}">
                      <a16:colId xmlns:a16="http://schemas.microsoft.com/office/drawing/2014/main" val="3004209943"/>
                    </a:ext>
                  </a:extLst>
                </a:gridCol>
                <a:gridCol w="977224">
                  <a:extLst>
                    <a:ext uri="{9D8B030D-6E8A-4147-A177-3AD203B41FA5}">
                      <a16:colId xmlns:a16="http://schemas.microsoft.com/office/drawing/2014/main" val="3134583591"/>
                    </a:ext>
                  </a:extLst>
                </a:gridCol>
                <a:gridCol w="1155642">
                  <a:extLst>
                    <a:ext uri="{9D8B030D-6E8A-4147-A177-3AD203B41FA5}">
                      <a16:colId xmlns:a16="http://schemas.microsoft.com/office/drawing/2014/main" val="1974300111"/>
                    </a:ext>
                  </a:extLst>
                </a:gridCol>
                <a:gridCol w="1155642">
                  <a:extLst>
                    <a:ext uri="{9D8B030D-6E8A-4147-A177-3AD203B41FA5}">
                      <a16:colId xmlns:a16="http://schemas.microsoft.com/office/drawing/2014/main" val="548972330"/>
                    </a:ext>
                  </a:extLst>
                </a:gridCol>
                <a:gridCol w="1032469">
                  <a:extLst>
                    <a:ext uri="{9D8B030D-6E8A-4147-A177-3AD203B41FA5}">
                      <a16:colId xmlns:a16="http://schemas.microsoft.com/office/drawing/2014/main" val="3816137057"/>
                    </a:ext>
                  </a:extLst>
                </a:gridCol>
                <a:gridCol w="691031">
                  <a:extLst>
                    <a:ext uri="{9D8B030D-6E8A-4147-A177-3AD203B41FA5}">
                      <a16:colId xmlns:a16="http://schemas.microsoft.com/office/drawing/2014/main" val="55192514"/>
                    </a:ext>
                  </a:extLst>
                </a:gridCol>
              </a:tblGrid>
              <a:tr h="94086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Понизили</a:t>
                      </a:r>
                      <a:b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Отм.&lt; Отм.по журналу)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Подтвердили</a:t>
                      </a:r>
                      <a:b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(Отм.=Отм.по журналу)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Повысили</a:t>
                      </a:r>
                      <a:b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(Отм.&gt; Отм.по журналу)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094772"/>
                  </a:ext>
                </a:extLst>
              </a:tr>
              <a:tr h="8649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954887"/>
                  </a:ext>
                </a:extLst>
              </a:tr>
              <a:tr h="318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с.Герасимовка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4803079"/>
                  </a:ext>
                </a:extLst>
              </a:tr>
              <a:tr h="318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с.Летниково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085841"/>
                  </a:ext>
                </a:extLst>
              </a:tr>
              <a:tr h="318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 с.Борское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16,67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77,78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5,56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870183"/>
                  </a:ext>
                </a:extLst>
              </a:tr>
              <a:tr h="318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с.Борское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7,69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92,31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715287"/>
                  </a:ext>
                </a:extLst>
              </a:tr>
              <a:tr h="318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с.Петровка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2966059"/>
                  </a:ext>
                </a:extLst>
              </a:tr>
              <a:tr h="602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 г.Нефтегорска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5,88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94,12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9032625"/>
                  </a:ext>
                </a:extLst>
              </a:tr>
              <a:tr h="608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г.Нефтегорска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29,41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58,82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11,76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368478"/>
                  </a:ext>
                </a:extLst>
              </a:tr>
              <a:tr h="602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№3 г.Нефтегорска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969348"/>
                  </a:ext>
                </a:extLst>
              </a:tr>
              <a:tr h="318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с.Зуевка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611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4673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2E092D-E607-4586-8049-B194A0089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>
            <a:extLst>
              <a:ext uri="{FF2B5EF4-FFF2-40B4-BE49-F238E27FC236}">
                <a16:creationId xmlns:a16="http://schemas.microsoft.com/office/drawing/2014/main" id="{8FB3F124-82CD-4E47-B89F-A1A302BC0E7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039" y="0"/>
            <a:ext cx="12329039" cy="6935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832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F91EB-F1F7-4EFD-ACD9-4575E5BB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24"/>
            <a:ext cx="10515600" cy="115506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Распределение группы баллов по районам</a:t>
            </a:r>
            <a:endParaRPr lang="ru-RU" sz="2000" dirty="0">
              <a:solidFill>
                <a:schemeClr val="accent2"/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3297764-4564-44EC-B18E-70BADC612D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861642"/>
              </p:ext>
            </p:extLst>
          </p:nvPr>
        </p:nvGraphicFramePr>
        <p:xfrm>
          <a:off x="2780513" y="1609325"/>
          <a:ext cx="6001385" cy="4737802"/>
        </p:xfrm>
        <a:graphic>
          <a:graphicData uri="http://schemas.openxmlformats.org/drawingml/2006/table">
            <a:tbl>
              <a:tblPr firstRow="1" firstCol="1" bandRow="1"/>
              <a:tblGrid>
                <a:gridCol w="2280437">
                  <a:extLst>
                    <a:ext uri="{9D8B030D-6E8A-4147-A177-3AD203B41FA5}">
                      <a16:colId xmlns:a16="http://schemas.microsoft.com/office/drawing/2014/main" val="4144606056"/>
                    </a:ext>
                  </a:extLst>
                </a:gridCol>
                <a:gridCol w="1051972">
                  <a:extLst>
                    <a:ext uri="{9D8B030D-6E8A-4147-A177-3AD203B41FA5}">
                      <a16:colId xmlns:a16="http://schemas.microsoft.com/office/drawing/2014/main" val="2550124281"/>
                    </a:ext>
                  </a:extLst>
                </a:gridCol>
                <a:gridCol w="666609">
                  <a:extLst>
                    <a:ext uri="{9D8B030D-6E8A-4147-A177-3AD203B41FA5}">
                      <a16:colId xmlns:a16="http://schemas.microsoft.com/office/drawing/2014/main" val="1488229223"/>
                    </a:ext>
                  </a:extLst>
                </a:gridCol>
                <a:gridCol w="666609">
                  <a:extLst>
                    <a:ext uri="{9D8B030D-6E8A-4147-A177-3AD203B41FA5}">
                      <a16:colId xmlns:a16="http://schemas.microsoft.com/office/drawing/2014/main" val="495225655"/>
                    </a:ext>
                  </a:extLst>
                </a:gridCol>
                <a:gridCol w="667879">
                  <a:extLst>
                    <a:ext uri="{9D8B030D-6E8A-4147-A177-3AD203B41FA5}">
                      <a16:colId xmlns:a16="http://schemas.microsoft.com/office/drawing/2014/main" val="2034644126"/>
                    </a:ext>
                  </a:extLst>
                </a:gridCol>
                <a:gridCol w="667879">
                  <a:extLst>
                    <a:ext uri="{9D8B030D-6E8A-4147-A177-3AD203B41FA5}">
                      <a16:colId xmlns:a16="http://schemas.microsoft.com/office/drawing/2014/main" val="2370996177"/>
                    </a:ext>
                  </a:extLst>
                </a:gridCol>
              </a:tblGrid>
              <a:tr h="21463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        участников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 участников по полученным баллам, 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106925"/>
                  </a:ext>
                </a:extLst>
              </a:tr>
              <a:tr h="214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692742"/>
                  </a:ext>
                </a:extLst>
              </a:tr>
              <a:tr h="2146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30953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2,25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30,86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44,76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22,12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314434"/>
                  </a:ext>
                </a:extLst>
              </a:tr>
              <a:tr h="2146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Юго-Восточный округ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42,97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671288"/>
                  </a:ext>
                </a:extLst>
              </a:tr>
              <a:tr h="2146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Алексеевский м.район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40,96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5041100"/>
                  </a:ext>
                </a:extLst>
              </a:tr>
              <a:tr h="2146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Борский м.район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46,45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40,98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10,93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7706601"/>
                  </a:ext>
                </a:extLst>
              </a:tr>
              <a:tr h="2146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Нефтегорский м.район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42,29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21,74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5786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606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3AC42180-8E6A-4DC1-985F-23068A5FAB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363128"/>
              </p:ext>
            </p:extLst>
          </p:nvPr>
        </p:nvGraphicFramePr>
        <p:xfrm>
          <a:off x="269823" y="134912"/>
          <a:ext cx="6130977" cy="6762202"/>
        </p:xfrm>
        <a:graphic>
          <a:graphicData uri="http://schemas.openxmlformats.org/drawingml/2006/table">
            <a:tbl>
              <a:tblPr firstRow="1" firstCol="1" bandRow="1"/>
              <a:tblGrid>
                <a:gridCol w="663672">
                  <a:extLst>
                    <a:ext uri="{9D8B030D-6E8A-4147-A177-3AD203B41FA5}">
                      <a16:colId xmlns:a16="http://schemas.microsoft.com/office/drawing/2014/main" val="2861373614"/>
                    </a:ext>
                  </a:extLst>
                </a:gridCol>
                <a:gridCol w="3505700">
                  <a:extLst>
                    <a:ext uri="{9D8B030D-6E8A-4147-A177-3AD203B41FA5}">
                      <a16:colId xmlns:a16="http://schemas.microsoft.com/office/drawing/2014/main" val="755027577"/>
                    </a:ext>
                  </a:extLst>
                </a:gridCol>
                <a:gridCol w="634261">
                  <a:extLst>
                    <a:ext uri="{9D8B030D-6E8A-4147-A177-3AD203B41FA5}">
                      <a16:colId xmlns:a16="http://schemas.microsoft.com/office/drawing/2014/main" val="736271106"/>
                    </a:ext>
                  </a:extLst>
                </a:gridCol>
                <a:gridCol w="663672">
                  <a:extLst>
                    <a:ext uri="{9D8B030D-6E8A-4147-A177-3AD203B41FA5}">
                      <a16:colId xmlns:a16="http://schemas.microsoft.com/office/drawing/2014/main" val="1885977005"/>
                    </a:ext>
                  </a:extLst>
                </a:gridCol>
                <a:gridCol w="663672">
                  <a:extLst>
                    <a:ext uri="{9D8B030D-6E8A-4147-A177-3AD203B41FA5}">
                      <a16:colId xmlns:a16="http://schemas.microsoft.com/office/drawing/2014/main" val="2217824650"/>
                    </a:ext>
                  </a:extLst>
                </a:gridCol>
              </a:tblGrid>
              <a:tr h="471606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 балл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% выполнения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789792"/>
                  </a:ext>
                </a:extLst>
              </a:tr>
              <a:tr h="715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ЮВУ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региону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232750"/>
                  </a:ext>
                </a:extLst>
              </a:tr>
              <a:tr h="489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519 ч.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30953 ч.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749567"/>
                  </a:ext>
                </a:extLst>
              </a:tr>
              <a:tr h="16916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создавать, применять и преобразовывать знаки и символы, модели и схемы для решения учебных и познавательных задач. Работать с изобразительными историческими источниками, понимать и интерпретировать содержащуюся в них информацию.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75,41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77,28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56697"/>
                  </a:ext>
                </a:extLst>
              </a:tr>
              <a:tr h="7156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Смысловое чтение. Умение проводить поиск информации в отрывках исторических текстов, материальных памятниках Древнего мира.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83,71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507989"/>
                  </a:ext>
                </a:extLst>
              </a:tr>
              <a:tr h="24236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определять понятия, создавать обобщения, устанавливать аналогии, классифицировать, самостоятельно выбирать основания и критерии для классификации; владение основами самоконтроля, самооценки, принятия решений и осуществления осознанного выбора в учебной и познавательной деятельности. Умение объяснять смысл основных хронологических понятий, терминов.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60,79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6" marR="61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5916080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3F9CD6FF-C69C-4CE8-BCDD-6588B07ACC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520778"/>
              </p:ext>
            </p:extLst>
          </p:nvPr>
        </p:nvGraphicFramePr>
        <p:xfrm>
          <a:off x="6667843" y="370586"/>
          <a:ext cx="4904563" cy="6116828"/>
        </p:xfrm>
        <a:graphic>
          <a:graphicData uri="http://schemas.openxmlformats.org/drawingml/2006/table">
            <a:tbl>
              <a:tblPr firstRow="1" firstCol="1" bandRow="1"/>
              <a:tblGrid>
                <a:gridCol w="360309">
                  <a:extLst>
                    <a:ext uri="{9D8B030D-6E8A-4147-A177-3AD203B41FA5}">
                      <a16:colId xmlns:a16="http://schemas.microsoft.com/office/drawing/2014/main" val="2020792913"/>
                    </a:ext>
                  </a:extLst>
                </a:gridCol>
                <a:gridCol w="2913828">
                  <a:extLst>
                    <a:ext uri="{9D8B030D-6E8A-4147-A177-3AD203B41FA5}">
                      <a16:colId xmlns:a16="http://schemas.microsoft.com/office/drawing/2014/main" val="2704501156"/>
                    </a:ext>
                  </a:extLst>
                </a:gridCol>
                <a:gridCol w="527178">
                  <a:extLst>
                    <a:ext uri="{9D8B030D-6E8A-4147-A177-3AD203B41FA5}">
                      <a16:colId xmlns:a16="http://schemas.microsoft.com/office/drawing/2014/main" val="1830779057"/>
                    </a:ext>
                  </a:extLst>
                </a:gridCol>
                <a:gridCol w="551624">
                  <a:extLst>
                    <a:ext uri="{9D8B030D-6E8A-4147-A177-3AD203B41FA5}">
                      <a16:colId xmlns:a16="http://schemas.microsoft.com/office/drawing/2014/main" val="108906675"/>
                    </a:ext>
                  </a:extLst>
                </a:gridCol>
                <a:gridCol w="551624">
                  <a:extLst>
                    <a:ext uri="{9D8B030D-6E8A-4147-A177-3AD203B41FA5}">
                      <a16:colId xmlns:a16="http://schemas.microsoft.com/office/drawing/2014/main" val="3304309055"/>
                    </a:ext>
                  </a:extLst>
                </a:gridCol>
              </a:tblGrid>
              <a:tr h="867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6" marR="45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осознанно использовать речевые средства в соответствии с задачей коммуникации; владение основами самоконтроля, самооценки, принятия решений и осуществления осознанного выбора в учебной и познавательной деятельности. Умение рассказывать о событиях древней истории.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6" marR="45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6" marR="45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39,62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6" marR="45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50,42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6" marR="45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9091683"/>
                  </a:ext>
                </a:extLst>
              </a:tr>
              <a:tr h="1597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6" marR="45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создавать, применять и преобразовывать знаки и символы, модели и схемы для решения учебных и познавательных задач; владение основами самоконтроля, самооценки, принятия решений и осуществления осознанного выбора в учебной и познавательной деятельности. Умение использовать историческую карту как источник информации о расселении общностей в эпохи первобытности и Древнего мира, расположении древних цивилизаций и государств, местах важнейших событий.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6" marR="45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6" marR="45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78,47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6" marR="45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67,64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6" marR="45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4665"/>
                  </a:ext>
                </a:extLst>
              </a:tr>
              <a:tr h="13055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6" marR="45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устанавливать причинно-следственные связи, строить логическое рассуждение, умозаключение (индуктивное, дедуктивное и по аналогии) и делать выводы; владение основами самоконтроля, самооценки, принятия решений и осуществления осознанного выбора в учебной и познавательной деятельности. Умение описывать условия существования, основные занятия, образ жизни людей в древности.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6" marR="45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6" marR="45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29,07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6" marR="45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35,32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6" marR="45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892197"/>
                  </a:ext>
                </a:extLst>
              </a:tr>
              <a:tr h="13055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6" marR="45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определять понятия, создавать обобщения, устанавливать аналогии, классифицировать, самостоятельно выбирать основания и критерии для классификации. Реализация историко-культурологического подхода, формирующего способности к межкультурному диалогу, восприятию и бережному отношению к культурному наследию Родины.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6" marR="45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6" marR="45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51,45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6" marR="45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55,62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6" marR="45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260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847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B682746-12C0-46A5-A51E-55CD5F94CB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202794"/>
              </p:ext>
            </p:extLst>
          </p:nvPr>
        </p:nvGraphicFramePr>
        <p:xfrm>
          <a:off x="374754" y="1690688"/>
          <a:ext cx="11167670" cy="4209423"/>
        </p:xfrm>
        <a:graphic>
          <a:graphicData uri="http://schemas.openxmlformats.org/drawingml/2006/table">
            <a:tbl>
              <a:tblPr firstRow="1" firstCol="1" bandRow="1"/>
              <a:tblGrid>
                <a:gridCol w="2428407">
                  <a:extLst>
                    <a:ext uri="{9D8B030D-6E8A-4147-A177-3AD203B41FA5}">
                      <a16:colId xmlns:a16="http://schemas.microsoft.com/office/drawing/2014/main" val="4257208989"/>
                    </a:ext>
                  </a:extLst>
                </a:gridCol>
                <a:gridCol w="1798819">
                  <a:extLst>
                    <a:ext uri="{9D8B030D-6E8A-4147-A177-3AD203B41FA5}">
                      <a16:colId xmlns:a16="http://schemas.microsoft.com/office/drawing/2014/main" val="4196528234"/>
                    </a:ext>
                  </a:extLst>
                </a:gridCol>
                <a:gridCol w="1543987">
                  <a:extLst>
                    <a:ext uri="{9D8B030D-6E8A-4147-A177-3AD203B41FA5}">
                      <a16:colId xmlns:a16="http://schemas.microsoft.com/office/drawing/2014/main" val="3715858667"/>
                    </a:ext>
                  </a:extLst>
                </a:gridCol>
                <a:gridCol w="1858781">
                  <a:extLst>
                    <a:ext uri="{9D8B030D-6E8A-4147-A177-3AD203B41FA5}">
                      <a16:colId xmlns:a16="http://schemas.microsoft.com/office/drawing/2014/main" val="3864564570"/>
                    </a:ext>
                  </a:extLst>
                </a:gridCol>
                <a:gridCol w="1661228">
                  <a:extLst>
                    <a:ext uri="{9D8B030D-6E8A-4147-A177-3AD203B41FA5}">
                      <a16:colId xmlns:a16="http://schemas.microsoft.com/office/drawing/2014/main" val="3919185623"/>
                    </a:ext>
                  </a:extLst>
                </a:gridCol>
                <a:gridCol w="1876448">
                  <a:extLst>
                    <a:ext uri="{9D8B030D-6E8A-4147-A177-3AD203B41FA5}">
                      <a16:colId xmlns:a16="http://schemas.microsoft.com/office/drawing/2014/main" val="4194205907"/>
                    </a:ext>
                  </a:extLst>
                </a:gridCol>
              </a:tblGrid>
              <a:tr h="13926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задания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Блоки ПООП ООО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Алексеевский район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Борский район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Нефтегорский район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Юго- Восточный Округ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81127"/>
                  </a:ext>
                </a:extLst>
              </a:tr>
              <a:tr h="3517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253394"/>
                  </a:ext>
                </a:extLst>
              </a:tr>
              <a:tr h="3517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620408"/>
                  </a:ext>
                </a:extLst>
              </a:tr>
              <a:tr h="3517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986529"/>
                  </a:ext>
                </a:extLst>
              </a:tr>
              <a:tr h="3517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738152"/>
                  </a:ext>
                </a:extLst>
              </a:tr>
              <a:tr h="3517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0789251"/>
                  </a:ext>
                </a:extLst>
              </a:tr>
              <a:tr h="3517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586937"/>
                  </a:ext>
                </a:extLst>
              </a:tr>
              <a:tr h="3517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8948724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B7B75E1-FED6-4C50-8D3E-25AD5E84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2"/>
                </a:solidFill>
              </a:rPr>
              <a:t>Анализ выполнения отдельных заданий по районам</a:t>
            </a:r>
          </a:p>
        </p:txBody>
      </p:sp>
    </p:spTree>
    <p:extLst>
      <p:ext uri="{BB962C8B-B14F-4D97-AF65-F5344CB8AC3E}">
        <p14:creationId xmlns:p14="http://schemas.microsoft.com/office/powerpoint/2010/main" val="1751041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B7B75E1-FED6-4C50-8D3E-25AD5E84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2"/>
                </a:solidFill>
              </a:rPr>
              <a:t>Анализ выполнения отдельных заданий по школам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0DEC4D9E-2A5B-41D4-9494-56AA62CCA2C6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12"/>
          <a:stretch/>
        </p:blipFill>
        <p:spPr bwMode="auto">
          <a:xfrm>
            <a:off x="149903" y="1558977"/>
            <a:ext cx="11482464" cy="51865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5745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B7B75E1-FED6-4C50-8D3E-25AD5E84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04" y="2568679"/>
            <a:ext cx="4368382" cy="1325563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chemeClr val="accent2"/>
                </a:solidFill>
              </a:rPr>
              <a:t>Соответствие отметок за работу и отметок по журналу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B481C192-1319-4986-BDE5-489B9BB473EF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4"/>
          <a:srcRect l="26502" t="24632" r="30432" b="17373"/>
          <a:stretch/>
        </p:blipFill>
        <p:spPr bwMode="auto">
          <a:xfrm>
            <a:off x="4886794" y="182563"/>
            <a:ext cx="7135317" cy="64928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989707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5614</Words>
  <Application>Microsoft Office PowerPoint</Application>
  <PresentationFormat>Широкоэкранный</PresentationFormat>
  <Paragraphs>1797</Paragraphs>
  <Slides>42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5 класс. Участники и структура</vt:lpstr>
      <vt:lpstr>Динамика Средний балл по пятибалльной шкале зафиксирован на уровне 3,8 баллов (выше, чем в 2022 году на 0,05 балла)</vt:lpstr>
      <vt:lpstr>Результаты обучения</vt:lpstr>
      <vt:lpstr>Распределение группы баллов по районам</vt:lpstr>
      <vt:lpstr>Презентация PowerPoint</vt:lpstr>
      <vt:lpstr>Анализ выполнения отдельных заданий по районам</vt:lpstr>
      <vt:lpstr>Анализ выполнения отдельных заданий по школам</vt:lpstr>
      <vt:lpstr>Соответствие отметок за работу и отметок по журналу</vt:lpstr>
      <vt:lpstr>6 класс. Участники и структура</vt:lpstr>
      <vt:lpstr>Динамика Средняя отметка по пятибалльной шкале зафиксирован на уровне 3,6, что ниже значения 2022 г</vt:lpstr>
      <vt:lpstr>Результаты обучения</vt:lpstr>
      <vt:lpstr>Презентация PowerPoint</vt:lpstr>
      <vt:lpstr>Презентация PowerPoint</vt:lpstr>
      <vt:lpstr>Анализ выполнения отдельных заданий по районам</vt:lpstr>
      <vt:lpstr>Анализ выполнения отдельных заданий по школам</vt:lpstr>
      <vt:lpstr>Соответствие отметок за работу и отметок по журналу</vt:lpstr>
      <vt:lpstr>7 класс. Участники и структура</vt:lpstr>
      <vt:lpstr>Динамика Средняя отметка по пятибалльной шкале зафиксирована на уровне 3,6 баллов, что на 0,2 ниже, чем показатели 2022г</vt:lpstr>
      <vt:lpstr>Результаты обучения</vt:lpstr>
      <vt:lpstr>Презентация PowerPoint</vt:lpstr>
      <vt:lpstr>Презентация PowerPoint</vt:lpstr>
      <vt:lpstr>Анализ выполнения отдельных заданий по районам</vt:lpstr>
      <vt:lpstr>Анализ выполнения отдельных заданий по школам</vt:lpstr>
      <vt:lpstr>Соответствие отметок за работу и отметок по журналу</vt:lpstr>
      <vt:lpstr>8 класс. Участники и структура</vt:lpstr>
      <vt:lpstr>Динамика Средний балл по пятибалльной шкале зафиксирован на уровне 3,7 баллов, что на 0,1 % выше,  чем показатели 2022 года. </vt:lpstr>
      <vt:lpstr>Результаты обучения</vt:lpstr>
      <vt:lpstr>Презентация PowerPoint</vt:lpstr>
      <vt:lpstr>Презентация PowerPoint</vt:lpstr>
      <vt:lpstr>Анализ выполнения отдельных заданий по районам</vt:lpstr>
      <vt:lpstr>Анализ выполнения отдельных заданий по школам</vt:lpstr>
      <vt:lpstr>Соответствие отметок за работу и отметок по журналу</vt:lpstr>
      <vt:lpstr>11 класс. Участники и структура</vt:lpstr>
      <vt:lpstr>Динамика Средний балл по пятибалльной шкале зафиксирован на уровне 4,2 балла, что на 0,1 меньше, чем в 2022  </vt:lpstr>
      <vt:lpstr>Результаты обучения</vt:lpstr>
      <vt:lpstr>Презентация PowerPoint</vt:lpstr>
      <vt:lpstr>Презентация PowerPoint</vt:lpstr>
      <vt:lpstr>Анализ выполнения отдельных заданий по районам</vt:lpstr>
      <vt:lpstr>Анализ выполнения отдельных заданий по школам</vt:lpstr>
      <vt:lpstr>Соответствие отметок за работу и отметок по журналу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2023-09-27T16:38:48Z</dcterms:created>
  <dcterms:modified xsi:type="dcterms:W3CDTF">2023-09-27T20:01:20Z</dcterms:modified>
</cp:coreProperties>
</file>