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1" r:id="rId6"/>
    <p:sldId id="260" r:id="rId7"/>
    <p:sldId id="263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9D3309-FB5F-4371-97B7-33D7FFE04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E0EFD-F020-42B5-9D9E-99FC43111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CE5AD2-92E0-48F9-A44B-34538CEE7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698AC-1F65-4F86-BB26-1816BF33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B80337-0C76-48E5-BD7E-12F8B2E3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A9B08F-217A-42F8-9139-D3FA8A5D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F4299-E865-4BC1-ABEE-EBF4BD36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0D69E7-E834-480B-89E9-2367A2154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3DDCE-143C-4D2F-B3EF-F788B520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65FDF-176C-451B-B18D-80BE5F05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B47DD8-CA59-464C-A504-6AD6E3F1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7AC521-08FB-4505-ACF8-E86A1EFE4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3BA98B-3C67-4A6E-A6D2-1ED6FF992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CBDA9C-9268-4BF3-B43E-AB0A7673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C7AB7B-6EC7-499C-9A59-9A4EB67C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14AFD8-74B7-46E1-A95E-10B16DC3C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D5DA9-E882-42FE-A49E-B49CE42D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E1B8A1-060C-40A6-9B3E-1E7515BE2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6DE875-1C69-4768-9F18-6BEB89A9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8FB6D-4771-4733-B8D7-1B403173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A3C66-59E5-4E43-816D-F824BFF0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23A6A-E3F2-44D7-B677-B3C74B60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228BED-674E-4EA4-90DB-BD2DE0945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766689-F681-4DE9-8CF0-98F65875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08E7-A96E-4026-802E-C123B661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38144E-E165-4324-B375-C6E68B97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3CF1D-A1DD-4BAE-82ED-99551F49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44CE7B-3BEE-4B4D-924A-F7EAF8B15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2A49DA-3C7A-479E-8DE5-328575A1E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4BC1A3-9E00-4904-8F1C-022822429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9FBAE-AF5C-4489-95D4-035ABF84E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64045F-11FB-43C8-A0FE-87A59F15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E4CC8-F93D-4EA4-8069-D7CC1A4C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0AC2A1-4F31-4FC1-BC9C-B4A4BE87E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9F0B81-BD6D-4772-A25A-744F53DAA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B7A9A8-1670-4D22-A3D2-0F87FE2D5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711E92-E5FA-48A2-85E4-F97922F68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8F0AA6-E0A4-4CD5-BCAA-31EDE446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253ECC-8E3A-4990-B38D-39EDBAD3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D3A1AD-CCC7-41A7-9C26-A0FF8408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B85F5-7D5F-42DF-88B3-1E31C92B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1EC1E8-AA33-4BC0-B66B-FD94BFF6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0070AD-545F-4A52-9FD6-C3A1AE93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0B37E4-9193-4CE0-BC99-223802C2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26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977721-BCED-4272-BFD5-016BE73D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E075F1-B0A1-4B7F-845A-00970A9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056F16-E3BA-4799-A5FE-3F03CDBA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3AD51-C120-4980-9808-8F1EA740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3EF98-649B-4ED0-AAAB-D9DAA8B86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B6544F-8444-4E6D-B8A7-24E03BD2E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16CEEB-AAE1-4843-865A-373CF483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91E46-AA87-4656-81EA-FEBCC6AF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ECBFB6-BA63-4F1A-A8B6-B319CF36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4FEC6-C90B-41C4-8561-F6F2BF2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FADBB8-9AF7-4D48-8BE4-C8F7ECB15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1EFD8B-6258-4C6B-8992-F77C365B0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CE8A7-E214-4FBF-8112-5DB8851A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9583-7489-4193-B835-FF69BB42DE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1880DC-8EF9-4C2C-A23C-6A2AD060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C04F86-E220-48D6-83B8-5CA59D38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92AA-8093-4039-8EAA-7173550C77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D3D00-E3E3-4B1F-993B-DB3368F1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B851B4-86CD-44E4-82BF-2291418A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F3415-4600-4C26-B663-FA116AD31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59583-7489-4193-B835-FF69BB42DE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753825-75E0-4A00-9DA9-0E859030C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C601F6-BFF4-476A-9105-B4BBF603B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F17C6-6A3C-4596-8574-544E8821EF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6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468B6-B08D-4AF1-A7B3-DD35F3E6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150" y="2497031"/>
            <a:ext cx="9029700" cy="1863938"/>
          </a:xfrm>
        </p:spPr>
        <p:txBody>
          <a:bodyPr>
            <a:noAutofit/>
          </a:bodyPr>
          <a:lstStyle/>
          <a:p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Дидактическая игра как ценность и смысл современного урока в 1 классе: от запоминания к деятельности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62829B-A604-4136-AF64-5BAFE6BFA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6477" y="5048002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Пономарева Екатерина Владимировна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СОШ№3 г. Нефтегорска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6DFD6A-2E6F-C4C5-7197-A946DCD79B71}"/>
              </a:ext>
            </a:extLst>
          </p:cNvPr>
          <p:cNvSpPr txBox="1"/>
          <p:nvPr/>
        </p:nvSpPr>
        <p:spPr>
          <a:xfrm>
            <a:off x="791378" y="1622744"/>
            <a:ext cx="10609243" cy="288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spcAft>
                <a:spcPts val="800"/>
              </a:spcAft>
            </a:pPr>
            <a:r>
              <a:rPr lang="ru-RU" sz="24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С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мысл урока 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в начальной школе — не в объёме усвоенной информации, а в формировании у ребёнка умений: думать, рассуждать, объяснять, взаимодействовать.</a:t>
            </a:r>
          </a:p>
          <a:p>
            <a:pPr indent="450215"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Ценность современного урока заключается не в запоминании правил, а в 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организации деятельности.</a:t>
            </a:r>
          </a:p>
          <a:p>
            <a:pPr indent="450215">
              <a:spcAft>
                <a:spcPts val="800"/>
              </a:spcAft>
            </a:pPr>
            <a:r>
              <a:rPr lang="ru-RU" sz="2400" b="1" kern="100" dirty="0">
                <a:latin typeface="Times New Roman" panose="02020603050405020304" pitchFamily="18" charset="0"/>
                <a:ea typeface="Aptos" panose="020B0004020202020204" pitchFamily="34" charset="0"/>
              </a:rPr>
              <a:t>Д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идактическая игра 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является одним из ключевых средств реализации этих ценностей.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CAE276-3E67-38F4-E1ED-FC72B7189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289" y="3650681"/>
            <a:ext cx="3962711" cy="32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8AAAC30-1CF1-1814-A711-19094133CAC4}"/>
              </a:ext>
            </a:extLst>
          </p:cNvPr>
          <p:cNvSpPr txBox="1">
            <a:spLocks/>
          </p:cNvSpPr>
          <p:nvPr/>
        </p:nvSpPr>
        <p:spPr>
          <a:xfrm>
            <a:off x="987041" y="731192"/>
            <a:ext cx="10217917" cy="895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Формирование критического мышления через выбор и анализ.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3EAF28-DBAD-D31C-E0C5-0900ADA3E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33" y="1941722"/>
            <a:ext cx="3400081" cy="4533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8889DD-95FA-77C9-AD59-3AF140776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6" b="20963"/>
          <a:stretch>
            <a:fillRect/>
          </a:stretch>
        </p:blipFill>
        <p:spPr>
          <a:xfrm>
            <a:off x="6198520" y="2192355"/>
            <a:ext cx="4471547" cy="4032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439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3484D-069A-6BEE-E673-1EA8A9A0A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6DA04CD-7681-477C-667B-5A9643C5A6CF}"/>
              </a:ext>
            </a:extLst>
          </p:cNvPr>
          <p:cNvSpPr txBox="1">
            <a:spLocks/>
          </p:cNvSpPr>
          <p:nvPr/>
        </p:nvSpPr>
        <p:spPr>
          <a:xfrm>
            <a:off x="987041" y="885428"/>
            <a:ext cx="10217917" cy="895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Формирование критического мышления через выбор и анализ.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1D196-B237-224C-B45F-3E9AD94A16C3}"/>
              </a:ext>
            </a:extLst>
          </p:cNvPr>
          <p:cNvSpPr txBox="1"/>
          <p:nvPr/>
        </p:nvSpPr>
        <p:spPr>
          <a:xfrm>
            <a:off x="683045" y="2289554"/>
            <a:ext cx="108075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Aptos" panose="020B0004020202020204" pitchFamily="34" charset="0"/>
              </a:rPr>
              <a:t>Ребёнок не просто воспроизводит заученный результат — он совершает три обязательных мыслительных шага: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Aptos" panose="020B0004020202020204" pitchFamily="34" charset="0"/>
              </a:rPr>
              <a:t>Анализ 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Aptos" panose="020B0004020202020204" pitchFamily="34" charset="0"/>
              </a:rPr>
              <a:t>Сравнение  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Aptos" panose="020B0004020202020204" pitchFamily="34" charset="0"/>
              </a:rPr>
              <a:t>Выбор и принятие решения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5378CE-35A7-C5CE-13B8-ACDF5B088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557" y="4500730"/>
            <a:ext cx="3412257" cy="227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769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8E9DE-A9D3-5E9A-3EBD-EBCC69323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2EEF1-EE4E-5F50-9568-D7BCC6CEE8D6}"/>
              </a:ext>
            </a:extLst>
          </p:cNvPr>
          <p:cNvSpPr txBox="1">
            <a:spLocks/>
          </p:cNvSpPr>
          <p:nvPr/>
        </p:nvSpPr>
        <p:spPr>
          <a:xfrm>
            <a:off x="1581150" y="693977"/>
            <a:ext cx="9029700" cy="895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Коммуникация как ценность учебного процесса, но не как самоцель, а как инструмент мышления.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93C64B-222E-BAFA-BB53-F52A94D87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324557"/>
            <a:ext cx="3284404" cy="437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36D3F1-05D9-AD0D-0BC3-875267A0A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448" y="2324557"/>
            <a:ext cx="3284405" cy="437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08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56465-EF05-0176-3322-F2A3E03F6FC6}"/>
              </a:ext>
            </a:extLst>
          </p:cNvPr>
          <p:cNvSpPr txBox="1">
            <a:spLocks/>
          </p:cNvSpPr>
          <p:nvPr/>
        </p:nvSpPr>
        <p:spPr>
          <a:xfrm>
            <a:off x="1581150" y="693977"/>
            <a:ext cx="9029700" cy="895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Осмысленность действия вместо механического запоминания.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A44205-EB9E-B435-BE9A-E84D795B2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398" y="1994051"/>
            <a:ext cx="3474445" cy="463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76C368-E111-CA8E-78A7-08A6958FC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59" y="1994052"/>
            <a:ext cx="3474445" cy="463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25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E9657-7F43-A787-5EBF-F23365C1C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3431B7-7135-F39D-B305-C74C7D9C7395}"/>
              </a:ext>
            </a:extLst>
          </p:cNvPr>
          <p:cNvSpPr txBox="1"/>
          <p:nvPr/>
        </p:nvSpPr>
        <p:spPr>
          <a:xfrm>
            <a:off x="898907" y="2186503"/>
            <a:ext cx="10394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на современном уроке — это не способ развлечь ребёнка, а способ наполнить учебный процесс смыслом.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020CE1-237E-DB3B-96A2-6F569EC5B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76" y="3344409"/>
            <a:ext cx="4025462" cy="268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5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1C341-7792-042D-1022-0CC080736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05015-5040-E5CF-E8C2-DB0F8FDF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150" y="2497031"/>
            <a:ext cx="9029700" cy="1863938"/>
          </a:xfrm>
        </p:spPr>
        <p:txBody>
          <a:bodyPr>
            <a:noAutofit/>
          </a:bodyPr>
          <a:lstStyle/>
          <a:p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Дидактическая игра как ценность и смысл современного урока в 1 классе: от запоминания к деятельности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24AEF-AE10-5350-4305-F5553047E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6477" y="5048002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Пономарева Екатерина Владимировна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СОШ№3 г. Нефтегорска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187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Дидактическая игра как ценность и смысл современного урока в 1 классе: от запоминания к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 как ценность и смысл современного урока в 1 классе: от запоминания к деятельности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Пономарева Е.В.</cp:lastModifiedBy>
  <cp:revision>27</cp:revision>
  <dcterms:created xsi:type="dcterms:W3CDTF">2021-04-10T07:14:29Z</dcterms:created>
  <dcterms:modified xsi:type="dcterms:W3CDTF">2026-04-29T10:25:09Z</dcterms:modified>
</cp:coreProperties>
</file>