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77" r:id="rId4"/>
    <p:sldId id="278" r:id="rId5"/>
    <p:sldId id="279" r:id="rId6"/>
    <p:sldId id="259" r:id="rId7"/>
    <p:sldId id="265" r:id="rId8"/>
    <p:sldId id="264" r:id="rId9"/>
    <p:sldId id="268" r:id="rId10"/>
    <p:sldId id="263" r:id="rId11"/>
    <p:sldId id="269" r:id="rId12"/>
    <p:sldId id="273" r:id="rId13"/>
    <p:sldId id="276" r:id="rId14"/>
    <p:sldId id="274" r:id="rId15"/>
    <p:sldId id="275" r:id="rId16"/>
    <p:sldId id="270" r:id="rId17"/>
    <p:sldId id="271" r:id="rId18"/>
    <p:sldId id="272" r:id="rId19"/>
    <p:sldId id="260" r:id="rId20"/>
    <p:sldId id="261" r:id="rId21"/>
    <p:sldId id="266" r:id="rId22"/>
    <p:sldId id="267" r:id="rId23"/>
    <p:sldId id="258" r:id="rId24"/>
    <p:sldId id="262" r:id="rId25"/>
    <p:sldId id="280" r:id="rId2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9" d="100"/>
          <a:sy n="89" d="100"/>
        </p:scale>
        <p:origin x="-120" y="-4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905000"/>
            <a:ext cx="7543800" cy="2593975"/>
          </a:xfrm>
        </p:spPr>
        <p:txBody>
          <a:bodyPr anchor="b"/>
          <a:lstStyle>
            <a:lvl1pPr>
              <a:defRPr sz="6600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4572000"/>
            <a:ext cx="6461760" cy="10668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23.03.2025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23.03.2025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1752600" cy="5851525"/>
          </a:xfrm>
        </p:spPr>
        <p:txBody>
          <a:bodyPr vert="eaVert" anchor="b" anchorCtr="0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23.03.2025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23.03.2025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486400"/>
            <a:ext cx="7659687" cy="1168400"/>
          </a:xfrm>
        </p:spPr>
        <p:txBody>
          <a:bodyPr anchor="t"/>
          <a:lstStyle>
            <a:lvl1pPr algn="l">
              <a:defRPr sz="36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852863"/>
            <a:ext cx="6135687" cy="1633538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23.03.2025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196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23.03.2025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196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196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23.03.2025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23.03.2025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23.03.2025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1" y="5495544"/>
            <a:ext cx="7772400" cy="594360"/>
          </a:xfrm>
        </p:spPr>
        <p:txBody>
          <a:bodyPr anchor="b"/>
          <a:lstStyle>
            <a:lvl1pPr algn="ctr">
              <a:defRPr sz="22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799" y="6096000"/>
            <a:ext cx="7772401" cy="6096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23.03.2025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04800" y="381000"/>
            <a:ext cx="7772400" cy="494284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5495278"/>
            <a:ext cx="7772400" cy="594626"/>
          </a:xfrm>
        </p:spPr>
        <p:txBody>
          <a:bodyPr anchor="b"/>
          <a:lstStyle>
            <a:lvl1pPr algn="ctr">
              <a:defRPr sz="2200" b="1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84582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1752" y="6096000"/>
            <a:ext cx="7772400" cy="612648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23.03.2025</a:t>
            </a:fld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620000" cy="480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8458200" y="0"/>
            <a:ext cx="6858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8458200" y="5486400"/>
            <a:ext cx="685800" cy="685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1788" y="5648960"/>
            <a:ext cx="548640" cy="396240"/>
          </a:xfrm>
          <a:prstGeom prst="bracketPair">
            <a:avLst>
              <a:gd name="adj" fmla="val 17949"/>
            </a:avLst>
          </a:prstGeom>
          <a:ln w="19050">
            <a:solidFill>
              <a:srgbClr val="FFFFFF"/>
            </a:solidFill>
          </a:ln>
        </p:spPr>
        <p:txBody>
          <a:bodyPr vert="horz" lIns="0" tIns="0" rIns="0" bIns="0" rtlCol="0" anchor="ctr"/>
          <a:lstStyle>
            <a:lvl1pPr algn="ctr">
              <a:defRPr sz="1800">
                <a:solidFill>
                  <a:srgbClr val="FFFFFF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7586910" y="4048760"/>
            <a:ext cx="2367281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2"/>
                </a:solidFill>
              </a:defRPr>
            </a:lvl1pPr>
          </a:lstStyle>
          <a:p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7551351" y="1645920"/>
            <a:ext cx="2438399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23.03.2025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600" kern="1200" cap="none" spc="-100" baseline="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51520" y="1124744"/>
            <a:ext cx="7920880" cy="3744416"/>
          </a:xfrm>
        </p:spPr>
        <p:txBody>
          <a:bodyPr>
            <a:noAutofit/>
          </a:bodyPr>
          <a:lstStyle/>
          <a:p>
            <a:pPr algn="ctr"/>
            <a:r>
              <a:rPr lang="ru-RU" sz="4400" dirty="0" smtClean="0"/>
              <a:t>Разбор типичных ошибок ОГЭ      по биологии                                          и отработка конкретных заданий                                             на установление соответствия и последовательности</a:t>
            </a:r>
            <a:endParaRPr lang="ru-RU" sz="44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419872" y="5373216"/>
            <a:ext cx="4968552" cy="1080120"/>
          </a:xfrm>
        </p:spPr>
        <p:txBody>
          <a:bodyPr>
            <a:normAutofit lnSpcReduction="10000"/>
          </a:bodyPr>
          <a:lstStyle/>
          <a:p>
            <a:pPr algn="r"/>
            <a:r>
              <a:rPr lang="ru-RU" dirty="0" smtClean="0"/>
              <a:t>Кувшинова Ольга Витальевна</a:t>
            </a:r>
          </a:p>
          <a:p>
            <a:pPr algn="r"/>
            <a:r>
              <a:rPr lang="ru-RU" dirty="0"/>
              <a:t>у</a:t>
            </a:r>
            <a:r>
              <a:rPr lang="ru-RU" dirty="0" smtClean="0"/>
              <a:t>читель биологии </a:t>
            </a:r>
          </a:p>
          <a:p>
            <a:pPr algn="r"/>
            <a:r>
              <a:rPr lang="ru-RU" dirty="0" smtClean="0"/>
              <a:t>ГБОУ СОШ с. Утевка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180813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493" t="17983" r="6557" b="42353"/>
          <a:stretch/>
        </p:blipFill>
        <p:spPr bwMode="auto">
          <a:xfrm>
            <a:off x="1191992" y="1484784"/>
            <a:ext cx="6836392" cy="51711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349281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34314" y="1628801"/>
            <a:ext cx="7500353" cy="48965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864148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229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62037" y="2524125"/>
            <a:ext cx="6410325" cy="2952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220923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5362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314" t="17759" r="6556" b="7395"/>
          <a:stretch/>
        </p:blipFill>
        <p:spPr bwMode="auto">
          <a:xfrm>
            <a:off x="2383732" y="215244"/>
            <a:ext cx="4490405" cy="63821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543114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3314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99" t="17500" r="49673" b="8829"/>
          <a:stretch/>
        </p:blipFill>
        <p:spPr bwMode="auto">
          <a:xfrm>
            <a:off x="2133600" y="926342"/>
            <a:ext cx="4310608" cy="5850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55605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30026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pic>
        <p:nvPicPr>
          <p:cNvPr id="14338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69" t="16981" r="49470" b="7828"/>
          <a:stretch/>
        </p:blipFill>
        <p:spPr bwMode="auto">
          <a:xfrm>
            <a:off x="1607126" y="88035"/>
            <a:ext cx="5125114" cy="63546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430621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921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497623" y="1600200"/>
            <a:ext cx="5539153" cy="480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369662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4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766080" y="1600200"/>
            <a:ext cx="5002240" cy="480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752689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30026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pic>
        <p:nvPicPr>
          <p:cNvPr id="1126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174186"/>
            <a:ext cx="4680520" cy="49004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5063182"/>
            <a:ext cx="5198368" cy="9024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846878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74042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 smtClean="0"/>
              <a:t>Установите </a:t>
            </a:r>
            <a:r>
              <a:rPr lang="ru-RU" dirty="0"/>
              <a:t>последовательность систематических таксонов, начиная с самого </a:t>
            </a:r>
            <a:r>
              <a:rPr lang="ru-RU" dirty="0" smtClean="0"/>
              <a:t>крупного таксона</a:t>
            </a:r>
            <a:r>
              <a:rPr lang="ru-RU" dirty="0"/>
              <a:t>. </a:t>
            </a:r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В </a:t>
            </a:r>
            <a:r>
              <a:rPr lang="ru-RU" dirty="0"/>
              <a:t>ответе запишите соответствующую последовательность цифр.</a:t>
            </a:r>
          </a:p>
          <a:p>
            <a:pPr marL="0" indent="0">
              <a:buNone/>
            </a:pPr>
            <a:r>
              <a:rPr lang="ru-RU" dirty="0" smtClean="0"/>
              <a:t>1) класс </a:t>
            </a:r>
            <a:r>
              <a:rPr lang="ru-RU" dirty="0"/>
              <a:t>Земноводные</a:t>
            </a:r>
          </a:p>
          <a:p>
            <a:pPr marL="0" indent="0">
              <a:buNone/>
            </a:pPr>
            <a:r>
              <a:rPr lang="ru-RU" dirty="0" smtClean="0"/>
              <a:t>2) тип </a:t>
            </a:r>
            <a:r>
              <a:rPr lang="ru-RU" dirty="0"/>
              <a:t>Хордовые</a:t>
            </a:r>
          </a:p>
          <a:p>
            <a:pPr marL="0" indent="0">
              <a:buNone/>
            </a:pPr>
            <a:r>
              <a:rPr lang="ru-RU" dirty="0" smtClean="0"/>
              <a:t>3) род </a:t>
            </a:r>
            <a:r>
              <a:rPr lang="ru-RU" dirty="0"/>
              <a:t>Жабы</a:t>
            </a:r>
          </a:p>
          <a:p>
            <a:pPr marL="0" indent="0">
              <a:buNone/>
            </a:pPr>
            <a:r>
              <a:rPr lang="ru-RU" dirty="0" smtClean="0"/>
              <a:t>4) царство </a:t>
            </a:r>
            <a:r>
              <a:rPr lang="ru-RU" dirty="0"/>
              <a:t>Животные</a:t>
            </a:r>
          </a:p>
          <a:p>
            <a:pPr marL="0" indent="0">
              <a:buNone/>
            </a:pPr>
            <a:r>
              <a:rPr lang="ru-RU" dirty="0" smtClean="0"/>
              <a:t>5) отряд </a:t>
            </a:r>
            <a:r>
              <a:rPr lang="ru-RU" dirty="0"/>
              <a:t>Бесхвостые</a:t>
            </a:r>
          </a:p>
          <a:p>
            <a:pPr marL="0" indent="0">
              <a:buNone/>
            </a:pPr>
            <a:r>
              <a:rPr lang="ru-RU" dirty="0"/>
              <a:t>Ответ:</a:t>
            </a: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52681958"/>
              </p:ext>
            </p:extLst>
          </p:nvPr>
        </p:nvGraphicFramePr>
        <p:xfrm>
          <a:off x="1763688" y="5661248"/>
          <a:ext cx="6096000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19200"/>
                <a:gridCol w="1219200"/>
                <a:gridCol w="1219200"/>
                <a:gridCol w="1219200"/>
                <a:gridCol w="1219200"/>
              </a:tblGrid>
              <a:tr h="37084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533049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8018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620688"/>
            <a:ext cx="8208912" cy="5904656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2000" dirty="0"/>
              <a:t>В экзаменационной работе ОГЭ по биологии на базовом уровне проверяются </a:t>
            </a:r>
            <a:r>
              <a:rPr lang="ru-RU" sz="2000" dirty="0" smtClean="0"/>
              <a:t>знания и </a:t>
            </a:r>
            <a:r>
              <a:rPr lang="ru-RU" sz="2000" dirty="0"/>
              <a:t>умения, сформированные в процессе изучения следующих разделов курса биологии:</a:t>
            </a:r>
          </a:p>
          <a:p>
            <a:pPr marL="0" indent="0">
              <a:buNone/>
            </a:pPr>
            <a:r>
              <a:rPr lang="ru-RU" sz="2000" b="1" dirty="0"/>
              <a:t>«Организмы бактерий, грибов и лишайников. Вирусы</a:t>
            </a:r>
            <a:r>
              <a:rPr lang="ru-RU" sz="2000" b="1" dirty="0" smtClean="0"/>
              <a:t>»,</a:t>
            </a:r>
          </a:p>
          <a:p>
            <a:pPr marL="0" indent="0">
              <a:buNone/>
            </a:pPr>
            <a:r>
              <a:rPr lang="ru-RU" sz="2000" b="1" dirty="0" smtClean="0"/>
              <a:t> </a:t>
            </a:r>
            <a:r>
              <a:rPr lang="ru-RU" sz="2000" b="1" dirty="0"/>
              <a:t>«Растительный </a:t>
            </a:r>
            <a:r>
              <a:rPr lang="ru-RU" sz="2000" b="1" dirty="0" smtClean="0"/>
              <a:t>организм. Систематические </a:t>
            </a:r>
            <a:r>
              <a:rPr lang="ru-RU" sz="2000" b="1" dirty="0"/>
              <a:t>группы растений», </a:t>
            </a:r>
            <a:endParaRPr lang="ru-RU" sz="2000" b="1" dirty="0" smtClean="0"/>
          </a:p>
          <a:p>
            <a:pPr marL="0" indent="0">
              <a:buNone/>
            </a:pPr>
            <a:r>
              <a:rPr lang="ru-RU" sz="2000" b="1" dirty="0" smtClean="0"/>
              <a:t>«</a:t>
            </a:r>
            <a:r>
              <a:rPr lang="ru-RU" sz="2000" b="1" dirty="0"/>
              <a:t>Животный организм. Систематические </a:t>
            </a:r>
            <a:r>
              <a:rPr lang="ru-RU" sz="2000" b="1" dirty="0" smtClean="0"/>
              <a:t>группы животных</a:t>
            </a:r>
            <a:r>
              <a:rPr lang="ru-RU" sz="2000" b="1" dirty="0"/>
              <a:t>», </a:t>
            </a:r>
            <a:endParaRPr lang="ru-RU" sz="2000" b="1" dirty="0" smtClean="0"/>
          </a:p>
          <a:p>
            <a:pPr marL="0" indent="0">
              <a:buNone/>
            </a:pPr>
            <a:r>
              <a:rPr lang="ru-RU" sz="2000" b="1" dirty="0" smtClean="0"/>
              <a:t>«</a:t>
            </a:r>
            <a:r>
              <a:rPr lang="ru-RU" sz="2000" b="1" dirty="0"/>
              <a:t>Человек и его здоровье</a:t>
            </a:r>
            <a:r>
              <a:rPr lang="ru-RU" sz="2000" b="1" dirty="0" smtClean="0"/>
              <a:t>».</a:t>
            </a:r>
          </a:p>
          <a:p>
            <a:pPr marL="0" indent="0">
              <a:buNone/>
            </a:pPr>
            <a:endParaRPr lang="ru-RU" sz="2000" dirty="0"/>
          </a:p>
          <a:p>
            <a:pPr marL="0" indent="0">
              <a:buNone/>
            </a:pPr>
            <a:r>
              <a:rPr lang="ru-RU" sz="1600" u="sng" dirty="0" smtClean="0"/>
              <a:t>Приоритетной </a:t>
            </a:r>
            <a:r>
              <a:rPr lang="ru-RU" sz="1600" u="sng" dirty="0"/>
              <a:t>на экзамене является проверка </a:t>
            </a:r>
            <a:r>
              <a:rPr lang="ru-RU" sz="1600" dirty="0"/>
              <a:t>у выпускников следующих требований</a:t>
            </a:r>
          </a:p>
          <a:p>
            <a:pPr marL="0" indent="0">
              <a:buNone/>
            </a:pPr>
            <a:r>
              <a:rPr lang="ru-RU" sz="1600" dirty="0"/>
              <a:t>к предметным результатам: </a:t>
            </a:r>
            <a:endParaRPr lang="ru-RU" sz="1600" dirty="0" smtClean="0"/>
          </a:p>
          <a:p>
            <a:pPr>
              <a:buFont typeface="Wingdings" panose="05000000000000000000" pitchFamily="2" charset="2"/>
              <a:buChar char="ü"/>
            </a:pPr>
            <a:r>
              <a:rPr lang="ru-RU" sz="1600" dirty="0" smtClean="0"/>
              <a:t>понимать </a:t>
            </a:r>
            <a:r>
              <a:rPr lang="ru-RU" sz="1600" dirty="0"/>
              <a:t>роль биологии в формировании </a:t>
            </a:r>
            <a:r>
              <a:rPr lang="ru-RU" sz="1600" dirty="0" smtClean="0"/>
              <a:t>современной естественно-научной </a:t>
            </a:r>
            <a:r>
              <a:rPr lang="ru-RU" sz="1600" dirty="0"/>
              <a:t>картины мира; владеть основами понятийного аппарата и </a:t>
            </a:r>
            <a:r>
              <a:rPr lang="ru-RU" sz="1600" dirty="0" smtClean="0"/>
              <a:t>научного языка </a:t>
            </a:r>
            <a:r>
              <a:rPr lang="ru-RU" sz="1600" dirty="0"/>
              <a:t>биологии; </a:t>
            </a:r>
            <a:endParaRPr lang="ru-RU" sz="1600" dirty="0" smtClean="0"/>
          </a:p>
          <a:p>
            <a:pPr>
              <a:buFont typeface="Wingdings" panose="05000000000000000000" pitchFamily="2" charset="2"/>
              <a:buChar char="ü"/>
            </a:pPr>
            <a:r>
              <a:rPr lang="ru-RU" sz="1600" dirty="0" smtClean="0"/>
              <a:t>применять </a:t>
            </a:r>
            <a:r>
              <a:rPr lang="ru-RU" sz="1600" dirty="0"/>
              <a:t>систему биологических знаний; </a:t>
            </a:r>
            <a:endParaRPr lang="ru-RU" sz="1600" dirty="0" smtClean="0"/>
          </a:p>
          <a:p>
            <a:pPr>
              <a:buFont typeface="Wingdings" panose="05000000000000000000" pitchFamily="2" charset="2"/>
              <a:buChar char="ü"/>
            </a:pPr>
            <a:r>
              <a:rPr lang="ru-RU" sz="1600" dirty="0" smtClean="0"/>
              <a:t>характеризовать основные группы </a:t>
            </a:r>
            <a:r>
              <a:rPr lang="ru-RU" sz="1600" dirty="0"/>
              <a:t>организмов; </a:t>
            </a:r>
            <a:endParaRPr lang="ru-RU" sz="1600" dirty="0" smtClean="0"/>
          </a:p>
          <a:p>
            <a:pPr>
              <a:buFont typeface="Wingdings" panose="05000000000000000000" pitchFamily="2" charset="2"/>
              <a:buChar char="ü"/>
            </a:pPr>
            <a:r>
              <a:rPr lang="ru-RU" sz="1600" dirty="0" smtClean="0"/>
              <a:t>описывать </a:t>
            </a:r>
            <a:r>
              <a:rPr lang="ru-RU" sz="1600" dirty="0"/>
              <a:t>клетки, ткани, органы, системы органов и характеризовать</a:t>
            </a:r>
          </a:p>
          <a:p>
            <a:pPr marL="0" indent="0">
              <a:buNone/>
            </a:pPr>
            <a:r>
              <a:rPr lang="ru-RU" sz="1600" dirty="0"/>
              <a:t>важнейшие биологические процессы в организмах растений, животных и человека; </a:t>
            </a:r>
            <a:endParaRPr lang="ru-RU" sz="1600" dirty="0" smtClean="0"/>
          </a:p>
          <a:p>
            <a:pPr>
              <a:buFont typeface="Wingdings" panose="05000000000000000000" pitchFamily="2" charset="2"/>
              <a:buChar char="ü"/>
            </a:pPr>
            <a:r>
              <a:rPr lang="ru-RU" sz="1600" dirty="0"/>
              <a:t>в</a:t>
            </a:r>
            <a:r>
              <a:rPr lang="ru-RU" sz="1600" dirty="0" smtClean="0"/>
              <a:t>ладеть умениями по работе</a:t>
            </a:r>
            <a:r>
              <a:rPr lang="ru-RU" sz="1600" dirty="0"/>
              <a:t> </a:t>
            </a:r>
            <a:r>
              <a:rPr lang="ru-RU" sz="1600" dirty="0" smtClean="0"/>
              <a:t>с</a:t>
            </a:r>
            <a:r>
              <a:rPr lang="ru-RU" sz="1600" dirty="0"/>
              <a:t> </a:t>
            </a:r>
            <a:r>
              <a:rPr lang="ru-RU" sz="1600" dirty="0" smtClean="0"/>
              <a:t>информацией</a:t>
            </a:r>
            <a:r>
              <a:rPr lang="ru-RU" sz="1600" dirty="0"/>
              <a:t> </a:t>
            </a:r>
            <a:r>
              <a:rPr lang="ru-RU" sz="1600" dirty="0" smtClean="0"/>
              <a:t>опосредованно </a:t>
            </a:r>
            <a:r>
              <a:rPr lang="ru-RU" sz="1600" dirty="0"/>
              <a:t>через представление её различными способами (в виде рисунков, </a:t>
            </a:r>
            <a:r>
              <a:rPr lang="ru-RU" sz="1600" dirty="0" smtClean="0"/>
              <a:t>схем, таблиц</a:t>
            </a:r>
            <a:r>
              <a:rPr lang="ru-RU" sz="1600" dirty="0"/>
              <a:t>, графиков, </a:t>
            </a:r>
            <a:r>
              <a:rPr lang="ru-RU" sz="1600" dirty="0" smtClean="0"/>
              <a:t>диаграмм).</a:t>
            </a:r>
            <a:endParaRPr lang="ru-RU" sz="1600" dirty="0"/>
          </a:p>
          <a:p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41005261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 smtClean="0"/>
              <a:t>Установите последовательность процессов, протекающих во время дыхательного движения у  млекопитающего, начиная с возбуждения центра вдоха.</a:t>
            </a:r>
          </a:p>
          <a:p>
            <a:pPr marL="0" indent="0">
              <a:buNone/>
            </a:pPr>
            <a:r>
              <a:rPr lang="ru-RU" dirty="0" smtClean="0"/>
              <a:t>В ответе</a:t>
            </a:r>
            <a:r>
              <a:rPr lang="ru-RU" dirty="0"/>
              <a:t> </a:t>
            </a:r>
            <a:r>
              <a:rPr lang="ru-RU" dirty="0" smtClean="0"/>
              <a:t>запишите</a:t>
            </a:r>
            <a:r>
              <a:rPr lang="ru-RU" dirty="0"/>
              <a:t> </a:t>
            </a:r>
            <a:r>
              <a:rPr lang="ru-RU" dirty="0" smtClean="0"/>
              <a:t>соответствующую </a:t>
            </a:r>
            <a:r>
              <a:rPr lang="ru-RU" dirty="0"/>
              <a:t>последовательность цифр.</a:t>
            </a:r>
          </a:p>
          <a:p>
            <a:pPr marL="0" indent="0">
              <a:buNone/>
            </a:pPr>
            <a:r>
              <a:rPr lang="ru-RU" dirty="0" smtClean="0"/>
              <a:t>1) сокращение </a:t>
            </a:r>
            <a:r>
              <a:rPr lang="ru-RU" dirty="0"/>
              <a:t>межрёберных мышц и диафрагмы</a:t>
            </a:r>
          </a:p>
          <a:p>
            <a:pPr marL="0" indent="0">
              <a:buNone/>
            </a:pPr>
            <a:r>
              <a:rPr lang="ru-RU" dirty="0" smtClean="0"/>
              <a:t>2) увеличение </a:t>
            </a:r>
            <a:r>
              <a:rPr lang="ru-RU" dirty="0"/>
              <a:t>объёма лёгких</a:t>
            </a:r>
          </a:p>
          <a:p>
            <a:pPr marL="0" indent="0">
              <a:buNone/>
            </a:pPr>
            <a:r>
              <a:rPr lang="ru-RU" dirty="0" smtClean="0"/>
              <a:t>3) обогащение </a:t>
            </a:r>
            <a:r>
              <a:rPr lang="ru-RU" dirty="0"/>
              <a:t>крови кислородом в альвеолах лёгких и освобождение её от </a:t>
            </a:r>
            <a:r>
              <a:rPr lang="ru-RU" dirty="0" smtClean="0"/>
              <a:t>избытка углекислого </a:t>
            </a:r>
            <a:r>
              <a:rPr lang="ru-RU" dirty="0"/>
              <a:t>газа</a:t>
            </a:r>
          </a:p>
          <a:p>
            <a:pPr marL="0" indent="0">
              <a:buNone/>
            </a:pPr>
            <a:r>
              <a:rPr lang="ru-RU" dirty="0" smtClean="0"/>
              <a:t>4) уменьшение </a:t>
            </a:r>
            <a:r>
              <a:rPr lang="ru-RU" dirty="0"/>
              <a:t>лёгких в объёме и удаление из них воздуха</a:t>
            </a:r>
          </a:p>
          <a:p>
            <a:pPr marL="0" indent="0">
              <a:buNone/>
            </a:pPr>
            <a:r>
              <a:rPr lang="ru-RU" dirty="0" smtClean="0"/>
              <a:t>5) расслабление </a:t>
            </a:r>
            <a:r>
              <a:rPr lang="ru-RU" dirty="0"/>
              <a:t>межрёберных мышц</a:t>
            </a:r>
          </a:p>
          <a:p>
            <a:pPr marL="0" indent="0">
              <a:buNone/>
            </a:pPr>
            <a:r>
              <a:rPr lang="ru-RU" dirty="0"/>
              <a:t>Ответ:</a:t>
            </a:r>
          </a:p>
          <a:p>
            <a:pPr marL="0" indent="0">
              <a:buNone/>
            </a:pPr>
            <a:endParaRPr lang="ru-RU" dirty="0"/>
          </a:p>
          <a:p>
            <a:endParaRPr lang="ru-RU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55958958"/>
              </p:ext>
            </p:extLst>
          </p:nvPr>
        </p:nvGraphicFramePr>
        <p:xfrm>
          <a:off x="1475656" y="6021288"/>
          <a:ext cx="6096000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19200"/>
                <a:gridCol w="1219200"/>
                <a:gridCol w="1219200"/>
                <a:gridCol w="1219200"/>
                <a:gridCol w="1219200"/>
              </a:tblGrid>
              <a:tr h="37084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442846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53892" y="2780928"/>
            <a:ext cx="7880309" cy="25202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Стрелка вверх 6"/>
          <p:cNvSpPr/>
          <p:nvPr/>
        </p:nvSpPr>
        <p:spPr>
          <a:xfrm>
            <a:off x="7308304" y="3068960"/>
            <a:ext cx="144016" cy="1296144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482444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42519" y="2420888"/>
            <a:ext cx="8256087" cy="32403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926581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130026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692696"/>
            <a:ext cx="7620000" cy="5708104"/>
          </a:xfrm>
        </p:spPr>
        <p:txBody>
          <a:bodyPr>
            <a:normAutofit/>
          </a:bodyPr>
          <a:lstStyle/>
          <a:p>
            <a:r>
              <a:rPr lang="ru-RU" sz="2800" dirty="0"/>
              <a:t>Для самостоятельной подготовки следует использовать учебники 5–9 классов,</a:t>
            </a:r>
          </a:p>
          <a:p>
            <a:pPr marL="0" indent="0">
              <a:buNone/>
            </a:pPr>
            <a:r>
              <a:rPr lang="ru-RU" sz="2800" dirty="0"/>
              <a:t>допущенные к использованию Министерством просвещения Российской Федерации.</a:t>
            </a:r>
          </a:p>
          <a:p>
            <a:r>
              <a:rPr lang="ru-RU" sz="2800" dirty="0"/>
              <a:t>Для большей уверенности в своих знаниях можно выполнить задания из открытого</a:t>
            </a:r>
          </a:p>
          <a:p>
            <a:pPr marL="0" indent="0">
              <a:buNone/>
            </a:pPr>
            <a:r>
              <a:rPr lang="ru-RU" sz="2800" dirty="0"/>
              <a:t>банка ФИПИ, указанные в каждом тематическом разделе Навигатора самостоятельной</a:t>
            </a:r>
          </a:p>
          <a:p>
            <a:pPr marL="0" indent="0">
              <a:buNone/>
            </a:pPr>
            <a:r>
              <a:rPr lang="ru-RU" sz="2800" dirty="0"/>
              <a:t>подготовки к ОГЭ (https://fipi.ru/navigator-podgotovki/navigator-oge#bi).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966303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202034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55576" y="908720"/>
            <a:ext cx="6912768" cy="54920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7026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endParaRPr lang="ru-RU" sz="6000" i="1" dirty="0" smtClean="0"/>
          </a:p>
          <a:p>
            <a:pPr marL="0" indent="0" algn="ctr">
              <a:buNone/>
            </a:pPr>
            <a:r>
              <a:rPr lang="ru-RU" sz="6000" i="1" dirty="0" smtClean="0"/>
              <a:t>Спасибо за внимание!</a:t>
            </a:r>
            <a:endParaRPr lang="ru-RU" sz="6000" i="1" dirty="0"/>
          </a:p>
        </p:txBody>
      </p:sp>
    </p:spTree>
    <p:extLst>
      <p:ext uri="{BB962C8B-B14F-4D97-AF65-F5344CB8AC3E}">
        <p14:creationId xmlns:p14="http://schemas.microsoft.com/office/powerpoint/2010/main" val="27807900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flipV="1">
            <a:off x="457200" y="228919"/>
            <a:ext cx="8229600" cy="45719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pic>
        <p:nvPicPr>
          <p:cNvPr id="16386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494" t="17535" b="8740"/>
          <a:stretch/>
        </p:blipFill>
        <p:spPr bwMode="auto">
          <a:xfrm>
            <a:off x="2483768" y="164438"/>
            <a:ext cx="4783807" cy="58168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Стрелка вправо 3"/>
          <p:cNvSpPr/>
          <p:nvPr/>
        </p:nvSpPr>
        <p:spPr>
          <a:xfrm>
            <a:off x="1786114" y="2492896"/>
            <a:ext cx="1008112" cy="14401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638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7378" y="2736058"/>
            <a:ext cx="1042987" cy="207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38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7378" y="3997681"/>
            <a:ext cx="1042987" cy="207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38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6458" y="5229200"/>
            <a:ext cx="1042987" cy="207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Стрелка влево 11"/>
          <p:cNvSpPr/>
          <p:nvPr/>
        </p:nvSpPr>
        <p:spPr>
          <a:xfrm>
            <a:off x="5940152" y="2504855"/>
            <a:ext cx="978408" cy="117128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6391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1589" y="2743030"/>
            <a:ext cx="1006475" cy="139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392" name="Picture 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1589" y="3501008"/>
            <a:ext cx="1006475" cy="139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393" name="Picture 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026" y="5159350"/>
            <a:ext cx="1006475" cy="139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724457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30026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pic>
        <p:nvPicPr>
          <p:cNvPr id="17410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92" t="18595" r="49402" b="8068"/>
          <a:stretch/>
        </p:blipFill>
        <p:spPr bwMode="auto">
          <a:xfrm>
            <a:off x="2022437" y="188009"/>
            <a:ext cx="4133739" cy="63813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41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2179602"/>
            <a:ext cx="1042987" cy="207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413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2109752"/>
            <a:ext cx="1006475" cy="139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046320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flipV="1">
            <a:off x="611560" y="323527"/>
            <a:ext cx="8229600" cy="45719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pic>
        <p:nvPicPr>
          <p:cNvPr id="18434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258" t="18207" r="6378" b="8516"/>
          <a:stretch/>
        </p:blipFill>
        <p:spPr bwMode="auto">
          <a:xfrm>
            <a:off x="3059833" y="147172"/>
            <a:ext cx="4247652" cy="64905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43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208" y="1340768"/>
            <a:ext cx="1006475" cy="139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43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1781800"/>
            <a:ext cx="1042987" cy="207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479165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>
            <a:normAutofit fontScale="90000"/>
          </a:bodyPr>
          <a:lstStyle/>
          <a:p>
            <a:r>
              <a:rPr lang="ru-RU" dirty="0"/>
              <a:t>Практические задания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908720"/>
            <a:ext cx="8229600" cy="531805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 smtClean="0"/>
              <a:t>Установите </a:t>
            </a:r>
            <a:r>
              <a:rPr lang="ru-RU" dirty="0"/>
              <a:t>соответствие между организмами и царствами живой природы: к </a:t>
            </a:r>
            <a:r>
              <a:rPr lang="ru-RU" dirty="0" smtClean="0"/>
              <a:t>каждому элементу </a:t>
            </a:r>
            <a:r>
              <a:rPr lang="ru-RU" dirty="0"/>
              <a:t>первого столбца подберите соответствующий элемент из второго столбца.</a:t>
            </a:r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Запишите </a:t>
            </a:r>
            <a:r>
              <a:rPr lang="ru-RU" dirty="0"/>
              <a:t>в таблицу выбранные цифры под соответствующими буквами.</a:t>
            </a:r>
          </a:p>
          <a:p>
            <a:pPr marL="0" indent="0">
              <a:buNone/>
            </a:pPr>
            <a:r>
              <a:rPr lang="ru-RU" dirty="0" smtClean="0"/>
              <a:t>Ответ</a:t>
            </a:r>
            <a:r>
              <a:rPr lang="ru-RU" dirty="0"/>
              <a:t>:</a:t>
            </a:r>
          </a:p>
          <a:p>
            <a:endParaRPr lang="ru-RU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25975017"/>
              </p:ext>
            </p:extLst>
          </p:nvPr>
        </p:nvGraphicFramePr>
        <p:xfrm>
          <a:off x="1115616" y="2420888"/>
          <a:ext cx="6096000" cy="1849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48000"/>
                <a:gridCol w="3048000"/>
              </a:tblGrid>
              <a:tr h="365760">
                <a:tc>
                  <a:txBody>
                    <a:bodyPr/>
                    <a:lstStyle/>
                    <a:p>
                      <a:r>
                        <a:rPr lang="ru-RU" dirty="0" smtClean="0"/>
                        <a:t>ОРГАНИЗМЫ 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ЦАРСТВА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А) бузина чёрная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1)Растения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Б) малый прудовик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2)Животные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В) лисичка ложная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3)Грибы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Г) сенная палочка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4)Бактерии</a:t>
                      </a: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24384112"/>
              </p:ext>
            </p:extLst>
          </p:nvPr>
        </p:nvGraphicFramePr>
        <p:xfrm>
          <a:off x="1475656" y="5661248"/>
          <a:ext cx="4876800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19200"/>
                <a:gridCol w="1219200"/>
                <a:gridCol w="1219200"/>
                <a:gridCol w="12192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А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В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В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Г</a:t>
                      </a:r>
                      <a:endParaRPr lang="ru-RU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31547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50969" y="2204864"/>
            <a:ext cx="8261492" cy="29338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035372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50"/>
          <a:stretch/>
        </p:blipFill>
        <p:spPr bwMode="auto">
          <a:xfrm>
            <a:off x="223309" y="2204864"/>
            <a:ext cx="8165115" cy="30963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154144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36059" y="2204864"/>
            <a:ext cx="8082775" cy="36003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748723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оседство">
  <a:themeElements>
    <a:clrScheme name="Соседство">
      <a:dk1>
        <a:srgbClr val="2F2B20"/>
      </a:dk1>
      <a:lt1>
        <a:srgbClr val="FFFFFF"/>
      </a:lt1>
      <a:dk2>
        <a:srgbClr val="675E47"/>
      </a:dk2>
      <a:lt2>
        <a:srgbClr val="DFDCB7"/>
      </a:lt2>
      <a:accent1>
        <a:srgbClr val="A9A57C"/>
      </a:accent1>
      <a:accent2>
        <a:srgbClr val="9CBEBD"/>
      </a:accent2>
      <a:accent3>
        <a:srgbClr val="D2CB6C"/>
      </a:accent3>
      <a:accent4>
        <a:srgbClr val="95A39D"/>
      </a:accent4>
      <a:accent5>
        <a:srgbClr val="C89F5D"/>
      </a:accent5>
      <a:accent6>
        <a:srgbClr val="B1A089"/>
      </a:accent6>
      <a:hlink>
        <a:srgbClr val="D25814"/>
      </a:hlink>
      <a:folHlink>
        <a:srgbClr val="849A0A"/>
      </a:folHlink>
    </a:clrScheme>
    <a:fontScheme name="Стандартная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оседство">
      <a:fillStyleLst>
        <a:solidFill>
          <a:schemeClr val="phClr"/>
        </a:solidFill>
        <a:solidFill>
          <a:schemeClr val="phClr">
            <a:tint val="55000"/>
          </a:schemeClr>
        </a:solidFill>
        <a:solidFill>
          <a:schemeClr val="phClr"/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algn="bl" rotWithShape="0">
              <a:srgbClr val="000000">
                <a:alpha val="60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brightRoom" dir="tl">
              <a:rot lat="0" lon="0" rev="1800000"/>
            </a:lightRig>
          </a:scene3d>
          <a:sp3d contourW="10160" prstMaterial="dkEdge">
            <a:bevelT w="38100" h="50800" prst="angle"/>
            <a:contourClr>
              <a:schemeClr val="phClr">
                <a:shade val="4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75000">
              <a:schemeClr val="phClr">
                <a:shade val="100000"/>
                <a:satMod val="115000"/>
              </a:schemeClr>
            </a:gs>
            <a:gs pos="100000">
              <a:schemeClr val="phClr">
                <a:shade val="70000"/>
                <a:satMod val="130000"/>
              </a:schemeClr>
            </a:gs>
          </a:gsLst>
          <a:path path="circle">
            <a:fillToRect l="20000" t="50000" r="10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7000"/>
              </a:schemeClr>
              <a:schemeClr val="phClr">
                <a:shade val="96000"/>
              </a:schemeClr>
            </a:duotone>
          </a:blip>
          <a:tile tx="0" ty="0" sx="32000" sy="32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Adjacency</Template>
  <TotalTime>97</TotalTime>
  <Words>390</Words>
  <Application>Microsoft Office PowerPoint</Application>
  <PresentationFormat>Экран (4:3)</PresentationFormat>
  <Paragraphs>65</Paragraphs>
  <Slides>25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25</vt:i4>
      </vt:variant>
    </vt:vector>
  </HeadingPairs>
  <TitlesOfParts>
    <vt:vector size="26" baseType="lpstr">
      <vt:lpstr>Соседство</vt:lpstr>
      <vt:lpstr>Разбор типичных ошибок ОГЭ      по биологии                                          и отработка конкретных заданий                                             на установление соответствия и последовательности</vt:lpstr>
      <vt:lpstr>Презентация PowerPoint</vt:lpstr>
      <vt:lpstr>Презентация PowerPoint</vt:lpstr>
      <vt:lpstr>Презентация PowerPoint</vt:lpstr>
      <vt:lpstr>Презентация PowerPoint</vt:lpstr>
      <vt:lpstr>Практические задания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дом</dc:creator>
  <cp:lastModifiedBy>RePack by Diakov</cp:lastModifiedBy>
  <cp:revision>31</cp:revision>
  <dcterms:created xsi:type="dcterms:W3CDTF">2025-03-23T09:03:27Z</dcterms:created>
  <dcterms:modified xsi:type="dcterms:W3CDTF">2025-03-23T10:44:24Z</dcterms:modified>
</cp:coreProperties>
</file>