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7C80"/>
    <a:srgbClr val="66FF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3195786"/>
          </a:xfrm>
        </p:spPr>
        <p:txBody>
          <a:bodyPr>
            <a:normAutofit/>
          </a:bodyPr>
          <a:lstStyle/>
          <a:p>
            <a:r>
              <a:rPr lang="ru-RU" b="1" dirty="0" smtClean="0"/>
              <a:t>АНАЛИЗ </a:t>
            </a:r>
            <a:r>
              <a:rPr lang="ru-RU" b="1" dirty="0"/>
              <a:t>РЕЗУЛЬТАТОВ ЕГЭ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по </a:t>
            </a:r>
            <a:r>
              <a:rPr lang="ru-RU" b="1" dirty="0"/>
              <a:t>биологии  </a:t>
            </a:r>
            <a:r>
              <a:rPr lang="ru-RU" b="1" dirty="0" smtClean="0"/>
              <a:t> </a:t>
            </a:r>
            <a:r>
              <a:rPr lang="ru-RU" b="1" dirty="0" smtClean="0"/>
              <a:t>2026 г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68072" y="3886200"/>
            <a:ext cx="5868424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Кувшинова Ольга Витальевна</a:t>
            </a:r>
          </a:p>
          <a:p>
            <a:r>
              <a:rPr lang="ru-RU" b="1" dirty="0">
                <a:solidFill>
                  <a:schemeClr val="tx1"/>
                </a:solidFill>
              </a:rPr>
              <a:t>у</a:t>
            </a:r>
            <a:r>
              <a:rPr lang="ru-RU" b="1" dirty="0" smtClean="0">
                <a:solidFill>
                  <a:schemeClr val="tx1"/>
                </a:solidFill>
              </a:rPr>
              <a:t>читель биологии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ГБОУ СОШ </a:t>
            </a:r>
            <a:r>
              <a:rPr lang="ru-RU" b="1" dirty="0" err="1" smtClean="0">
                <a:solidFill>
                  <a:schemeClr val="tx1"/>
                </a:solidFill>
              </a:rPr>
              <a:t>с.Утев</a:t>
            </a:r>
            <a:r>
              <a:rPr lang="ru-RU" b="1" dirty="0" err="1" smtClean="0"/>
              <a:t>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00471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Autofit/>
          </a:bodyPr>
          <a:lstStyle/>
          <a:p>
            <a:pPr indent="-274320">
              <a:buClr>
                <a:srgbClr val="94C600"/>
              </a:buClr>
              <a:buSzPct val="76000"/>
              <a:buFont typeface="Wingdings 2" pitchFamily="18" charset="2"/>
              <a:buChar char=""/>
            </a:pPr>
            <a:r>
              <a:rPr lang="ru-RU" sz="2800" b="1" dirty="0" smtClean="0"/>
              <a:t>Из </a:t>
            </a:r>
            <a:r>
              <a:rPr lang="ru-RU" sz="2800" b="1" dirty="0"/>
              <a:t>21 </a:t>
            </a:r>
            <a:r>
              <a:rPr lang="ru-RU" sz="2800" dirty="0"/>
              <a:t>общеобразовательного учреждения ЕГЭ по биологии </a:t>
            </a:r>
            <a:r>
              <a:rPr lang="ru-RU" sz="2800" b="1" dirty="0"/>
              <a:t>сдавали</a:t>
            </a:r>
            <a:r>
              <a:rPr lang="ru-RU" sz="2800" dirty="0"/>
              <a:t> </a:t>
            </a:r>
            <a:r>
              <a:rPr lang="ru-RU" sz="2800" b="1" dirty="0" smtClean="0"/>
              <a:t>21</a:t>
            </a:r>
            <a:r>
              <a:rPr lang="ru-RU" sz="2800" dirty="0" smtClean="0"/>
              <a:t> </a:t>
            </a:r>
            <a:r>
              <a:rPr lang="ru-RU" sz="2800" b="1" dirty="0" smtClean="0"/>
              <a:t>обучающиеся </a:t>
            </a:r>
            <a:r>
              <a:rPr lang="ru-RU" sz="2800" b="1" dirty="0"/>
              <a:t>7 </a:t>
            </a:r>
            <a:r>
              <a:rPr lang="ru-RU" sz="2800" b="1" dirty="0" smtClean="0"/>
              <a:t>школ</a:t>
            </a:r>
            <a:r>
              <a:rPr lang="ru-RU" sz="2800" dirty="0" smtClean="0"/>
              <a:t> </a:t>
            </a:r>
            <a:endParaRPr lang="ru-RU" sz="2800" dirty="0">
              <a:solidFill>
                <a:srgbClr val="3E3D2D"/>
              </a:solidFill>
              <a:latin typeface="Century Gothic"/>
            </a:endParaRPr>
          </a:p>
          <a:p>
            <a:pPr lvl="0" indent="-274320">
              <a:buClr>
                <a:srgbClr val="94C600"/>
              </a:buClr>
              <a:buSzPct val="76000"/>
              <a:buFont typeface="Wingdings 2" pitchFamily="18" charset="2"/>
              <a:buChar char=""/>
            </a:pPr>
            <a:r>
              <a:rPr lang="ru-RU" sz="2800" dirty="0" smtClean="0">
                <a:solidFill>
                  <a:srgbClr val="3E3D2D"/>
                </a:solidFill>
                <a:latin typeface="Century Gothic"/>
              </a:rPr>
              <a:t>По результатам ЕГЭ по биологии 2026 года: </a:t>
            </a:r>
            <a:endParaRPr lang="ru-RU" sz="2800" dirty="0"/>
          </a:p>
          <a:p>
            <a:pPr marL="68580" lvl="0" indent="0">
              <a:buClr>
                <a:srgbClr val="94C600"/>
              </a:buClr>
              <a:buSzPct val="76000"/>
              <a:buNone/>
            </a:pPr>
            <a:r>
              <a:rPr lang="ru-RU" sz="2800" dirty="0" smtClean="0"/>
              <a:t>- не </a:t>
            </a:r>
            <a:r>
              <a:rPr lang="ru-RU" sz="2800" dirty="0"/>
              <a:t>преодолевших минимальный </a:t>
            </a:r>
            <a:r>
              <a:rPr lang="ru-RU" sz="2800" dirty="0" smtClean="0"/>
              <a:t>балл – </a:t>
            </a:r>
            <a:r>
              <a:rPr lang="ru-RU" sz="2800" dirty="0" smtClean="0">
                <a:solidFill>
                  <a:srgbClr val="FF0000"/>
                </a:solidFill>
              </a:rPr>
              <a:t>1 ученик (31 балл) – 4,8 %</a:t>
            </a:r>
          </a:p>
          <a:p>
            <a:pPr marL="68580" lvl="0" indent="0">
              <a:buClr>
                <a:srgbClr val="94C600"/>
              </a:buClr>
              <a:buSzPct val="76000"/>
              <a:buNone/>
            </a:pPr>
            <a:r>
              <a:rPr lang="ru-RU" sz="2800" dirty="0" smtClean="0"/>
              <a:t>- от </a:t>
            </a:r>
            <a:r>
              <a:rPr lang="ru-RU" sz="2800" dirty="0"/>
              <a:t>минимального до 60 </a:t>
            </a:r>
            <a:r>
              <a:rPr lang="ru-RU" sz="2800" dirty="0" smtClean="0"/>
              <a:t>баллов – 10 учеников -  47,6 %</a:t>
            </a:r>
          </a:p>
          <a:p>
            <a:pPr marL="68580" lvl="0" indent="0">
              <a:buClr>
                <a:srgbClr val="94C600"/>
              </a:buClr>
              <a:buSzPct val="76000"/>
              <a:buNone/>
            </a:pPr>
            <a:r>
              <a:rPr lang="ru-RU" sz="2800" dirty="0" smtClean="0"/>
              <a:t>- от </a:t>
            </a:r>
            <a:r>
              <a:rPr lang="ru-RU" sz="2800" dirty="0"/>
              <a:t>61 до 80 </a:t>
            </a:r>
            <a:r>
              <a:rPr lang="ru-RU" sz="2800" dirty="0" smtClean="0"/>
              <a:t>баллов – 8 учеников – 38,1 %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- 81 </a:t>
            </a:r>
            <a:r>
              <a:rPr lang="ru-RU" sz="2800" dirty="0"/>
              <a:t>до 100 </a:t>
            </a:r>
            <a:r>
              <a:rPr lang="ru-RU" sz="2800" dirty="0" smtClean="0"/>
              <a:t>баллов – </a:t>
            </a:r>
            <a:r>
              <a:rPr lang="ru-RU" sz="2800" dirty="0" smtClean="0">
                <a:solidFill>
                  <a:srgbClr val="00B050"/>
                </a:solidFill>
              </a:rPr>
              <a:t>2 ученика – 9,5 %</a:t>
            </a:r>
          </a:p>
          <a:p>
            <a:pPr marL="525780" lvl="0" indent="-457200" algn="ctr">
              <a:buClr>
                <a:srgbClr val="94C600"/>
              </a:buClr>
              <a:buSzPct val="76000"/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3E3D2D"/>
                </a:solidFill>
                <a:latin typeface="Century Gothic"/>
              </a:rPr>
              <a:t> </a:t>
            </a:r>
            <a:r>
              <a:rPr lang="ru-RU" sz="2800" b="1" dirty="0">
                <a:solidFill>
                  <a:srgbClr val="3E3D2D"/>
                </a:solidFill>
                <a:latin typeface="Century Gothic"/>
              </a:rPr>
              <a:t>максимальный балл – </a:t>
            </a:r>
            <a:r>
              <a:rPr lang="ru-RU" sz="2800" b="1" dirty="0" smtClean="0">
                <a:solidFill>
                  <a:srgbClr val="3E3D2D"/>
                </a:solidFill>
                <a:latin typeface="Century Gothic"/>
              </a:rPr>
              <a:t>93 балла !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18694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5353579"/>
              </p:ext>
            </p:extLst>
          </p:nvPr>
        </p:nvGraphicFramePr>
        <p:xfrm>
          <a:off x="457200" y="620713"/>
          <a:ext cx="8229600" cy="594360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3322712"/>
                <a:gridCol w="1368152"/>
                <a:gridCol w="2304256"/>
                <a:gridCol w="12344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школа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</a:t>
                      </a:r>
                    </a:p>
                    <a:p>
                      <a:pPr algn="ctr"/>
                      <a:r>
                        <a:rPr lang="ru-RU" dirty="0" smtClean="0"/>
                        <a:t> уч-ся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баллы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средний балл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ГБОУ СОШ </a:t>
                      </a:r>
                      <a:r>
                        <a:rPr lang="ru-RU" dirty="0" err="1" smtClean="0"/>
                        <a:t>с.Алексеевка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66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ГБОУ СОШ </a:t>
                      </a:r>
                      <a:r>
                        <a:rPr lang="ru-RU" dirty="0" err="1" smtClean="0"/>
                        <a:t>с.Герасимовка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55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55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ГБОУ СОШ №2  «</a:t>
                      </a:r>
                      <a:r>
                        <a:rPr lang="ru-RU" dirty="0" err="1" smtClean="0"/>
                        <a:t>ОЦ»с.Борское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31 / 58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44,5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ГБОУ СОШ №1  «</a:t>
                      </a:r>
                      <a:r>
                        <a:rPr lang="ru-RU" dirty="0" err="1" smtClean="0"/>
                        <a:t>ОЦ»с.Борское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60 / 80 / 72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70,7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ГБОУ СОШ  №1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55 / 73 / 61 / 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59,8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ГБОУ СОШ №2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48 / 43 / 58 / 43 / 71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52,6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ГБОУ СОШ №3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г.Нефтегорска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/>
                        <a:t>45 / 68 / 93 / 79 / 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dirty="0" smtClean="0"/>
                        <a:t>74,2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400" dirty="0" smtClean="0"/>
                        <a:t>Самарская область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 smtClean="0"/>
                        <a:t>62,3  ( +</a:t>
                      </a:r>
                      <a:r>
                        <a:rPr lang="ru-RU" sz="2400" baseline="0" dirty="0" smtClean="0"/>
                        <a:t> 2,5 </a:t>
                      </a:r>
                      <a:r>
                        <a:rPr lang="ru-RU" sz="2400" dirty="0" smtClean="0"/>
                        <a:t>)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400" dirty="0" smtClean="0"/>
                        <a:t>РФ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 smtClean="0"/>
                        <a:t>         57,9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848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Основные статистические характеристики выполнения заданий КИМ в 2026 году</a:t>
            </a:r>
            <a:endParaRPr lang="ru-RU" sz="32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737871"/>
              </p:ext>
            </p:extLst>
          </p:nvPr>
        </p:nvGraphicFramePr>
        <p:xfrm>
          <a:off x="457201" y="1805781"/>
          <a:ext cx="8229598" cy="4114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5325"/>
                <a:gridCol w="1480764"/>
                <a:gridCol w="666474"/>
                <a:gridCol w="1199235"/>
                <a:gridCol w="1199235"/>
                <a:gridCol w="932855"/>
                <a:gridCol w="932855"/>
                <a:gridCol w="932855"/>
              </a:tblGrid>
              <a:tr h="30365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Номер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задания в КИМ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Проверяемые элементы содержания / умения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Уровень сложности задания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Процент выполнения задания в субъекте Российской Федерации </a:t>
                      </a:r>
                      <a:br>
                        <a:rPr lang="ru-RU" sz="1000">
                          <a:effectLst/>
                        </a:rPr>
                      </a:br>
                      <a:r>
                        <a:rPr lang="ru-RU" sz="1000">
                          <a:effectLst/>
                        </a:rPr>
                        <a:t>в группах участников экзамена с разными уровнями подготовки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7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средний, %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 группе </a:t>
                      </a:r>
                      <a:br>
                        <a:rPr lang="ru-RU" sz="1000">
                          <a:effectLst/>
                        </a:rPr>
                      </a:br>
                      <a:r>
                        <a:rPr lang="ru-RU" sz="1000">
                          <a:effectLst/>
                        </a:rPr>
                        <a:t>не преодолевших минимальный балл, %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 группе от минимального до 60 т.б.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 группе от 61 до 80 т.б.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 группе </a:t>
                      </a:r>
                      <a:br>
                        <a:rPr lang="ru-RU" sz="1000">
                          <a:effectLst/>
                        </a:rPr>
                      </a:br>
                      <a:r>
                        <a:rPr lang="ru-RU" sz="1000">
                          <a:effectLst/>
                        </a:rPr>
                        <a:t>от 81 до 100 т.б.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1062774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Современная биология – комплексная наука. Биологические науки и изучаемые ими проблемы.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Работа с таблицей (с рисунком и без рисунка)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90,5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87,5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</a:tr>
              <a:tr h="759124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Методы биологической науки. Наблюдение, измерение, эксперимент, систематизация, анализ. Множественный выбор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69,05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81,3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759124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Генетическая информация в клетке. Хромосомный набор. Решение биологических расчётных задач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76,2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62,5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60730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Моно- и </a:t>
                      </a:r>
                      <a:r>
                        <a:rPr lang="ru-RU" sz="1000" dirty="0" err="1">
                          <a:effectLst/>
                        </a:rPr>
                        <a:t>дигибридное</a:t>
                      </a:r>
                      <a:r>
                        <a:rPr lang="ru-RU" sz="1000" dirty="0">
                          <a:effectLst/>
                        </a:rPr>
                        <a:t>, анализирующее скрещивание. Решение биологической  задачи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80,95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" y="1804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57200" y="1804988"/>
            <a:ext cx="3017838" cy="635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67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1934475"/>
              </p:ext>
            </p:extLst>
          </p:nvPr>
        </p:nvGraphicFramePr>
        <p:xfrm>
          <a:off x="457200" y="1227138"/>
          <a:ext cx="8229600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371"/>
                <a:gridCol w="1630278"/>
                <a:gridCol w="733769"/>
                <a:gridCol w="974717"/>
                <a:gridCol w="1320324"/>
                <a:gridCol w="1027047"/>
                <a:gridCol w="1027047"/>
                <a:gridCol w="1027047"/>
              </a:tblGrid>
              <a:tr h="60730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Клетка как биологическая система. Организм как биологическая система.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Задание с рисунком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57,1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87,5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75912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Клетка как биологическая система. Организм как биологическая система.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Установление соответствия (с рисунком)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69,05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93,8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910949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Клетка как биологическая система. Организм как биологическая система.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Селекция. Биотехнология.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Множественный выбор (с рисунком и без рисунка)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64,3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81,3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1062774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8.</a:t>
                      </a:r>
                      <a:endParaRPr lang="ru-RU" sz="1100" dirty="0">
                        <a:effectLst/>
                      </a:endParaRP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Клетка как биологическая система. Организм как биологическая система. Селекция. Биотехнология.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Установление последовательности (без рисунка)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47,6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56,3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0730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Многообразие	 организмов. Грибы, Растения. Животные. Задание с рисунком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52,4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62,5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60730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Многообразие	 организмов. Грибы, Растения. Животные. Установление соответствия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45,2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5899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95842"/>
              </p:ext>
            </p:extLst>
          </p:nvPr>
        </p:nvGraphicFramePr>
        <p:xfrm>
          <a:off x="457200" y="1653381"/>
          <a:ext cx="8229600" cy="4417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371"/>
                <a:gridCol w="1630278"/>
                <a:gridCol w="733769"/>
                <a:gridCol w="974717"/>
                <a:gridCol w="1320324"/>
                <a:gridCol w="1027047"/>
                <a:gridCol w="1027047"/>
                <a:gridCol w="1027047"/>
              </a:tblGrid>
              <a:tr h="75912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11.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Многообразие	 организмов. Грибы. Растения. Животные. Множественный выбор (с рисунком и без рисунка)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54,8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62,5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910949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12.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Многообразие	 организмов. Основные систематические категории, их соподчинённость. Установление последовательности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95,2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</a:tr>
              <a:tr h="30365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13.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Организм человека.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Задание с рисунком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80,95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87,5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</a:tr>
              <a:tr h="45547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14.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Организм человека. Установление соответствия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47,6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81,3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5547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Организм человека.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Множественный выбор (с рисунком и без рисунка)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71,4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68,8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45547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Организм человека.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Установление последовательности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52,4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81,3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  <a:tr h="45547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17.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Эволюция живой природы.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Множественный выбор (работа с текстом)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80,95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87,5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66FFCC"/>
                    </a:solidFill>
                  </a:tcPr>
                </a:tc>
              </a:tr>
              <a:tr h="60730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Экосистемы и присущие им закономерности. Биосфера.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Множественный выбор (без рисунка)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Б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61,9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56,3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4174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0149675"/>
              </p:ext>
            </p:extLst>
          </p:nvPr>
        </p:nvGraphicFramePr>
        <p:xfrm>
          <a:off x="483204" y="1500982"/>
          <a:ext cx="8177591" cy="472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6278"/>
                <a:gridCol w="1619976"/>
                <a:gridCol w="729132"/>
                <a:gridCol w="968557"/>
                <a:gridCol w="1311980"/>
                <a:gridCol w="1020556"/>
                <a:gridCol w="1020556"/>
                <a:gridCol w="1020556"/>
              </a:tblGrid>
              <a:tr h="905193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19.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Эволюция живой природы. Происхождение человека. Экосистемы и присущие им закономерности. Биосфера.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Установление соответствия (без рисунка)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66,7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</a:tr>
              <a:tr h="754327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Общебиологические закономерности. Человек и его здоровье. Работа с таблицей (с рисунком и без рисунка)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62,5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/>
                </a:tc>
              </a:tr>
              <a:tr h="452596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21.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Анализ экспертных данных, в табличной или графической форме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Б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90,5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93,8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66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66FFCC"/>
                    </a:solidFill>
                  </a:tcPr>
                </a:tc>
              </a:tr>
              <a:tr h="754327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22.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Применение биологических знаний в практических ситуациях, анализ экспериментальных данных (методология эксперимента)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44,4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33,3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26,7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62,5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66,7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905193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Применение биологических знаний в практических ситуациях, анализ экспериментальных данных (выводы по результатам эксперимента и прогнозы)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23,8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16,7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33,3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33,3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</a:tr>
              <a:tr h="301731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Задание с изображением биологического объекта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34,9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54,2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</a:tr>
              <a:tr h="452596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25.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Обобщение и применение знаний о человеке и многообразии организмов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22,2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23,3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12,5</a:t>
                      </a:r>
                      <a:endParaRPr lang="ru-RU" sz="11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66,7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573" marR="32573" marT="0" marB="0" anchor="ctr">
                    <a:solidFill>
                      <a:srgbClr val="FF999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91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97478"/>
              </p:ext>
            </p:extLst>
          </p:nvPr>
        </p:nvGraphicFramePr>
        <p:xfrm>
          <a:off x="457200" y="2720181"/>
          <a:ext cx="8229600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371"/>
                <a:gridCol w="1630278"/>
                <a:gridCol w="733769"/>
                <a:gridCol w="974717"/>
                <a:gridCol w="1320324"/>
                <a:gridCol w="1027047"/>
                <a:gridCol w="1027047"/>
                <a:gridCol w="1027047"/>
              </a:tblGrid>
              <a:tr h="1062774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26.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Обобщение и применение знаний по общей биологии (клетке, организму, эволюции органического мира и экологических закономерностях) в новой ситуации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23,8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13,3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20,8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83,3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rgbClr val="FF9999"/>
                    </a:solidFill>
                  </a:tcPr>
                </a:tc>
              </a:tr>
              <a:tr h="60730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27.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Решение задач по цитологии и эволюции органического мира на применение знаний в новой ситуации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52,4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33,3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23,3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70,8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547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28.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Решение задач по генетике на применение знаний в новой ситуации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42,9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62,5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2780" marR="32780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011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5578112"/>
              </p:ext>
            </p:extLst>
          </p:nvPr>
        </p:nvGraphicFramePr>
        <p:xfrm>
          <a:off x="457200" y="980729"/>
          <a:ext cx="8229600" cy="5215931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74440"/>
                <a:gridCol w="1944216"/>
                <a:gridCol w="5410944"/>
              </a:tblGrid>
              <a:tr h="82681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Темы программы и умения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Класс(-ы) изучения в соответствии с ФОП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7902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Клетка как биологическая система.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Организм как биологическая система.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Селекция.Биотехнология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 Растительный организм. 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8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- Животный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организм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Биология клетки;  Химическая организация клетки; Строение и функции клетки; Обмен веществ и превращение энергии в клетке; Наследственная информация и реализация её в клетке;  Жизненный цикл клетки;  Размножение и развитие организмов; Генетика – наука о наследственности и изменчивости организмов; Закономерности наследственности;  Закономерности изменчивости; Генетика человека;  Селекция организмов; 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Биюотехнология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синтетическая биология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  <a:tr h="47902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Многообразие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организмов.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Грибы.Растения.Животные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 smtClean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Установление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соответствия 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 Строение и многообразие покрытосеменных растений;  Жизнедеятельность растительного организма.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7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- Грибы. Лишайники. Бактерии.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8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- Строение и жизнедеятельность организма животного 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  <a:tr h="47902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Организм человека.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Установление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соответствия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9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 Нейрогуморальная регуляция; Опора и движение;  Внутренняя среда организма;  Кровообращение;  Дыхание; Питание и пищеварение;  Обмен веществ и превращение энергии;  Кожа; Выделение;  Размножение и развитие;  Органы чувств и сенсорные системы;  Поведение и психика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114300" marR="114300" marT="0" marB="0"/>
                </a:tc>
              </a:tr>
              <a:tr h="479025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Применение биологических знаний в практических ситуациях, анализ экспериментальных данных (методология эксперимента)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5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 Методы изучения живой природы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- Живые системы и их изучение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0206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486395"/>
              </p:ext>
            </p:extLst>
          </p:nvPr>
        </p:nvGraphicFramePr>
        <p:xfrm>
          <a:off x="457200" y="260350"/>
          <a:ext cx="8229600" cy="629107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74440"/>
                <a:gridCol w="2016224"/>
                <a:gridCol w="5338936"/>
              </a:tblGrid>
              <a:tr h="37084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Темы программы и умения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Класс(-ы) изучения в соответствии с ФОП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Применение биологических знаний в практических ситуациях, анализ экспериментальных данных (выводы по ре-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зультатам эксперимента и прогнозы)	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5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- Методы изучения живой природы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Живые системы и их изучение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Задание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с </a:t>
                      </a:r>
                      <a:endParaRPr lang="ru-RU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изображением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биологического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объекта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 Растительный организм.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8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–Животный организм. 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6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 Жизнедеятельность растительного организма. 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7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- Грибы. Лишайники. Бактерии.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8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 Строение и жизнедеятельность организма животного.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9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 Структура организма человека; Нейрогуморальная регуляция;  Опора и движение; Внутренняя среда организма;  Кровообращение; Дыхание; Питание и пищеварение;  Обмен веществ и превращение энергии; Кожа;  Выделение; Размножение и развитие;  Органы чувств и сенсорные системы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– Биология клетки;  Химическая организация клетки;  Строение и функции клетки;  Обмен веществ и превращение энергии в клетке;  Наследственная информация и реализация её в клетке;  Жизненный цикл клетки;  Строение и функции организмов; Размножение и развитие организмов; Генетика – наука о наследственности и изменчивости организмов;  Закономерности изменчивости; Генетика человека; Селекция организмов; Биотехнология и синтетическая биология.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11кл – Зарождение и развитие эволюционных представлений в биологии; 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Микроэволюция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её результаты;  Макроэволюция и её результаты; Происхождение и развитие жизни на Земле;  Происхождение человека – антропогенез; Экология – наука о взаимоотношениях организмов и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надорганизменных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систем с окружающей средой; Организмы и среда обитания; Экология видов и популяций; Экология сообществ. Экологические системы;  Биосфера – глобальная экосистема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5670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194434"/>
              </p:ext>
            </p:extLst>
          </p:nvPr>
        </p:nvGraphicFramePr>
        <p:xfrm>
          <a:off x="457200" y="404813"/>
          <a:ext cx="8229600" cy="52120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874440"/>
                <a:gridCol w="2016224"/>
                <a:gridCol w="5338936"/>
              </a:tblGrid>
              <a:tr h="37084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№ 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Темы программы и умения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</a:rPr>
                        <a:t>Класс(-ы) изучения в соответствии с ФОП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Обобщение и применение знаний о человеке и многообразии организмов 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 кл – Растительный организм. 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 кл. – Животный организм. 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6 кл- Жизнедеятельность растительного организма. 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 кл - Грибы. Лишайники.Бактерии. 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 кл – Строение и жизнедеятельность организма животного.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 кл- Структура организма человека;  Нейрогуморальная регуляция;  Опора и движение; Внутренняя среда организма;  Кровообращение; Дыхание; Питание и пищеварение;  Обмен веществ и превращение энергии;  Кожа;  Выделение; Размножение и развитие;  Органы чувств и сенсорные системы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10 кл- Строение и функции организмов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Обобщение и применение знаний по общей биологии (клетке, организму, эволюции ор-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ганического мира и экологических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закономерностях) в новой ситуации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7 кл – Развитие растительного мира на Земле;  Растения в природных сообществах;  Растения и человек.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8 кл – Развитие животного мира на Земле;  Животные в природных сообществах;  Животные и человек.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9 кл - Человек – биосоциальный вид;  Человек и окружающая среда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11 кл –Зарождение и развитие эволюционных представлений в биологии;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Микроэволюция  и её результаты; Макроэволюция и её результаты; Происхождение и развитие жизни на Земле;  Происхождение человека –антропогенез;  Экология – наука о взаимоотношениях организмов и надорганизменных систем с окружающей средой;  Организмы и среда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обитания; Экология  видов и популяций; Экология сообществ. Экологические системы; Биосфера – глобальная экосистема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Решение задач по генетике на применение знаний в новой ситуации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10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кл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- Закономерности наследственности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046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ru-RU" sz="2800" dirty="0"/>
              <a:t>Предположение о достигнутых и недостигнутых </a:t>
            </a:r>
            <a:r>
              <a:rPr lang="ru-RU" sz="2800" dirty="0" err="1"/>
              <a:t>метапредметных</a:t>
            </a:r>
            <a:r>
              <a:rPr lang="ru-RU" sz="2800" dirty="0"/>
              <a:t> результатах ФГОС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Часто сложности возникают в темах, где требуется не просто заучить факты, а увидеть связи между ними. Например:</a:t>
            </a:r>
          </a:p>
          <a:p>
            <a:r>
              <a:rPr lang="ru-RU" dirty="0" smtClean="0"/>
              <a:t>Эволюция </a:t>
            </a:r>
            <a:r>
              <a:rPr lang="ru-RU" dirty="0"/>
              <a:t>и антропогенез.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Ученики </a:t>
            </a:r>
            <a:r>
              <a:rPr lang="ru-RU" dirty="0"/>
              <a:t>могут механически запоминать теории, но испытывать трудности с аргументацией, сравнением доказательств, умением связать эволюционные процессы с другими науками (историей, географией).</a:t>
            </a:r>
          </a:p>
          <a:p>
            <a:r>
              <a:rPr lang="ru-RU" dirty="0" smtClean="0"/>
              <a:t>Молекулярная </a:t>
            </a:r>
            <a:r>
              <a:rPr lang="ru-RU" dirty="0"/>
              <a:t>биология и генетика.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Требуют </a:t>
            </a:r>
            <a:r>
              <a:rPr lang="ru-RU" dirty="0"/>
              <a:t>понимания сложных механизмов (репликация ДНК, транскрипция, мутации), что для многих становится камнем преткновения.</a:t>
            </a:r>
          </a:p>
          <a:p>
            <a:r>
              <a:rPr lang="ru-RU" dirty="0" smtClean="0"/>
              <a:t>Экологические </a:t>
            </a:r>
            <a:r>
              <a:rPr lang="ru-RU" dirty="0"/>
              <a:t>закономерности и биосфера.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Задания </a:t>
            </a:r>
            <a:r>
              <a:rPr lang="ru-RU" dirty="0"/>
              <a:t>на анализ экосистем, цепей питания, сукцессий часто вызывают затруднения из-за необходимости видеть целостную картину и применять знания из разных тем.</a:t>
            </a:r>
          </a:p>
          <a:p>
            <a:r>
              <a:rPr lang="ru-RU" dirty="0" smtClean="0"/>
              <a:t>Работа </a:t>
            </a:r>
            <a:r>
              <a:rPr lang="ru-RU" dirty="0"/>
              <a:t>с информацией в неявном виде.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Например,немение</a:t>
            </a:r>
            <a:r>
              <a:rPr lang="ru-RU" dirty="0" smtClean="0"/>
              <a:t> </a:t>
            </a:r>
            <a:r>
              <a:rPr lang="ru-RU" dirty="0"/>
              <a:t>извлекать данные из таблиц, графиков, схем, анализировать их и делать выводы. </a:t>
            </a:r>
          </a:p>
          <a:p>
            <a:r>
              <a:rPr lang="ru-RU" dirty="0" smtClean="0"/>
              <a:t>Установление </a:t>
            </a:r>
            <a:r>
              <a:rPr lang="ru-RU" dirty="0"/>
              <a:t>причинно-следственных связей.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Школьники могут </a:t>
            </a:r>
            <a:r>
              <a:rPr lang="ru-RU" dirty="0"/>
              <a:t>верно назвать факт, но не могут объяснить механизм или спрогнозировать изменение процесса в новых условиях.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802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Рекомендации для учителей по совершенствованию преподавания учебного предмета группе обучающихся с минимальным уровнем подготовки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/>
              <a:t>Работа с группой, где у обучающихся минимальный уровень подготовки по биологии, требует особого подхода. Главная задача — не просто дать знания, а выстроить процесс так, чтобы снять барьеры, сформировать базовую мотивацию и постепенно восполнить пробелы.</a:t>
            </a:r>
          </a:p>
          <a:p>
            <a:pPr marL="0" indent="0">
              <a:buNone/>
            </a:pPr>
            <a:r>
              <a:rPr lang="ru-RU" dirty="0"/>
              <a:t>1. Диагностика и планирование</a:t>
            </a:r>
          </a:p>
          <a:p>
            <a:pPr marL="0" indent="0">
              <a:buNone/>
            </a:pPr>
            <a:r>
              <a:rPr lang="ru-RU" dirty="0"/>
              <a:t>Поэлементный  анализ результатов предыдущих работ (ВПР, контрольных срезов). Это поможет выявить конкретные «слабые места»: какие темы усвоены фрагментарно, какие умения (работать с текстом, рисунком, схемой) не сформированы. На основе этого анализа скорректировать тематическое планирование: выделить больше времени на отработку базовых понятий и навыков.</a:t>
            </a:r>
          </a:p>
          <a:p>
            <a:pPr marL="0" indent="0">
              <a:buNone/>
            </a:pPr>
            <a:r>
              <a:rPr lang="ru-RU" dirty="0"/>
              <a:t>2. Адаптация подачи материала</a:t>
            </a:r>
          </a:p>
          <a:p>
            <a:pPr marL="0" indent="0">
              <a:buNone/>
            </a:pPr>
            <a:r>
              <a:rPr lang="ru-RU" dirty="0"/>
              <a:t>- Индуктивный метод. Сначала давать самое простое и доступное, а затем постепенно добавлять  более сложные элементы. </a:t>
            </a:r>
          </a:p>
          <a:p>
            <a:pPr marL="0" indent="0">
              <a:buNone/>
            </a:pPr>
            <a:r>
              <a:rPr lang="ru-RU" dirty="0"/>
              <a:t>- Структурирование  информации. Используйте опорные конспекты, схемы, таблицы — они помогают визуализировать связи. </a:t>
            </a:r>
          </a:p>
          <a:p>
            <a:pPr marL="0" indent="0">
              <a:buNone/>
            </a:pPr>
            <a:r>
              <a:rPr lang="ru-RU" dirty="0"/>
              <a:t>- Избегать перегрузки. Не пытаться охватить весь объём программы за короткий срок. Делать акцент на ключевых понятиях и процессах. </a:t>
            </a:r>
          </a:p>
          <a:p>
            <a:pPr marL="0" indent="0">
              <a:buNone/>
            </a:pPr>
            <a:r>
              <a:rPr lang="ru-RU" dirty="0"/>
              <a:t>- Связывать новое с личным опытом. Показывать, как биологические процессы проявляются в жизни ученика (например, как работает пищеварение или почему важно дышать через нос) — это повышает мотивацию. </a:t>
            </a:r>
          </a:p>
          <a:p>
            <a:pPr marL="0" indent="0">
              <a:buNone/>
            </a:pPr>
            <a:r>
              <a:rPr lang="ru-RU" dirty="0"/>
              <a:t>3. Разнообразие форм работы</a:t>
            </a:r>
          </a:p>
          <a:p>
            <a:pPr marL="0" indent="0">
              <a:buNone/>
            </a:pPr>
            <a:r>
              <a:rPr lang="ru-RU" dirty="0"/>
              <a:t>- Групповая и парная работа. В малых группах (3–5 человек) ученики могут </a:t>
            </a:r>
            <a:r>
              <a:rPr lang="ru-RU" dirty="0" err="1"/>
              <a:t>взаимообучать</a:t>
            </a:r>
            <a:r>
              <a:rPr lang="ru-RU" dirty="0"/>
              <a:t> друг друга, обсуждать задания, приходить к общему решению. Важно чётко формулировать задачи и вовремя помогать тем, кто затрудняется. </a:t>
            </a:r>
          </a:p>
          <a:p>
            <a:pPr marL="0" indent="0">
              <a:buNone/>
            </a:pPr>
            <a:r>
              <a:rPr lang="ru-RU" dirty="0"/>
              <a:t>- Практико-ориентированный подход. Включать лабораторные и практические работы, экскурсии, ситуативные задачи. Непосредственный опыт (работа с микроскопом, наблюдение за растениями) закрепляет теорию. </a:t>
            </a:r>
          </a:p>
          <a:p>
            <a:pPr marL="0" indent="0">
              <a:buNone/>
            </a:pPr>
            <a:r>
              <a:rPr lang="ru-RU" dirty="0"/>
              <a:t>- Активно использовать наглядность. Гербарии, муляжи, фотографии, цифровые ресурсы делают материал осязаемым и запоминающимся.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720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4. Развитие ключевых навыков</a:t>
            </a:r>
          </a:p>
          <a:p>
            <a:pPr marL="0" indent="0">
              <a:buNone/>
            </a:pPr>
            <a:r>
              <a:rPr lang="ru-RU" dirty="0"/>
              <a:t>- Работа с текстом. Тренировать смысловое чтение: учить выделять главное, составлять план, находить в тексте нужную информацию. </a:t>
            </a:r>
          </a:p>
          <a:p>
            <a:pPr marL="0" indent="0">
              <a:buNone/>
            </a:pPr>
            <a:r>
              <a:rPr lang="ru-RU" dirty="0"/>
              <a:t>- Работа с визуальной информацией. Уделять много времени анализу рисунков, схем, графиков, таблиц — учить «читать» их, делать выводы. </a:t>
            </a:r>
          </a:p>
          <a:p>
            <a:pPr marL="0" indent="0">
              <a:buNone/>
            </a:pPr>
            <a:r>
              <a:rPr lang="ru-RU" dirty="0"/>
              <a:t>- От простого к сложному. Начинать с заданий на воспроизведение известных алгоритмов, постепенно переходя к ситуациям, где нужно применить знание в изменённой формулировке. </a:t>
            </a:r>
          </a:p>
          <a:p>
            <a:pPr marL="0" indent="0">
              <a:buNone/>
            </a:pPr>
            <a:r>
              <a:rPr lang="ru-RU" dirty="0"/>
              <a:t>5. Поддержка и мотивация</a:t>
            </a:r>
          </a:p>
          <a:p>
            <a:pPr marL="0" indent="0">
              <a:buNone/>
            </a:pPr>
            <a:r>
              <a:rPr lang="ru-RU" dirty="0"/>
              <a:t>- Создавать позитивную атмосферу. Хвалить за усилия, а не только за результат. Это снижает тревожность и стимулирует дальнейшую работу.</a:t>
            </a:r>
          </a:p>
          <a:p>
            <a:pPr marL="0" indent="0">
              <a:buNone/>
            </a:pPr>
            <a:r>
              <a:rPr lang="ru-RU" dirty="0"/>
              <a:t>- Развивать навыки самоконтроля и самопроверки. Учить учеников анализировать свои ошибки, находить причины затруднений и способы их преодолеть.</a:t>
            </a:r>
          </a:p>
          <a:p>
            <a:pPr marL="0" indent="0">
              <a:buNone/>
            </a:pPr>
            <a:r>
              <a:rPr lang="ru-RU" dirty="0"/>
              <a:t>- Использовать приёмы вроде «экспертного сообщества». Подготовить образцы с содержательными ошибками в ответах. Ученики в парах выступают в роли экспертов: проверяют друг у друга работы, обсуждают неточности.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6</a:t>
            </a:r>
            <a:r>
              <a:rPr lang="ru-RU" dirty="0"/>
              <a:t>. Контроль и коррекция</a:t>
            </a:r>
          </a:p>
          <a:p>
            <a:pPr marL="0" indent="0">
              <a:buNone/>
            </a:pPr>
            <a:r>
              <a:rPr lang="ru-RU" dirty="0"/>
              <a:t>- Регулярно использовать разные формы текущего контроля (опросы, короткие тесты, практические работы), чтобы вовремя замечать пробелы. После анализа результатов корректировать план: если большинство учеников плохо справляется с определённым типом заданий — сделать на нём акцент. </a:t>
            </a:r>
          </a:p>
          <a:p>
            <a:pPr marL="0" indent="0">
              <a:buNone/>
            </a:pPr>
            <a:r>
              <a:rPr lang="ru-RU" dirty="0"/>
              <a:t>7. Внеурочная работа</a:t>
            </a:r>
          </a:p>
          <a:p>
            <a:pPr marL="0" indent="0">
              <a:buNone/>
            </a:pPr>
            <a:r>
              <a:rPr lang="ru-RU" dirty="0"/>
              <a:t>- Факультативы, кружки, занятия в «Точках роста» с современным оборудованием могут стать хорошим подспорьем для углублённой работы с этой группой.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901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lvl="0"/>
            <a:r>
              <a:rPr lang="ru-RU" sz="2800" dirty="0"/>
              <a:t>Реалистичные «зоны роста» в части предметной подготовки для получения 100 </a:t>
            </a:r>
            <a:r>
              <a:rPr lang="ru-RU" sz="2800" dirty="0" smtClean="0"/>
              <a:t>баллов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/>
              <a:t>Получить 100 баллов на ЕГЭ по биологии реально, но это требует системного подхода: нужно не просто заучивать материал, а точечно закрывать слабые места и учиться грамотно применять знания в сложных заданиях.</a:t>
            </a:r>
          </a:p>
          <a:p>
            <a:pPr marL="0" indent="0">
              <a:buNone/>
            </a:pPr>
            <a:r>
              <a:rPr lang="ru-RU" dirty="0"/>
              <a:t>1. Глубокая проработка блока «Общая биология»</a:t>
            </a:r>
          </a:p>
          <a:p>
            <a:pPr marL="0" indent="0">
              <a:buNone/>
            </a:pPr>
            <a:r>
              <a:rPr lang="ru-RU" dirty="0"/>
              <a:t>Этот раздел часто «съедает» много баллов, потому что требует не только запоминания, но и умения устанавливать причинно-следственные связи. </a:t>
            </a:r>
          </a:p>
          <a:p>
            <a:pPr marL="0" indent="0">
              <a:buNone/>
            </a:pPr>
            <a:r>
              <a:rPr lang="ru-RU" dirty="0"/>
              <a:t>Что делать: сфокусируйтесь на темах, которые стабильно вызывают сложности: законы Менделя, сцепленное наследование, взаимодействие генов, генетика пола, взаимодействие неаллельных генов. Решайте задачи именно на эти темы из открытого банка ФИПИ.</a:t>
            </a:r>
          </a:p>
          <a:p>
            <a:pPr marL="0" indent="0">
              <a:buNone/>
            </a:pPr>
            <a:r>
              <a:rPr lang="ru-RU" dirty="0"/>
              <a:t>Совет: используйте схемы, таблицы, </a:t>
            </a:r>
            <a:r>
              <a:rPr lang="ru-RU" dirty="0" err="1"/>
              <a:t>видеоразборы</a:t>
            </a:r>
            <a:r>
              <a:rPr lang="ru-RU" dirty="0"/>
              <a:t> механизмов. Попробуйте самостоятельно составлять логические цепочки для сложных процессов (например, как гены в одной хромосоме могут наследоваться вместе).</a:t>
            </a:r>
          </a:p>
          <a:p>
            <a:pPr marL="0" indent="0">
              <a:buNone/>
            </a:pPr>
            <a:r>
              <a:rPr lang="ru-RU" dirty="0"/>
              <a:t> 2. Работа с изображениями</a:t>
            </a:r>
          </a:p>
          <a:p>
            <a:pPr marL="0" indent="0">
              <a:buNone/>
            </a:pPr>
            <a:r>
              <a:rPr lang="ru-RU" dirty="0"/>
              <a:t>В ЕГЭ много заданий, где нужно анализировать рисунки (микропрепараты, схемы органов, графики, иллюстрации процессов). </a:t>
            </a:r>
          </a:p>
          <a:p>
            <a:pPr marL="0" indent="0">
              <a:buNone/>
            </a:pPr>
            <a:r>
              <a:rPr lang="ru-RU" dirty="0"/>
              <a:t>Что делать: тренируйтесь «читать» изображения: определять структуры, объяснять их функцию, сравнивать объекты.</a:t>
            </a:r>
          </a:p>
          <a:p>
            <a:pPr marL="0" indent="0">
              <a:buNone/>
            </a:pPr>
            <a:r>
              <a:rPr lang="ru-RU" dirty="0"/>
              <a:t>Совет: используйте 3D-атласы и интерактивные ресурсы — визуализация сильно помогает понять пространственные отношения.</a:t>
            </a:r>
          </a:p>
          <a:p>
            <a:pPr marL="0" indent="0">
              <a:buNone/>
            </a:pPr>
            <a:r>
              <a:rPr lang="ru-RU" dirty="0"/>
              <a:t> 3. Решение задач второй части </a:t>
            </a:r>
          </a:p>
          <a:p>
            <a:pPr marL="0" indent="0">
              <a:buNone/>
            </a:pPr>
            <a:r>
              <a:rPr lang="ru-RU" dirty="0"/>
              <a:t>Именно здесь чаще всего теряются баллы из-за неумения обосновывать решения, приводить аргументы и соблюдать требования к оформлению. </a:t>
            </a:r>
          </a:p>
          <a:p>
            <a:pPr marL="0" indent="0">
              <a:buNone/>
            </a:pPr>
            <a:r>
              <a:rPr lang="ru-RU" dirty="0"/>
              <a:t>Что делать: отрабатывайте задания, где нужно не просто дать ответ, а объяснить его, связать несколько тем (например, генетика + экология).</a:t>
            </a:r>
          </a:p>
          <a:p>
            <a:pPr marL="0" indent="0">
              <a:buNone/>
            </a:pPr>
            <a:r>
              <a:rPr lang="ru-RU" dirty="0"/>
              <a:t>Совет: практикуйтесь в написании развёрнутых ответов: пишите черновик, затем сверяйте с эталоном, анализируйте ошибки.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164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/>
              <a:t>4. Работа с изображениями в контексте заданий</a:t>
            </a:r>
          </a:p>
          <a:p>
            <a:pPr marL="0" indent="0">
              <a:buNone/>
            </a:pPr>
            <a:r>
              <a:rPr lang="ru-RU" dirty="0"/>
              <a:t>Часто в заданиях нужно применить знания в новой ситуации, а не просто воспроизвести факт.</a:t>
            </a:r>
          </a:p>
          <a:p>
            <a:pPr marL="0" indent="0">
              <a:buNone/>
            </a:pPr>
            <a:r>
              <a:rPr lang="ru-RU" dirty="0"/>
              <a:t>Что делать: тренируйтесь в анализе комплексных заданий, где нужно применить знания из разных тем (например, эволюция, экосистемы).</a:t>
            </a:r>
          </a:p>
          <a:p>
            <a:pPr marL="0" indent="0">
              <a:buNone/>
            </a:pPr>
            <a:r>
              <a:rPr lang="ru-RU" dirty="0"/>
              <a:t>Совет: используйте задания из реальных </a:t>
            </a:r>
            <a:r>
              <a:rPr lang="ru-RU" dirty="0" err="1"/>
              <a:t>КИМов</a:t>
            </a:r>
            <a:r>
              <a:rPr lang="ru-RU" dirty="0"/>
              <a:t> прошлых лет и демоверсий — это научит видеть «ловушки».</a:t>
            </a:r>
          </a:p>
          <a:p>
            <a:pPr marL="0" indent="0">
              <a:buNone/>
            </a:pPr>
            <a:r>
              <a:rPr lang="ru-RU" dirty="0"/>
              <a:t>5. Систематизация знаний и работа с понятиями</a:t>
            </a:r>
          </a:p>
          <a:p>
            <a:pPr marL="0" indent="0">
              <a:buNone/>
            </a:pPr>
            <a:r>
              <a:rPr lang="ru-RU" dirty="0"/>
              <a:t>ЕГЭ проверяет не только факты, но и умение оперировать понятиями: сравнивать, классифицировать, устанавливать иерархии (например, систематические категории).</a:t>
            </a:r>
          </a:p>
          <a:p>
            <a:pPr marL="0" indent="0">
              <a:buNone/>
            </a:pPr>
            <a:r>
              <a:rPr lang="ru-RU" dirty="0"/>
              <a:t>Что делать: ведите словарь терминов (например, «гомологичные структуры», «анаболизм», «рецессивный признак»).</a:t>
            </a:r>
          </a:p>
          <a:p>
            <a:pPr marL="0" indent="0">
              <a:buNone/>
            </a:pPr>
            <a:r>
              <a:rPr lang="ru-RU" dirty="0"/>
              <a:t>Совет: составляйте сводные таблицы и схемы для крупных тем — это помогает структурировать информацию.</a:t>
            </a:r>
          </a:p>
          <a:p>
            <a:pPr marL="0" indent="0">
              <a:buNone/>
            </a:pPr>
            <a:r>
              <a:rPr lang="ru-RU" dirty="0"/>
              <a:t>6. Работа с изображениями в контексте заданий</a:t>
            </a:r>
          </a:p>
          <a:p>
            <a:pPr marL="0" indent="0">
              <a:buNone/>
            </a:pPr>
            <a:r>
              <a:rPr lang="ru-RU" dirty="0"/>
              <a:t>Часто в заданиях нужно проанализировать рисунки: определить структуры, объяснить их функции, сравнить объекты, установить причинно-следственные связи. </a:t>
            </a:r>
          </a:p>
          <a:p>
            <a:pPr marL="0" indent="0">
              <a:buNone/>
            </a:pPr>
            <a:r>
              <a:rPr lang="ru-RU" dirty="0"/>
              <a:t>Что делать: тренируйтесь в анализе изображений, включая задания с микропрепаратами и схемами.</a:t>
            </a:r>
          </a:p>
          <a:p>
            <a:pPr marL="0" indent="0">
              <a:buNone/>
            </a:pPr>
            <a:r>
              <a:rPr lang="ru-RU" dirty="0"/>
              <a:t>Совет: используйте  материалы с сайта ФИПИ — там есть разборы типичных ошибок</a:t>
            </a:r>
            <a:r>
              <a:rPr lang="ru-RU" dirty="0" smtClean="0"/>
              <a:t>.</a:t>
            </a:r>
            <a:r>
              <a:rPr lang="ru-RU" dirty="0"/>
              <a:t> 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Как </a:t>
            </a:r>
            <a:r>
              <a:rPr lang="ru-RU" dirty="0"/>
              <a:t>выстроить план</a:t>
            </a:r>
          </a:p>
          <a:p>
            <a:r>
              <a:rPr lang="ru-RU" dirty="0"/>
              <a:t>Проведите диагностику. Решите пробный вариант, чтобы выявить пробелы.</a:t>
            </a:r>
          </a:p>
          <a:p>
            <a:r>
              <a:rPr lang="ru-RU" dirty="0"/>
              <a:t>Сгруппируйте зоны. Не пытайтесь охватить всё сразу. Выберите 2–3 самые проблемные темы и распределите время на их проработку.</a:t>
            </a:r>
          </a:p>
          <a:p>
            <a:r>
              <a:rPr lang="ru-RU" dirty="0"/>
              <a:t>Чередуйте теорию и практику. После изучения темы сразу решайте задания по ней.</a:t>
            </a:r>
          </a:p>
          <a:p>
            <a:r>
              <a:rPr lang="ru-RU" dirty="0"/>
              <a:t>Регулярно повторяйте. Создавайте карточки с терминами и их определениями для быстрого повторения.</a:t>
            </a:r>
          </a:p>
          <a:p>
            <a:r>
              <a:rPr lang="ru-RU" dirty="0"/>
              <a:t>Анализируйте ошибки. Ведите дневник ошибок: почему ошиблись, как избежать в будущем.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6090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lvl="3" algn="ctr" rtl="0">
              <a:spcBef>
                <a:spcPct val="0"/>
              </a:spcBef>
            </a:pPr>
            <a:r>
              <a:rPr lang="ru-RU" b="1" dirty="0"/>
              <a:t>Рекомендации для учителей по совершенствованию преподавания учебного предмета группе обучающихся с высоким уровнем подготовки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Работа с группой обучающихся, демонстрирующих высокий уровень подготовки по биологии, требует от учителя особого подхода. Главная задача — не просто дать больше информации, а создать условия для глубокого, творческого и самостоятельного освоения предмета. </a:t>
            </a:r>
          </a:p>
          <a:p>
            <a:pPr marL="0" indent="0">
              <a:buNone/>
            </a:pPr>
            <a:r>
              <a:rPr lang="ru-RU" dirty="0"/>
              <a:t>1. Дифференцируйте задания по уровню сложности</a:t>
            </a:r>
          </a:p>
          <a:p>
            <a:pPr marL="0" indent="0">
              <a:buNone/>
            </a:pPr>
            <a:r>
              <a:rPr lang="ru-RU" dirty="0"/>
              <a:t>Адаптируйте материал, предлагая задания разного уровня сложности. Для сильных учеников включайте задачи, которые требуют анализа, синтеза знаний, установления причинно-следственных связей, применения теории в новой ситуации. Это могут быть исследовательские проекты, проблемные задачи, требующие аргументации и критического мышления. </a:t>
            </a:r>
          </a:p>
          <a:p>
            <a:pPr marL="0" indent="0">
              <a:buNone/>
            </a:pPr>
            <a:r>
              <a:rPr lang="ru-RU" dirty="0"/>
              <a:t>2. Активно используйте технологии проблемного и исследовательского обучения</a:t>
            </a:r>
          </a:p>
          <a:p>
            <a:pPr marL="0" indent="0">
              <a:buNone/>
            </a:pPr>
            <a:r>
              <a:rPr lang="ru-RU" dirty="0"/>
              <a:t>Создавайте на уроках проблемные ситуации, которые стимулируют учеников самостоятельно искать решения, выдвигать гипотезы, планировать эксперимент и анализировать результаты. Это развивает не только предметные, но и </a:t>
            </a:r>
            <a:r>
              <a:rPr lang="ru-RU" dirty="0" err="1"/>
              <a:t>метапредметные</a:t>
            </a:r>
            <a:r>
              <a:rPr lang="ru-RU" dirty="0"/>
              <a:t> навыки: умение ставить цели, планировать деятельность, работать с информацией. </a:t>
            </a:r>
          </a:p>
          <a:p>
            <a:pPr marL="0" indent="0">
              <a:buNone/>
            </a:pPr>
            <a:r>
              <a:rPr lang="ru-RU" dirty="0"/>
              <a:t>3. Организуйте проектную и исследовательскую деятельность</a:t>
            </a:r>
          </a:p>
          <a:p>
            <a:pPr marL="0" indent="0">
              <a:buNone/>
            </a:pPr>
            <a:r>
              <a:rPr lang="ru-RU" dirty="0"/>
              <a:t>Предлагайте ученикам самостоятельно выбирать тему проекта, определять цели и задачи, подбирать методы исследования, анализировать данные и формулировать выводы. Проекты могут быть связаны с актуальными биологическими проблемами, современными достижениями науки, профориентацией. Это развивает навыки самостоятельного поиска информации, критического анализа и презентации результатов. </a:t>
            </a:r>
          </a:p>
          <a:p>
            <a:pPr marL="0" indent="0">
              <a:buNone/>
            </a:pPr>
            <a:r>
              <a:rPr lang="ru-RU" dirty="0"/>
              <a:t>4. Интегрируйте знания из других предметов</a:t>
            </a:r>
          </a:p>
          <a:p>
            <a:pPr marL="0" indent="0">
              <a:buNone/>
            </a:pPr>
            <a:r>
              <a:rPr lang="ru-RU" dirty="0"/>
              <a:t>Показывайте </a:t>
            </a:r>
            <a:r>
              <a:rPr lang="ru-RU" dirty="0" err="1"/>
              <a:t>межпредметные</a:t>
            </a:r>
            <a:r>
              <a:rPr lang="ru-RU" dirty="0"/>
              <a:t> связи (с химией, физикой, географией). Например, при изучении клетки можно рассматривать биохимические процессы, а при изучении экосистем — потоки энергии и вещества. Это помогает увидеть целостную картину мира и глубже понять суть изучаемых явлений.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210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5. Используйте нестандартные формы уроков</a:t>
            </a:r>
          </a:p>
          <a:p>
            <a:pPr marL="0" indent="0">
              <a:buNone/>
            </a:pPr>
            <a:r>
              <a:rPr lang="ru-RU" dirty="0"/>
              <a:t>Вводите в практику уроки-конференции, дебаты, ролевые и деловые игры, уроки-экскурсии. Такие формы повышают мотивацию, развивают коммуникативные навыки и умение аргументировать свою позицию. </a:t>
            </a:r>
          </a:p>
          <a:p>
            <a:pPr marL="0" indent="0">
              <a:buNone/>
            </a:pPr>
            <a:r>
              <a:rPr lang="ru-RU" dirty="0"/>
              <a:t>6. Уделяйте внимание работе с текстом и визуальной информацией</a:t>
            </a:r>
          </a:p>
          <a:p>
            <a:pPr marL="0" indent="0">
              <a:buNone/>
            </a:pPr>
            <a:r>
              <a:rPr lang="ru-RU" dirty="0"/>
              <a:t>Развивайте навыки смыслового чтения: учите выделять главное, сравнивать, обобщать, интерпретировать данные. Для этого используйте задания с графиками, таблицами, рисунками, схемами. </a:t>
            </a:r>
          </a:p>
          <a:p>
            <a:pPr marL="0" indent="0">
              <a:buNone/>
            </a:pPr>
            <a:r>
              <a:rPr lang="ru-RU" dirty="0"/>
              <a:t>7. Систематически проводите текущий и итоговый контроль</a:t>
            </a:r>
          </a:p>
          <a:p>
            <a:pPr marL="0" indent="0">
              <a:buNone/>
            </a:pPr>
            <a:r>
              <a:rPr lang="ru-RU" dirty="0"/>
              <a:t>Используйте </a:t>
            </a:r>
            <a:r>
              <a:rPr lang="ru-RU" dirty="0" err="1"/>
              <a:t>разноуровневые</a:t>
            </a:r>
            <a:r>
              <a:rPr lang="ru-RU" dirty="0"/>
              <a:t> тесты, задания повышенной сложности, задания из открытого банка ФИПИ. Оценивайте не только знание фактов, но и умение применять их на практике, аргументировать ответ. </a:t>
            </a:r>
          </a:p>
          <a:p>
            <a:pPr marL="0" indent="0">
              <a:buNone/>
            </a:pPr>
            <a:r>
              <a:rPr lang="ru-RU" dirty="0"/>
              <a:t>8. Проводите </a:t>
            </a:r>
            <a:r>
              <a:rPr lang="ru-RU" dirty="0" err="1"/>
              <a:t>профориентационную</a:t>
            </a:r>
            <a:r>
              <a:rPr lang="ru-RU" dirty="0"/>
              <a:t> работу</a:t>
            </a:r>
          </a:p>
          <a:p>
            <a:pPr marL="0" indent="0">
              <a:buNone/>
            </a:pPr>
            <a:r>
              <a:rPr lang="ru-RU" dirty="0"/>
              <a:t>Знакомьте учеников с профессиями, связанными с биологией (врач, биолог, эколог), организуйте встречи с практиками, экскурсии в лаборатории и на производства. Это повышает познавательный интерес и мотивацию. </a:t>
            </a:r>
          </a:p>
          <a:p>
            <a:pPr marL="0" indent="0">
              <a:buNone/>
            </a:pPr>
            <a:r>
              <a:rPr lang="ru-RU" dirty="0"/>
              <a:t>9. Используйте цифровые технологии</a:t>
            </a:r>
          </a:p>
          <a:p>
            <a:pPr marL="0" indent="0">
              <a:buNone/>
            </a:pPr>
            <a:r>
              <a:rPr lang="ru-RU" dirty="0"/>
              <a:t>Применяйте интерактивные платформы, образовательные приложения, виртуальные лаборатории для углубления и закрепления материала. </a:t>
            </a:r>
          </a:p>
          <a:p>
            <a:pPr marL="0" indent="0">
              <a:buNone/>
            </a:pPr>
            <a:r>
              <a:rPr lang="ru-RU" dirty="0"/>
              <a:t>10. Уделяйте внимание рефлексии и самооценке</a:t>
            </a:r>
          </a:p>
          <a:p>
            <a:pPr marL="0" indent="0">
              <a:buNone/>
            </a:pPr>
            <a:r>
              <a:rPr lang="ru-RU" dirty="0"/>
              <a:t>Учите учеников анализировать свою работу, давать оценку своим действиям, ставить цели саморазвития. Это развивает </a:t>
            </a:r>
            <a:r>
              <a:rPr lang="ru-RU" dirty="0" err="1"/>
              <a:t>метапредметные</a:t>
            </a:r>
            <a:r>
              <a:rPr lang="ru-RU" dirty="0"/>
              <a:t> навыки.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62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11. Следите за изменениями в экзаменационных материалах</a:t>
            </a:r>
          </a:p>
          <a:p>
            <a:pPr marL="0" indent="0">
              <a:buNone/>
            </a:pPr>
            <a:r>
              <a:rPr lang="ru-RU" dirty="0"/>
              <a:t>Регулярно знакомьтесь с демоверсиями, кодификаторами и спецификациями ФИПИ, анализируйте типичные ошибки выпускников. Это помогает выстраивать эффективную подготовку, ориентированную на высокие результаты. </a:t>
            </a:r>
          </a:p>
          <a:p>
            <a:pPr marL="0" indent="0">
              <a:buNone/>
            </a:pPr>
            <a:r>
              <a:rPr lang="ru-RU" dirty="0"/>
              <a:t>12. Создавайте атмосферу сотрудничества и поддержки</a:t>
            </a:r>
          </a:p>
          <a:p>
            <a:pPr marL="0" indent="0">
              <a:buNone/>
            </a:pPr>
            <a:r>
              <a:rPr lang="ru-RU" dirty="0"/>
              <a:t>Старайтесь избегать излишней критики. Хвалите за усилия и креативность, помогайте преодолевать трудности, а не просто «натаскивайте» на экзамен. </a:t>
            </a:r>
          </a:p>
          <a:p>
            <a:pPr marL="0" indent="0">
              <a:buNone/>
            </a:pPr>
            <a:r>
              <a:rPr lang="ru-RU" dirty="0"/>
              <a:t>13. Учитывайте индивидуальные интересы учеников</a:t>
            </a:r>
          </a:p>
          <a:p>
            <a:pPr marL="0" indent="0">
              <a:buNone/>
            </a:pPr>
            <a:r>
              <a:rPr lang="ru-RU" dirty="0"/>
              <a:t>Предлагайте темы проектов, связанные с личными увлечениями или будущими профессиональными интересами ребят (например, изучение местной флоры и фауны, исследование влияния факторов среды на организмы). Это повышает мотивацию. </a:t>
            </a:r>
          </a:p>
          <a:p>
            <a:pPr marL="0" indent="0">
              <a:buNone/>
            </a:pPr>
            <a:r>
              <a:rPr lang="ru-RU" dirty="0"/>
              <a:t>14. Проводите диагностику уровня подготовки</a:t>
            </a:r>
          </a:p>
          <a:p>
            <a:pPr marL="0" indent="0">
              <a:buNone/>
            </a:pPr>
            <a:r>
              <a:rPr lang="ru-RU" dirty="0"/>
              <a:t>Регулярно используйте стартовую, текущую и итоговую диагностику, чтобы отслеживать динамику и корректировать работу. </a:t>
            </a:r>
          </a:p>
          <a:p>
            <a:pPr marL="0" indent="0">
              <a:buNone/>
            </a:pPr>
            <a:r>
              <a:rPr lang="ru-RU" dirty="0"/>
              <a:t>15. Обменивайтесь опытом</a:t>
            </a:r>
          </a:p>
          <a:p>
            <a:pPr marL="0" indent="0">
              <a:buNone/>
            </a:pPr>
            <a:r>
              <a:rPr lang="ru-RU" dirty="0"/>
              <a:t>Участвуйте в методических объединениях, семинарах, </a:t>
            </a:r>
            <a:r>
              <a:rPr lang="ru-RU" dirty="0" err="1"/>
              <a:t>вебинарах</a:t>
            </a:r>
            <a:r>
              <a:rPr lang="ru-RU" dirty="0"/>
              <a:t>, чтобы знакомиться с новыми педагогическими технологиями и методическими материалами. </a:t>
            </a:r>
          </a:p>
          <a:p>
            <a:pPr marL="0" indent="0">
              <a:buNone/>
            </a:pPr>
            <a:r>
              <a:rPr lang="ru-RU" dirty="0"/>
              <a:t>Успешная работа с высокомотивированными учениками требует от учителя гибкости, творческого подхода и постоянного профессионального развития.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0529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u="sng" dirty="0"/>
              <a:t>Организация учебного процесса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Проводите стартовую диагностику. В начале 11 класса напишите диагностическую работу, чтобы выявить пробелы и выстроить индивидуальный план. </a:t>
            </a:r>
          </a:p>
          <a:p>
            <a:r>
              <a:rPr lang="ru-RU" dirty="0"/>
              <a:t>Используйте дифференцированный подход. Для разных групп — разные задания и темп. </a:t>
            </a:r>
          </a:p>
          <a:p>
            <a:r>
              <a:rPr lang="ru-RU" dirty="0"/>
              <a:t>Организуйте систематическую обратную связь. Разбирайте ошибки, используйте взаимопроверку. </a:t>
            </a:r>
          </a:p>
          <a:p>
            <a:r>
              <a:rPr lang="ru-RU" dirty="0"/>
              <a:t>Планируйте время. Распределяйте нагрузку равномерно, оставляйте время на отдых и повторение.</a:t>
            </a:r>
          </a:p>
          <a:p>
            <a:r>
              <a:rPr lang="ru-RU" dirty="0"/>
              <a:t>Уделяйте внимание оформлению. Во второй части старайтесь структурировать ответ по пунктам, используйте биологическую терминологию, избегайте расплывчатых формулировок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04606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148</TotalTime>
  <Words>3423</Words>
  <Application>Microsoft Office PowerPoint</Application>
  <PresentationFormat>Экран (4:3)</PresentationFormat>
  <Paragraphs>479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АНАЛИЗ РЕЗУЛЬТАТОВ ЕГЭ  по биологии   2026 г</vt:lpstr>
      <vt:lpstr>Презентация PowerPoint</vt:lpstr>
      <vt:lpstr>Презентация PowerPoint</vt:lpstr>
      <vt:lpstr>Основные статистические характеристики выполнения заданий КИМ в 2026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Предположение о достигнутых и недостигнутых метапредметных результатах ФГОС </vt:lpstr>
      <vt:lpstr>Рекомендации для учителей по совершенствованию преподавания учебного предмета группе обучающихся с минимальным уровнем подготовки </vt:lpstr>
      <vt:lpstr>Презентация PowerPoint</vt:lpstr>
      <vt:lpstr>Реалистичные «зоны роста» в части предметной подготовки для получения 100 баллов </vt:lpstr>
      <vt:lpstr>Презентация PowerPoint</vt:lpstr>
      <vt:lpstr>Рекомендации для учителей по совершенствованию преподавания учебного предмета группе обучающихся с высоким уровнем подготовки </vt:lpstr>
      <vt:lpstr>Презентация PowerPoint</vt:lpstr>
      <vt:lpstr>Презентация PowerPoint</vt:lpstr>
      <vt:lpstr>Организация учебного процесса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ВЫПОЛНЕНИЯ ЗАДАНИЙ КИМ 2026 г</dc:title>
  <dc:creator>дом</dc:creator>
  <cp:lastModifiedBy>RePack by Diakov</cp:lastModifiedBy>
  <cp:revision>24</cp:revision>
  <dcterms:created xsi:type="dcterms:W3CDTF">2026-08-25T16:53:03Z</dcterms:created>
  <dcterms:modified xsi:type="dcterms:W3CDTF">2026-08-25T19:31:54Z</dcterms:modified>
</cp:coreProperties>
</file>