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1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4630400" cy="8229600"/>
  <p:notesSz cx="8229600" cy="14630400"/>
  <p:embeddedFontLst>
    <p:embeddedFont>
      <p:font typeface="Instrument Sans Semi Bold" charset="0"/>
      <p:regular r:id="rId14"/>
    </p:embeddedFont>
    <p:embeddedFont>
      <p:font typeface="Georgia" pitchFamily="18" charset="0"/>
      <p:regular r:id="rId15"/>
      <p:bold r:id="rId16"/>
      <p:italic r:id="rId17"/>
      <p:boldItalic r:id="rId18"/>
    </p:embeddedFont>
    <p:embeddedFont>
      <p:font typeface="Instrument Sans Medium" charset="0"/>
      <p:regular r:id="rId19"/>
    </p:embeddedFont>
    <p:embeddedFont>
      <p:font typeface="Trebuchet MS" pitchFamily="34" charset="0"/>
      <p:regular r:id="rId20"/>
      <p:bold r:id="rId21"/>
      <p:italic r:id="rId22"/>
      <p:boldItalic r:id="rId23"/>
    </p:embeddedFont>
    <p:embeddedFont>
      <p:font typeface="Calibri" pitchFamily="34" charset="0"/>
      <p:regular r:id="rId24"/>
      <p:bold r:id="rId25"/>
      <p:italic r:id="rId26"/>
      <p:boldItalic r:id="rId2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51" d="100"/>
          <a:sy n="51" d="100"/>
        </p:scale>
        <p:origin x="-1632" y="-76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339118-0348-40F0-83B3-1DFC00835A66}" type="datetimeFigureOut">
              <a:rPr lang="ru-RU" smtClean="0"/>
              <a:t>22.11.2025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525ED5-6AE8-46C8-82B8-DDE08BB416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816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640304"/>
            <a:ext cx="14630400" cy="3589296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4630400" cy="464030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3182773"/>
            <a:ext cx="14630400" cy="2743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920240"/>
            <a:ext cx="14630400" cy="612648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58072" y="6063055"/>
            <a:ext cx="9019216" cy="1058543"/>
          </a:xfrm>
        </p:spPr>
        <p:txBody>
          <a:bodyPr>
            <a:normAutofit/>
          </a:bodyPr>
          <a:lstStyle>
            <a:lvl1pPr marL="0" indent="0" algn="l">
              <a:buNone/>
              <a:defRPr sz="3100">
                <a:solidFill>
                  <a:schemeClr val="tx2"/>
                </a:solidFill>
              </a:defRPr>
            </a:lvl1pPr>
            <a:lvl2pPr marL="653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6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9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12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65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18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71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24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8130" y="3758749"/>
            <a:ext cx="11480562" cy="2151800"/>
          </a:xfrm>
          <a:effectLst/>
        </p:spPr>
        <p:txBody>
          <a:bodyPr>
            <a:noAutofit/>
          </a:bodyPr>
          <a:lstStyle>
            <a:lvl1pPr marL="914354" indent="-653110" algn="l">
              <a:defRPr sz="77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828800" y="877824"/>
            <a:ext cx="10241280" cy="416966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640304"/>
            <a:ext cx="14630400" cy="3589296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4630400" cy="464030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182773"/>
            <a:ext cx="14630400" cy="2743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920240"/>
            <a:ext cx="14630400" cy="612648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3112" y="2607178"/>
            <a:ext cx="9546666" cy="2908015"/>
          </a:xfrm>
          <a:effectLst/>
        </p:spPr>
        <p:txBody>
          <a:bodyPr anchor="b"/>
          <a:lstStyle>
            <a:lvl1pPr algn="r">
              <a:defRPr sz="6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5901" y="5529013"/>
            <a:ext cx="9552790" cy="1002552"/>
          </a:xfrm>
        </p:spPr>
        <p:txBody>
          <a:bodyPr anchor="t"/>
          <a:lstStyle>
            <a:lvl1pPr marL="0" indent="0" algn="r">
              <a:buNone/>
              <a:defRPr sz="2900">
                <a:solidFill>
                  <a:schemeClr val="tx2"/>
                </a:solidFill>
              </a:defRPr>
            </a:lvl1pPr>
            <a:lvl2pPr marL="653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6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933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1244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6555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1866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7177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248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828799" y="877823"/>
            <a:ext cx="5354726" cy="416966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7432243" y="877824"/>
            <a:ext cx="5354726" cy="416966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877824"/>
            <a:ext cx="5354726" cy="767714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50315" y="1680392"/>
            <a:ext cx="5354726" cy="3291840"/>
          </a:xfrm>
        </p:spPr>
        <p:txBody>
          <a:bodyPr>
            <a:normAutofit/>
          </a:bodyPr>
          <a:lstStyle>
            <a:lvl1pPr>
              <a:defRPr sz="2600"/>
            </a:lvl1pPr>
            <a:lvl2pPr>
              <a:defRPr sz="26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5683" y="877824"/>
            <a:ext cx="5354726" cy="767714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marL="0" lvl="0" indent="0" algn="ctr" defTabSz="1306220" rtl="0" eaLnBrk="1" latinLnBrk="0" hangingPunct="1">
              <a:spcBef>
                <a:spcPct val="20000"/>
              </a:spcBef>
              <a:spcAft>
                <a:spcPts val="429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0" y="1678838"/>
            <a:ext cx="5354726" cy="3291840"/>
          </a:xfrm>
        </p:spPr>
        <p:txBody>
          <a:bodyPr>
            <a:normAutofit/>
          </a:bodyPr>
          <a:lstStyle>
            <a:lvl1pPr>
              <a:defRPr sz="2600"/>
            </a:lvl1pPr>
            <a:lvl2pPr>
              <a:defRPr sz="2600"/>
            </a:lvl2pPr>
            <a:lvl3pPr>
              <a:defRPr sz="23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2553" y="2651760"/>
            <a:ext cx="5817736" cy="1510192"/>
          </a:xfrm>
          <a:effectLst/>
        </p:spPr>
        <p:txBody>
          <a:bodyPr anchor="b">
            <a:noAutofit/>
          </a:bodyPr>
          <a:lstStyle>
            <a:lvl1pPr marL="326555" indent="-326555" algn="l">
              <a:defRPr sz="40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49625" y="877824"/>
            <a:ext cx="6427336" cy="5873676"/>
          </a:xfrm>
        </p:spPr>
        <p:txBody>
          <a:bodyPr anchor="ctr"/>
          <a:lstStyle>
            <a:lvl1pPr>
              <a:defRPr sz="31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0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21224" y="4197362"/>
            <a:ext cx="5421856" cy="2567422"/>
          </a:xfrm>
        </p:spPr>
        <p:txBody>
          <a:bodyPr/>
          <a:lstStyle>
            <a:lvl1pPr marL="0" indent="0">
              <a:buNone/>
              <a:defRPr sz="2000"/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640304"/>
            <a:ext cx="14630400" cy="3589296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4630400" cy="464030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182773"/>
            <a:ext cx="14630400" cy="2743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920240"/>
            <a:ext cx="14630400" cy="612648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160280" y="1371600"/>
            <a:ext cx="6583680" cy="3753367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900"/>
            </a:lvl1pPr>
            <a:lvl2pPr marL="653110" indent="0">
              <a:buNone/>
              <a:defRPr sz="4000"/>
            </a:lvl2pPr>
            <a:lvl3pPr marL="1306220" indent="0">
              <a:buNone/>
              <a:defRPr sz="3400"/>
            </a:lvl3pPr>
            <a:lvl4pPr marL="1959331" indent="0">
              <a:buNone/>
              <a:defRPr sz="2900"/>
            </a:lvl4pPr>
            <a:lvl5pPr marL="2612441" indent="0">
              <a:buNone/>
              <a:defRPr sz="2900"/>
            </a:lvl5pPr>
            <a:lvl6pPr marL="3265551" indent="0">
              <a:buNone/>
              <a:defRPr sz="2900"/>
            </a:lvl6pPr>
            <a:lvl7pPr marL="3918661" indent="0">
              <a:buNone/>
              <a:defRPr sz="2900"/>
            </a:lvl7pPr>
            <a:lvl8pPr marL="4571771" indent="0">
              <a:buNone/>
              <a:defRPr sz="2900"/>
            </a:lvl8pPr>
            <a:lvl9pPr marL="5224882" indent="0">
              <a:buNone/>
              <a:defRPr sz="29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04619" y="1212583"/>
            <a:ext cx="5910582" cy="2595624"/>
          </a:xfrm>
        </p:spPr>
        <p:txBody>
          <a:bodyPr anchor="b"/>
          <a:lstStyle>
            <a:lvl1pPr marL="261244" indent="-261244">
              <a:buFont typeface="Georgia" pitchFamily="18" charset="0"/>
              <a:buChar char="*"/>
              <a:defRPr sz="2300"/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3629" y="5357305"/>
            <a:ext cx="10213661" cy="1371600"/>
          </a:xfrm>
        </p:spPr>
        <p:txBody>
          <a:bodyPr anchor="b">
            <a:noAutofit/>
          </a:bodyPr>
          <a:lstStyle>
            <a:lvl1pPr algn="l">
              <a:defRPr sz="6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0" y="877823"/>
            <a:ext cx="10241280" cy="416966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46013" y="451821"/>
            <a:ext cx="3291840" cy="6286007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18582" y="877823"/>
            <a:ext cx="7726859" cy="58736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11/22/2025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26480"/>
            <a:ext cx="14630400" cy="210312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4630400" cy="612648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4521965"/>
            <a:ext cx="14630400" cy="2743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920240"/>
            <a:ext cx="14630400" cy="612648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0622" tIns="65311" rIns="130622" bIns="65311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69263" y="5246602"/>
            <a:ext cx="10420018" cy="1371600"/>
          </a:xfrm>
          <a:prstGeom prst="rect">
            <a:avLst/>
          </a:prstGeom>
          <a:effectLst/>
        </p:spPr>
        <p:txBody>
          <a:bodyPr vert="horz" lIns="130622" tIns="65311" rIns="130622" bIns="65311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878712"/>
            <a:ext cx="10241280" cy="4169664"/>
          </a:xfrm>
          <a:prstGeom prst="rect">
            <a:avLst/>
          </a:prstGeom>
        </p:spPr>
        <p:txBody>
          <a:bodyPr vert="horz" lIns="130622" tIns="65311" rIns="130622" bIns="65311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875520" y="7406641"/>
            <a:ext cx="40233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r">
              <a:defRPr sz="16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8E80666-FB37-4B36-9149-507F3B0178E3}" type="datetimeFigureOut">
              <a:rPr lang="en-US" smtClean="0"/>
              <a:pPr/>
              <a:t>11/22/2025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31519" y="7406641"/>
            <a:ext cx="5364482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l">
              <a:defRPr sz="16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96000" y="7406641"/>
            <a:ext cx="292608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ctr">
              <a:defRPr sz="17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marL="457177" indent="-457177" algn="r" defTabSz="130622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6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26555" indent="-261244" algn="l" defTabSz="1306220" rtl="0" eaLnBrk="1" latinLnBrk="0" hangingPunct="1">
        <a:spcBef>
          <a:spcPct val="20000"/>
        </a:spcBef>
        <a:spcAft>
          <a:spcPts val="4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3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83732" indent="-261244" algn="l" defTabSz="1306220" rtl="0" eaLnBrk="1" latinLnBrk="0" hangingPunct="1">
        <a:spcBef>
          <a:spcPct val="20000"/>
        </a:spcBef>
        <a:spcAft>
          <a:spcPts val="4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75598" indent="-261244" algn="l" defTabSz="1306220" rtl="0" eaLnBrk="1" latinLnBrk="0" hangingPunct="1">
        <a:spcBef>
          <a:spcPct val="20000"/>
        </a:spcBef>
        <a:spcAft>
          <a:spcPts val="4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567464" indent="-261244" algn="l" defTabSz="1306220" rtl="0" eaLnBrk="1" latinLnBrk="0" hangingPunct="1">
        <a:spcBef>
          <a:spcPct val="20000"/>
        </a:spcBef>
        <a:spcAft>
          <a:spcPts val="4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985455" indent="-261244" algn="l" defTabSz="1306220" rtl="0" eaLnBrk="1" latinLnBrk="0" hangingPunct="1">
        <a:spcBef>
          <a:spcPct val="20000"/>
        </a:spcBef>
        <a:spcAft>
          <a:spcPts val="4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377321" indent="-261244" algn="l" defTabSz="1306220" rtl="0" eaLnBrk="1" latinLnBrk="0" hangingPunct="1">
        <a:spcBef>
          <a:spcPct val="20000"/>
        </a:spcBef>
        <a:spcAft>
          <a:spcPts val="4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808374" indent="-261244" algn="l" defTabSz="1306220" rtl="0" eaLnBrk="1" latinLnBrk="0" hangingPunct="1">
        <a:spcBef>
          <a:spcPct val="20000"/>
        </a:spcBef>
        <a:spcAft>
          <a:spcPts val="4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265551" indent="-261244" algn="l" defTabSz="1306220" rtl="0" eaLnBrk="1" latinLnBrk="0" hangingPunct="1">
        <a:spcBef>
          <a:spcPct val="20000"/>
        </a:spcBef>
        <a:spcAft>
          <a:spcPts val="4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696604" indent="-261244" algn="l" defTabSz="1306220" rtl="0" eaLnBrk="1" latinLnBrk="0" hangingPunct="1">
        <a:spcBef>
          <a:spcPct val="20000"/>
        </a:spcBef>
        <a:spcAft>
          <a:spcPts val="42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11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220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33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44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555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866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4882" algn="l" defTabSz="130622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3"/>
          <p:cNvSpPr/>
          <p:nvPr/>
        </p:nvSpPr>
        <p:spPr>
          <a:xfrm>
            <a:off x="6280190" y="1900595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Круговая тренировка как метод комплексной подготовки волейболистов </a:t>
            </a:r>
            <a:endParaRPr lang="en-US" sz="4450" dirty="0"/>
          </a:p>
        </p:txBody>
      </p:sp>
      <p:sp>
        <p:nvSpPr>
          <p:cNvPr id="9" name="Text 4"/>
          <p:cNvSpPr/>
          <p:nvPr/>
        </p:nvSpPr>
        <p:spPr>
          <a:xfrm>
            <a:off x="6280190" y="4367093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Методическое объединение </a:t>
            </a:r>
            <a:r>
              <a:rPr lang="en-US" sz="1750" b="1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учителей физической культуры и ОБЗР</a:t>
            </a:r>
            <a:endParaRPr lang="en-US" sz="1750" dirty="0"/>
          </a:p>
        </p:txBody>
      </p:sp>
      <p:sp>
        <p:nvSpPr>
          <p:cNvPr id="10" name="Text 5"/>
          <p:cNvSpPr/>
          <p:nvPr/>
        </p:nvSpPr>
        <p:spPr>
          <a:xfrm>
            <a:off x="6280190" y="5348049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Составил тренер-преподаватель: Плугатрева Раиса Александровна</a:t>
            </a:r>
            <a:endParaRPr lang="en-US" sz="1750" dirty="0"/>
          </a:p>
        </p:txBody>
      </p:sp>
      <p:sp>
        <p:nvSpPr>
          <p:cNvPr id="11" name="Text 6"/>
          <p:cNvSpPr/>
          <p:nvPr/>
        </p:nvSpPr>
        <p:spPr>
          <a:xfrm>
            <a:off x="6280190" y="5966103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1750" dirty="0"/>
          </a:p>
        </p:txBody>
      </p:sp>
      <p:pic>
        <p:nvPicPr>
          <p:cNvPr id="1026" name="Picture 2" descr="C:\Users\New\Desktop\ВЫСТ на МО физкулбт\photo_2025-11-22_22-01-4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70" r="4297"/>
          <a:stretch/>
        </p:blipFill>
        <p:spPr bwMode="auto">
          <a:xfrm>
            <a:off x="0" y="755619"/>
            <a:ext cx="5943600" cy="65426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9769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24270" y="3348692"/>
            <a:ext cx="8400693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Почему круговая тренировка?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824270" y="4397633"/>
            <a:ext cx="4196358" cy="2093714"/>
          </a:xfrm>
          <a:prstGeom prst="roundRect">
            <a:avLst>
              <a:gd name="adj" fmla="val 6988"/>
            </a:avLst>
          </a:prstGeom>
          <a:solidFill>
            <a:srgbClr val="FFFFFF"/>
          </a:solidFill>
          <a:ln w="30480">
            <a:solidFill>
              <a:srgbClr val="B4CCE3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793790" y="4397633"/>
            <a:ext cx="121920" cy="2093714"/>
          </a:xfrm>
          <a:prstGeom prst="roundRect">
            <a:avLst>
              <a:gd name="adj" fmla="val 167442"/>
            </a:avLst>
          </a:prstGeom>
          <a:solidFill>
            <a:srgbClr val="84C1FA"/>
          </a:solidFill>
          <a:ln/>
        </p:spPr>
      </p:sp>
      <p:sp>
        <p:nvSpPr>
          <p:cNvPr id="6" name="Text 3"/>
          <p:cNvSpPr/>
          <p:nvPr/>
        </p:nvSpPr>
        <p:spPr>
          <a:xfrm>
            <a:off x="1173004" y="465492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Проблема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173004" y="5145345"/>
            <a:ext cx="359033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Нехватка времени </a:t>
            </a:r>
            <a:r>
              <a:rPr lang="en-US" sz="1750" dirty="0" err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на</a:t>
            </a: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ru-RU" sz="1750" dirty="0" smtClean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занятии </a:t>
            </a:r>
            <a:r>
              <a:rPr lang="en-US" sz="1750" dirty="0" err="1" smtClean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для</a:t>
            </a:r>
            <a:r>
              <a:rPr lang="en-US" sz="1750" dirty="0" smtClean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развития всех физических качеств волейболиста.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5247442" y="4397633"/>
            <a:ext cx="4196358" cy="2093714"/>
          </a:xfrm>
          <a:prstGeom prst="roundRect">
            <a:avLst>
              <a:gd name="adj" fmla="val 6988"/>
            </a:avLst>
          </a:prstGeom>
          <a:solidFill>
            <a:srgbClr val="FFFFFF"/>
          </a:solidFill>
          <a:ln w="30480">
            <a:solidFill>
              <a:srgbClr val="B4CCE3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216962" y="4397633"/>
            <a:ext cx="121920" cy="2093714"/>
          </a:xfrm>
          <a:prstGeom prst="roundRect">
            <a:avLst>
              <a:gd name="adj" fmla="val 167442"/>
            </a:avLst>
          </a:prstGeom>
          <a:solidFill>
            <a:srgbClr val="84C1FA"/>
          </a:solidFill>
          <a:ln/>
        </p:spPr>
      </p:sp>
      <p:sp>
        <p:nvSpPr>
          <p:cNvPr id="10" name="Text 7"/>
          <p:cNvSpPr/>
          <p:nvPr/>
        </p:nvSpPr>
        <p:spPr>
          <a:xfrm>
            <a:off x="5596176" y="465492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Задача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5596176" y="5145345"/>
            <a:ext cx="359033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Повышение моторной </a:t>
            </a:r>
            <a:r>
              <a:rPr lang="en-US" sz="1750" dirty="0" err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плотности</a:t>
            </a: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ru-RU" sz="1750" dirty="0" smtClean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занятия</a:t>
            </a:r>
            <a:r>
              <a:rPr lang="en-US" sz="1750" dirty="0" smtClean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и </a:t>
            </a: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его эффективности.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9670613" y="4397633"/>
            <a:ext cx="4196358" cy="2093714"/>
          </a:xfrm>
          <a:prstGeom prst="roundRect">
            <a:avLst>
              <a:gd name="adj" fmla="val 6988"/>
            </a:avLst>
          </a:prstGeom>
          <a:solidFill>
            <a:srgbClr val="FFFFFF"/>
          </a:solidFill>
          <a:ln w="30480">
            <a:solidFill>
              <a:srgbClr val="B4CCE3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9640133" y="4397633"/>
            <a:ext cx="121920" cy="2093714"/>
          </a:xfrm>
          <a:prstGeom prst="roundRect">
            <a:avLst>
              <a:gd name="adj" fmla="val 167442"/>
            </a:avLst>
          </a:prstGeom>
          <a:solidFill>
            <a:srgbClr val="84C1FA"/>
          </a:solidFill>
          <a:ln/>
        </p:spPr>
      </p:sp>
      <p:sp>
        <p:nvSpPr>
          <p:cNvPr id="14" name="Text 11"/>
          <p:cNvSpPr/>
          <p:nvPr/>
        </p:nvSpPr>
        <p:spPr>
          <a:xfrm>
            <a:off x="10019348" y="465492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Решение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0019348" y="5145345"/>
            <a:ext cx="3590330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Комплексное развитие качеств, дифференциация нагрузки, </a:t>
            </a:r>
            <a:r>
              <a:rPr lang="en-US" sz="1750" dirty="0" err="1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динамичность</a:t>
            </a: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 </a:t>
            </a:r>
            <a:r>
              <a:rPr lang="ru-RU" sz="1750" dirty="0" smtClean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занятия</a:t>
            </a:r>
            <a:r>
              <a:rPr lang="en-US" sz="1750" dirty="0" smtClean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8075" y="531853"/>
            <a:ext cx="1252954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Суть метода: Что такое круговая тренировка?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964888" y="173355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Станции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88075" y="2223969"/>
            <a:ext cx="401204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Упражнения выполняются последовательно на "станциях".</a:t>
            </a:r>
            <a:endParaRPr lang="en-US" sz="1750" dirty="0"/>
          </a:p>
        </p:txBody>
      </p:sp>
      <p:sp>
        <p:nvSpPr>
          <p:cNvPr id="7" name="Text 3"/>
          <p:cNvSpPr/>
          <p:nvPr/>
        </p:nvSpPr>
        <p:spPr>
          <a:xfrm>
            <a:off x="9818727" y="173355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Перемещение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9818727" y="2223969"/>
            <a:ext cx="401216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Учащиеся перемещаются по кругу, выполняя задания.</a:t>
            </a:r>
            <a:endParaRPr lang="en-US" sz="1750" dirty="0"/>
          </a:p>
        </p:txBody>
      </p:sp>
      <p:sp>
        <p:nvSpPr>
          <p:cNvPr id="11" name="Text 5"/>
          <p:cNvSpPr/>
          <p:nvPr/>
        </p:nvSpPr>
        <p:spPr>
          <a:xfrm>
            <a:off x="10045541" y="3368517"/>
            <a:ext cx="289512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Последовательность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10045541" y="3858935"/>
            <a:ext cx="378535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Ключевой принцип выполнения упражнений.</a:t>
            </a:r>
            <a:endParaRPr lang="en-US" sz="1750" dirty="0"/>
          </a:p>
        </p:txBody>
      </p:sp>
      <p:sp>
        <p:nvSpPr>
          <p:cNvPr id="15" name="Text 7"/>
          <p:cNvSpPr/>
          <p:nvPr/>
        </p:nvSpPr>
        <p:spPr>
          <a:xfrm>
            <a:off x="9818727" y="500360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Нагрузка</a:t>
            </a:r>
            <a:endParaRPr lang="en-US" sz="2200" dirty="0"/>
          </a:p>
        </p:txBody>
      </p:sp>
      <p:sp>
        <p:nvSpPr>
          <p:cNvPr id="16" name="Text 8"/>
          <p:cNvSpPr/>
          <p:nvPr/>
        </p:nvSpPr>
        <p:spPr>
          <a:xfrm>
            <a:off x="9818727" y="5494021"/>
            <a:ext cx="4012168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Регламентированная нагрузка (время/повторения).</a:t>
            </a:r>
            <a:endParaRPr lang="en-US" sz="1750" dirty="0"/>
          </a:p>
        </p:txBody>
      </p:sp>
      <p:sp>
        <p:nvSpPr>
          <p:cNvPr id="19" name="Text 9"/>
          <p:cNvSpPr/>
          <p:nvPr/>
        </p:nvSpPr>
        <p:spPr>
          <a:xfrm>
            <a:off x="1964888" y="500360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Отдых</a:t>
            </a:r>
            <a:endParaRPr lang="en-US" sz="2200" dirty="0"/>
          </a:p>
        </p:txBody>
      </p:sp>
      <p:sp>
        <p:nvSpPr>
          <p:cNvPr id="20" name="Text 10"/>
          <p:cNvSpPr/>
          <p:nvPr/>
        </p:nvSpPr>
        <p:spPr>
          <a:xfrm>
            <a:off x="788075" y="5494021"/>
            <a:ext cx="401204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Минимальный отдых между станциями.</a:t>
            </a:r>
            <a:endParaRPr lang="en-US" sz="1750" dirty="0"/>
          </a:p>
        </p:txBody>
      </p:sp>
      <p:sp>
        <p:nvSpPr>
          <p:cNvPr id="23" name="Text 11"/>
          <p:cNvSpPr/>
          <p:nvPr/>
        </p:nvSpPr>
        <p:spPr>
          <a:xfrm>
            <a:off x="1738074" y="354996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Цикличность</a:t>
            </a:r>
            <a:endParaRPr lang="en-US" sz="2200" dirty="0"/>
          </a:p>
        </p:txBody>
      </p:sp>
      <p:sp>
        <p:nvSpPr>
          <p:cNvPr id="24" name="Text 12"/>
          <p:cNvSpPr/>
          <p:nvPr/>
        </p:nvSpPr>
        <p:spPr>
          <a:xfrm>
            <a:off x="788075" y="4040387"/>
            <a:ext cx="378523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Повторение круга несколько раз.</a:t>
            </a:r>
            <a:endParaRPr lang="en-US" sz="175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625" y="1733551"/>
            <a:ext cx="4694752" cy="477945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404424" y="316290"/>
            <a:ext cx="6704171" cy="4294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50"/>
              </a:lnSpc>
              <a:buNone/>
            </a:pPr>
            <a:r>
              <a:rPr lang="ru-RU" sz="4450" dirty="0" smtClean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З</a:t>
            </a:r>
            <a:r>
              <a:rPr lang="en-US" sz="4450" dirty="0" err="1" smtClean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адачи</a:t>
            </a:r>
            <a:r>
              <a:rPr lang="ru-RU" sz="445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</a:t>
            </a:r>
            <a:r>
              <a:rPr lang="ru-RU" sz="4450" dirty="0" smtClean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круговой тренировки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480893" y="1150858"/>
            <a:ext cx="2751653" cy="257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80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Общеразвивающие задачи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80893" y="1545788"/>
            <a:ext cx="6666667" cy="2197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SzPct val="100000"/>
              <a:buChar char="•"/>
            </a:pPr>
            <a:r>
              <a:rPr lang="en-US" sz="2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Развитие общей выносливости.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80893" y="1813560"/>
            <a:ext cx="6666667" cy="2197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SzPct val="100000"/>
              <a:buChar char="•"/>
            </a:pPr>
            <a:r>
              <a:rPr lang="en-US" sz="2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Укрепление опорно-двигательного аппарата.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80893" y="2081332"/>
            <a:ext cx="6666667" cy="2197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SzPct val="100000"/>
              <a:buChar char="•"/>
            </a:pPr>
            <a:r>
              <a:rPr lang="en-US" sz="2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Совершенствование координации.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7490460" y="1150858"/>
            <a:ext cx="4685467" cy="2575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80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Специализированные задачи (для волейбола)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7490460" y="1545788"/>
            <a:ext cx="6666667" cy="2197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SzPct val="100000"/>
              <a:buChar char="•"/>
            </a:pPr>
            <a:r>
              <a:rPr lang="en-US" sz="2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Взрывная сила: для прыгучести при атаке и блоке.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7490460" y="1813560"/>
            <a:ext cx="6666667" cy="2197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SzPct val="100000"/>
              <a:buChar char="•"/>
            </a:pPr>
            <a:r>
              <a:rPr lang="en-US" sz="2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Скорость реакции: для перемещений по площадке.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7490460" y="2081332"/>
            <a:ext cx="6666667" cy="2197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SzPct val="100000"/>
              <a:buChar char="•"/>
            </a:pPr>
            <a:r>
              <a:rPr lang="en-US" sz="2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Ловкость: для падений, перекатов.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7490460" y="2349103"/>
            <a:ext cx="6666667" cy="2197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700"/>
              </a:lnSpc>
              <a:buSzPct val="100000"/>
              <a:buChar char="•"/>
            </a:pPr>
            <a:r>
              <a:rPr lang="en-US" sz="2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Мышечный корсет: для стабильности.</a:t>
            </a:r>
            <a:endParaRPr lang="en-US" sz="2000" dirty="0"/>
          </a:p>
        </p:txBody>
      </p:sp>
      <p:pic>
        <p:nvPicPr>
          <p:cNvPr id="3074" name="Picture 2" descr="C:\Users\New\Desktop\ВЫСТ на МО физкулбт\photo_2025-11-22_22-49-0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3" t="21614" r="29510"/>
          <a:stretch/>
        </p:blipFill>
        <p:spPr bwMode="auto">
          <a:xfrm>
            <a:off x="8111073" y="2606992"/>
            <a:ext cx="5425440" cy="54610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New\Desktop\ВЫСТ на МО физкулбт\photo_2025-11-22_22-48-4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73" r="48906" b="13333"/>
          <a:stretch/>
        </p:blipFill>
        <p:spPr bwMode="auto">
          <a:xfrm>
            <a:off x="796013" y="2630897"/>
            <a:ext cx="5261887" cy="54371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9680" y="0"/>
            <a:ext cx="5760720" cy="823091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154" y="519470"/>
            <a:ext cx="7821692" cy="118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Как это выглядит на практике? Пример организации «круга»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154" y="1983343"/>
            <a:ext cx="188833" cy="236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1E3063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01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661154" y="2281476"/>
            <a:ext cx="7821692" cy="22860"/>
          </a:xfrm>
          <a:prstGeom prst="rect">
            <a:avLst/>
          </a:prstGeom>
          <a:solidFill>
            <a:srgbClr val="84C1FA"/>
          </a:solidFill>
          <a:ln/>
        </p:spPr>
      </p:sp>
      <p:sp>
        <p:nvSpPr>
          <p:cNvPr id="6" name="Text 3"/>
          <p:cNvSpPr/>
          <p:nvPr/>
        </p:nvSpPr>
        <p:spPr>
          <a:xfrm>
            <a:off x="661154" y="2421612"/>
            <a:ext cx="2361367" cy="295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Количество станций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661154" y="2829878"/>
            <a:ext cx="7821692" cy="30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6-10 станций, в зависимости от класса и целей.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661154" y="3462576"/>
            <a:ext cx="188833" cy="236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1E3063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02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661154" y="3760708"/>
            <a:ext cx="7821692" cy="22860"/>
          </a:xfrm>
          <a:prstGeom prst="rect">
            <a:avLst/>
          </a:prstGeom>
          <a:solidFill>
            <a:srgbClr val="84C1FA"/>
          </a:solidFill>
          <a:ln/>
        </p:spPr>
      </p:sp>
      <p:sp>
        <p:nvSpPr>
          <p:cNvPr id="10" name="Text 7"/>
          <p:cNvSpPr/>
          <p:nvPr/>
        </p:nvSpPr>
        <p:spPr>
          <a:xfrm>
            <a:off x="661154" y="3900845"/>
            <a:ext cx="2361367" cy="295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Время работы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661154" y="4309110"/>
            <a:ext cx="7821692" cy="30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30-60 секунд на каждой станции.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661154" y="4941808"/>
            <a:ext cx="188833" cy="236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1E3063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03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661154" y="5239941"/>
            <a:ext cx="7821692" cy="22860"/>
          </a:xfrm>
          <a:prstGeom prst="rect">
            <a:avLst/>
          </a:prstGeom>
          <a:solidFill>
            <a:srgbClr val="84C1FA"/>
          </a:solidFill>
          <a:ln/>
        </p:spPr>
      </p:sp>
      <p:sp>
        <p:nvSpPr>
          <p:cNvPr id="14" name="Text 11"/>
          <p:cNvSpPr/>
          <p:nvPr/>
        </p:nvSpPr>
        <p:spPr>
          <a:xfrm>
            <a:off x="661154" y="5380077"/>
            <a:ext cx="2361367" cy="295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Время отдыха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661154" y="5788343"/>
            <a:ext cx="7821692" cy="30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15-30 секунд между станциями.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661154" y="6421041"/>
            <a:ext cx="188833" cy="236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1E3063"/>
                </a:solidFill>
                <a:latin typeface="Instrument Sans Light" pitchFamily="34" charset="0"/>
                <a:ea typeface="Instrument Sans Light" pitchFamily="34" charset="-122"/>
                <a:cs typeface="Instrument Sans Light" pitchFamily="34" charset="-120"/>
              </a:rPr>
              <a:t>04</a:t>
            </a:r>
            <a:endParaRPr lang="en-US" sz="1450" dirty="0"/>
          </a:p>
        </p:txBody>
      </p:sp>
      <p:sp>
        <p:nvSpPr>
          <p:cNvPr id="17" name="Shape 14"/>
          <p:cNvSpPr/>
          <p:nvPr/>
        </p:nvSpPr>
        <p:spPr>
          <a:xfrm>
            <a:off x="661154" y="6719173"/>
            <a:ext cx="7821692" cy="22860"/>
          </a:xfrm>
          <a:prstGeom prst="rect">
            <a:avLst/>
          </a:prstGeom>
          <a:solidFill>
            <a:srgbClr val="84C1FA"/>
          </a:solidFill>
          <a:ln/>
        </p:spPr>
      </p:sp>
      <p:sp>
        <p:nvSpPr>
          <p:cNvPr id="18" name="Text 15"/>
          <p:cNvSpPr/>
          <p:nvPr/>
        </p:nvSpPr>
        <p:spPr>
          <a:xfrm>
            <a:off x="661154" y="6859310"/>
            <a:ext cx="2361367" cy="2950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Количество кругов</a:t>
            </a:r>
            <a:endParaRPr lang="en-US" sz="1850" dirty="0"/>
          </a:p>
        </p:txBody>
      </p:sp>
      <p:sp>
        <p:nvSpPr>
          <p:cNvPr id="19" name="Text 16"/>
          <p:cNvSpPr/>
          <p:nvPr/>
        </p:nvSpPr>
        <p:spPr>
          <a:xfrm>
            <a:off x="661154" y="7267575"/>
            <a:ext cx="7821692" cy="30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2-3 полных круга.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6835" y="311825"/>
            <a:ext cx="390977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440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Станция 1: Прыжковая мощь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6108799" y="1127297"/>
            <a:ext cx="2391132" cy="177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360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Развитие прыгучести (атака, блок)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6135886" y="1751661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36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Упражнения на выбор: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6250186" y="2261500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00"/>
              </a:lnSpc>
              <a:buSzPct val="100000"/>
              <a:buChar char="•"/>
            </a:pPr>
            <a:r>
              <a:rPr lang="en-US" sz="36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Прыжки на тумбу/скамейку.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6231136" y="2820422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00"/>
              </a:lnSpc>
              <a:buSzPct val="100000"/>
              <a:buChar char="•"/>
            </a:pPr>
            <a:r>
              <a:rPr lang="en-US" sz="36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Прыжки через гимнастическую скамейку.</a:t>
            </a:r>
            <a:endParaRPr lang="en-US" sz="3600" dirty="0"/>
          </a:p>
        </p:txBody>
      </p:sp>
      <p:sp>
        <p:nvSpPr>
          <p:cNvPr id="8" name="Text 5"/>
          <p:cNvSpPr/>
          <p:nvPr/>
        </p:nvSpPr>
        <p:spPr>
          <a:xfrm>
            <a:off x="6250186" y="3312571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00"/>
              </a:lnSpc>
              <a:buSzPct val="100000"/>
              <a:buChar char="•"/>
            </a:pPr>
            <a:r>
              <a:rPr lang="en-US" sz="36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«Многоскоки» по залу.</a:t>
            </a:r>
            <a:endParaRPr lang="en-US" sz="3600" dirty="0"/>
          </a:p>
        </p:txBody>
      </p:sp>
      <p:sp>
        <p:nvSpPr>
          <p:cNvPr id="9" name="Text 6"/>
          <p:cNvSpPr/>
          <p:nvPr/>
        </p:nvSpPr>
        <p:spPr>
          <a:xfrm>
            <a:off x="6239173" y="3784296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00"/>
              </a:lnSpc>
              <a:buSzPct val="100000"/>
              <a:buChar char="•"/>
            </a:pPr>
            <a:r>
              <a:rPr lang="en-US" sz="36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Прыжки из глубокого приседа.</a:t>
            </a:r>
            <a:endParaRPr lang="en-US" sz="3600" dirty="0"/>
          </a:p>
        </p:txBody>
      </p:sp>
      <p:sp>
        <p:nvSpPr>
          <p:cNvPr id="10" name="Shape 7"/>
          <p:cNvSpPr/>
          <p:nvPr/>
        </p:nvSpPr>
        <p:spPr>
          <a:xfrm>
            <a:off x="601265" y="4199909"/>
            <a:ext cx="13836729" cy="21788"/>
          </a:xfrm>
          <a:prstGeom prst="rect">
            <a:avLst/>
          </a:prstGeom>
          <a:solidFill>
            <a:srgbClr val="1E3063">
              <a:alpha val="50000"/>
            </a:srgbClr>
          </a:solidFill>
          <a:ln/>
        </p:spPr>
      </p:sp>
      <p:sp>
        <p:nvSpPr>
          <p:cNvPr id="11" name="Text 8"/>
          <p:cNvSpPr/>
          <p:nvPr/>
        </p:nvSpPr>
        <p:spPr>
          <a:xfrm>
            <a:off x="396835" y="4437994"/>
            <a:ext cx="4222909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440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Станция 2: Скорость и реакция</a:t>
            </a:r>
            <a:endParaRPr lang="en-US" sz="4400" dirty="0"/>
          </a:p>
        </p:txBody>
      </p:sp>
      <p:sp>
        <p:nvSpPr>
          <p:cNvPr id="12" name="Text 9"/>
          <p:cNvSpPr/>
          <p:nvPr/>
        </p:nvSpPr>
        <p:spPr>
          <a:xfrm>
            <a:off x="463197" y="5474970"/>
            <a:ext cx="1668423" cy="177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360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Быстрота перемещений</a:t>
            </a:r>
            <a:endParaRPr lang="en-US" sz="3600" dirty="0"/>
          </a:p>
        </p:txBody>
      </p:sp>
      <p:sp>
        <p:nvSpPr>
          <p:cNvPr id="13" name="Text 10"/>
          <p:cNvSpPr/>
          <p:nvPr/>
        </p:nvSpPr>
        <p:spPr>
          <a:xfrm>
            <a:off x="517445" y="6164743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36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Упражнения на выбор:</a:t>
            </a:r>
            <a:endParaRPr lang="en-US" sz="3600" dirty="0"/>
          </a:p>
        </p:txBody>
      </p:sp>
      <p:sp>
        <p:nvSpPr>
          <p:cNvPr id="14" name="Text 11"/>
          <p:cNvSpPr/>
          <p:nvPr/>
        </p:nvSpPr>
        <p:spPr>
          <a:xfrm>
            <a:off x="517445" y="6767959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00"/>
              </a:lnSpc>
              <a:buSzPct val="100000"/>
              <a:buChar char="•"/>
            </a:pPr>
            <a:r>
              <a:rPr lang="en-US" sz="36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Челночный бег 3х10 м.</a:t>
            </a:r>
            <a:endParaRPr lang="en-US" sz="3600" dirty="0"/>
          </a:p>
        </p:txBody>
      </p:sp>
      <p:sp>
        <p:nvSpPr>
          <p:cNvPr id="15" name="Text 12"/>
          <p:cNvSpPr/>
          <p:nvPr/>
        </p:nvSpPr>
        <p:spPr>
          <a:xfrm>
            <a:off x="511134" y="7210109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00"/>
              </a:lnSpc>
              <a:buSzPct val="100000"/>
              <a:buChar char="•"/>
            </a:pPr>
            <a:r>
              <a:rPr lang="en-US" sz="36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«Зеркальные» перемещения в паре.</a:t>
            </a:r>
            <a:endParaRPr lang="en-US" sz="3600" dirty="0"/>
          </a:p>
        </p:txBody>
      </p:sp>
      <p:sp>
        <p:nvSpPr>
          <p:cNvPr id="16" name="Text 13"/>
          <p:cNvSpPr/>
          <p:nvPr/>
        </p:nvSpPr>
        <p:spPr>
          <a:xfrm>
            <a:off x="517445" y="7721483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00"/>
              </a:lnSpc>
              <a:buSzPct val="100000"/>
              <a:buChar char="•"/>
            </a:pPr>
            <a:r>
              <a:rPr lang="en-US" sz="36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Бег с ускорением по сигналу.</a:t>
            </a:r>
            <a:endParaRPr lang="en-US" sz="3600" dirty="0"/>
          </a:p>
        </p:txBody>
      </p:sp>
      <p:pic>
        <p:nvPicPr>
          <p:cNvPr id="4098" name="Picture 2" descr="C:\Users\New\Desktop\ВЫСТ на МО физкулбт\photo_2025-11-22_22-03-5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06" y="1006077"/>
            <a:ext cx="2387293" cy="31830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New\Desktop\ВЫСТ на МО физкулбт\photo_2025-11-22_22-04-2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88" r="15342"/>
          <a:stretch/>
        </p:blipFill>
        <p:spPr bwMode="auto">
          <a:xfrm>
            <a:off x="3448051" y="1026307"/>
            <a:ext cx="2423589" cy="31628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New\Desktop\ВЫСТ на МО физкулбт\photo_2025-11-22_22-48-55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4" t="30943" r="35624" b="18750"/>
          <a:stretch/>
        </p:blipFill>
        <p:spPr bwMode="auto">
          <a:xfrm>
            <a:off x="8061602" y="4350278"/>
            <a:ext cx="5140048" cy="35872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6835" y="311825"/>
            <a:ext cx="552390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440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Станция 3: Сила и стабильность корпуса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5177931" y="1003258"/>
            <a:ext cx="4022288" cy="177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2800" dirty="0" err="1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Мышечный</a:t>
            </a:r>
            <a:r>
              <a:rPr lang="en-US" sz="280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</a:t>
            </a:r>
            <a:r>
              <a:rPr lang="en-US" sz="2800" dirty="0" err="1" smtClean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корсет</a:t>
            </a:r>
            <a:r>
              <a:rPr lang="en-US" sz="2800" dirty="0" smtClean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</a:t>
            </a:r>
            <a:r>
              <a:rPr lang="en-US" sz="280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(стабильность при передаче и подаче)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5190290" y="1635585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28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Упражнения на выбор: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5177931" y="2170513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00"/>
              </a:lnSpc>
              <a:buSzPct val="100000"/>
              <a:buChar char="•"/>
            </a:pPr>
            <a:r>
              <a:rPr lang="en-US" sz="28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Классическая планка.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5177931" y="2573182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00"/>
              </a:lnSpc>
              <a:buSzPct val="100000"/>
              <a:buChar char="•"/>
            </a:pPr>
            <a:r>
              <a:rPr lang="en-US" sz="28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Боковая планка.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5177931" y="3050869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00"/>
              </a:lnSpc>
              <a:buSzPct val="100000"/>
              <a:buChar char="•"/>
            </a:pPr>
            <a:r>
              <a:rPr lang="en-US" sz="28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Подъем туловища/ног из положения лежа.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5177931" y="3529482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00"/>
              </a:lnSpc>
              <a:buSzPct val="100000"/>
              <a:buChar char="•"/>
            </a:pPr>
            <a:r>
              <a:rPr lang="en-US" sz="28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Упражнение «Скалолаз».</a:t>
            </a:r>
            <a:endParaRPr lang="en-US" sz="2800" dirty="0"/>
          </a:p>
        </p:txBody>
      </p:sp>
      <p:sp>
        <p:nvSpPr>
          <p:cNvPr id="10" name="Shape 7"/>
          <p:cNvSpPr/>
          <p:nvPr/>
        </p:nvSpPr>
        <p:spPr>
          <a:xfrm>
            <a:off x="409061" y="4099711"/>
            <a:ext cx="13836729" cy="21788"/>
          </a:xfrm>
          <a:prstGeom prst="rect">
            <a:avLst/>
          </a:prstGeom>
          <a:solidFill>
            <a:srgbClr val="1E3063">
              <a:alpha val="50000"/>
            </a:srgbClr>
          </a:solidFill>
          <a:ln/>
        </p:spPr>
      </p:sp>
      <p:sp>
        <p:nvSpPr>
          <p:cNvPr id="11" name="Text 8"/>
          <p:cNvSpPr/>
          <p:nvPr/>
        </p:nvSpPr>
        <p:spPr>
          <a:xfrm>
            <a:off x="409061" y="4291504"/>
            <a:ext cx="479345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440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Станция 4: Бросковые упражнения</a:t>
            </a:r>
            <a:endParaRPr lang="en-US" sz="4400" dirty="0"/>
          </a:p>
        </p:txBody>
      </p:sp>
      <p:sp>
        <p:nvSpPr>
          <p:cNvPr id="12" name="Text 9"/>
          <p:cNvSpPr/>
          <p:nvPr/>
        </p:nvSpPr>
        <p:spPr>
          <a:xfrm>
            <a:off x="409061" y="4929203"/>
            <a:ext cx="4032409" cy="177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280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Развитие силы рук и плечевого пояса (для подачи и атаки)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409061" y="5306215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28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Упражнения на выбор:</a:t>
            </a:r>
            <a:endParaRPr lang="en-US" sz="2800" dirty="0"/>
          </a:p>
        </p:txBody>
      </p:sp>
      <p:sp>
        <p:nvSpPr>
          <p:cNvPr id="14" name="Text 11"/>
          <p:cNvSpPr/>
          <p:nvPr/>
        </p:nvSpPr>
        <p:spPr>
          <a:xfrm>
            <a:off x="409061" y="5700915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00"/>
              </a:lnSpc>
              <a:buSzPct val="100000"/>
              <a:buChar char="•"/>
            </a:pPr>
            <a:r>
              <a:rPr lang="en-US" sz="28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Бросок набивного мяча от груди в стену.</a:t>
            </a:r>
            <a:endParaRPr lang="en-US" sz="2800" dirty="0"/>
          </a:p>
        </p:txBody>
      </p:sp>
      <p:sp>
        <p:nvSpPr>
          <p:cNvPr id="15" name="Text 12"/>
          <p:cNvSpPr/>
          <p:nvPr/>
        </p:nvSpPr>
        <p:spPr>
          <a:xfrm>
            <a:off x="409061" y="6045584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00"/>
              </a:lnSpc>
              <a:buSzPct val="100000"/>
              <a:buChar char="•"/>
            </a:pPr>
            <a:r>
              <a:rPr lang="en-US" sz="28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Бросок набивного мяча из-за головы.</a:t>
            </a:r>
            <a:endParaRPr lang="en-US" sz="2800" dirty="0"/>
          </a:p>
        </p:txBody>
      </p:sp>
      <p:sp>
        <p:nvSpPr>
          <p:cNvPr id="16" name="Text 13"/>
          <p:cNvSpPr/>
          <p:nvPr/>
        </p:nvSpPr>
        <p:spPr>
          <a:xfrm>
            <a:off x="409061" y="6427324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00"/>
              </a:lnSpc>
              <a:buSzPct val="100000"/>
              <a:buChar char="•"/>
            </a:pPr>
            <a:r>
              <a:rPr lang="en-US" sz="28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Бросок набивного мяча из нижней позиции.</a:t>
            </a:r>
            <a:endParaRPr lang="en-US" sz="2800" dirty="0"/>
          </a:p>
        </p:txBody>
      </p:sp>
      <p:pic>
        <p:nvPicPr>
          <p:cNvPr id="6146" name="Picture 2" descr="C:\Users\New\Desktop\ВЫСТ на МО физкулбт\photo_2025-11-22_22-49-3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8" t="41647" r="15559" b="14650"/>
          <a:stretch/>
        </p:blipFill>
        <p:spPr bwMode="auto">
          <a:xfrm>
            <a:off x="816600" y="752858"/>
            <a:ext cx="3624870" cy="3080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New\Desktop\ВЫСТ на МО физкулбт\photo_2025-11-22_22-05-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7188" y="4388657"/>
            <a:ext cx="4621408" cy="34660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96835" y="311825"/>
            <a:ext cx="503432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60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Станция 5: Работа с мячом (техника)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6590313" y="860940"/>
            <a:ext cx="3100626" cy="177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280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Совершенствование технических элементов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6590313" y="1311107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28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Упражнения на выбор: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6590313" y="1754249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00"/>
              </a:lnSpc>
              <a:buSzPct val="100000"/>
              <a:buChar char="•"/>
            </a:pPr>
            <a:r>
              <a:rPr lang="en-US" sz="28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Передача мяча в стену/над собой.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6590313" y="2149516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00"/>
              </a:lnSpc>
              <a:buSzPct val="100000"/>
              <a:buChar char="•"/>
            </a:pPr>
            <a:r>
              <a:rPr lang="en-US" sz="28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Верхняя/нижняя передача в парах.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6590313" y="2515755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00"/>
              </a:lnSpc>
              <a:buSzPct val="100000"/>
              <a:buChar char="•"/>
            </a:pPr>
            <a:r>
              <a:rPr lang="en-US" sz="28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Имитация нападающего удара на амортизаторе.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6590313" y="2852966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00"/>
              </a:lnSpc>
              <a:buSzPct val="100000"/>
              <a:buChar char="•"/>
            </a:pPr>
            <a:r>
              <a:rPr lang="en-US" sz="28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Имитация блока у сетки.</a:t>
            </a:r>
            <a:endParaRPr lang="en-US" sz="2800" dirty="0"/>
          </a:p>
        </p:txBody>
      </p:sp>
      <p:sp>
        <p:nvSpPr>
          <p:cNvPr id="10" name="Shape 7"/>
          <p:cNvSpPr/>
          <p:nvPr/>
        </p:nvSpPr>
        <p:spPr>
          <a:xfrm>
            <a:off x="396835" y="4032068"/>
            <a:ext cx="13836729" cy="21788"/>
          </a:xfrm>
          <a:prstGeom prst="rect">
            <a:avLst/>
          </a:prstGeom>
          <a:solidFill>
            <a:srgbClr val="1E3063">
              <a:alpha val="50000"/>
            </a:srgbClr>
          </a:solidFill>
          <a:ln/>
        </p:spPr>
      </p:sp>
      <p:sp>
        <p:nvSpPr>
          <p:cNvPr id="11" name="Text 8"/>
          <p:cNvSpPr/>
          <p:nvPr/>
        </p:nvSpPr>
        <p:spPr>
          <a:xfrm>
            <a:off x="396835" y="4223861"/>
            <a:ext cx="494907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360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Станция 6: Ловкость и координация</a:t>
            </a:r>
            <a:endParaRPr lang="en-US" sz="3600" dirty="0"/>
          </a:p>
        </p:txBody>
      </p:sp>
      <p:sp>
        <p:nvSpPr>
          <p:cNvPr id="12" name="Text 9"/>
          <p:cNvSpPr/>
          <p:nvPr/>
        </p:nvSpPr>
        <p:spPr>
          <a:xfrm>
            <a:off x="396835" y="4861560"/>
            <a:ext cx="1502331" cy="177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280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Элементы ОФП и СФП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396835" y="5340755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28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Упражнения на выбор:</a:t>
            </a:r>
            <a:endParaRPr lang="en-US" sz="2800" dirty="0"/>
          </a:p>
        </p:txBody>
      </p:sp>
      <p:sp>
        <p:nvSpPr>
          <p:cNvPr id="14" name="Text 11"/>
          <p:cNvSpPr/>
          <p:nvPr/>
        </p:nvSpPr>
        <p:spPr>
          <a:xfrm>
            <a:off x="396835" y="5754868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00"/>
              </a:lnSpc>
              <a:buSzPct val="100000"/>
              <a:buChar char="•"/>
            </a:pPr>
            <a:r>
              <a:rPr lang="en-US" sz="28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Упражнения на координационной лестнице.</a:t>
            </a:r>
            <a:endParaRPr lang="en-US" sz="2800" dirty="0"/>
          </a:p>
        </p:txBody>
      </p:sp>
      <p:sp>
        <p:nvSpPr>
          <p:cNvPr id="15" name="Text 12"/>
          <p:cNvSpPr/>
          <p:nvPr/>
        </p:nvSpPr>
        <p:spPr>
          <a:xfrm>
            <a:off x="396835" y="6135621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00"/>
              </a:lnSpc>
              <a:buSzPct val="100000"/>
              <a:buChar char="•"/>
            </a:pPr>
            <a:r>
              <a:rPr lang="en-US" sz="28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Прыжки через барьеры.</a:t>
            </a:r>
            <a:endParaRPr lang="en-US" sz="2800" dirty="0"/>
          </a:p>
        </p:txBody>
      </p:sp>
      <p:sp>
        <p:nvSpPr>
          <p:cNvPr id="16" name="Text 13"/>
          <p:cNvSpPr/>
          <p:nvPr/>
        </p:nvSpPr>
        <p:spPr>
          <a:xfrm>
            <a:off x="396835" y="6530888"/>
            <a:ext cx="6780014" cy="181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400"/>
              </a:lnSpc>
              <a:buSzPct val="100000"/>
              <a:buChar char="•"/>
            </a:pPr>
            <a:r>
              <a:rPr lang="en-US" sz="28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Кувырки вперед/назад с вставанием.</a:t>
            </a:r>
            <a:endParaRPr lang="en-US" sz="2800" dirty="0"/>
          </a:p>
        </p:txBody>
      </p:sp>
      <p:pic>
        <p:nvPicPr>
          <p:cNvPr id="7170" name="Picture 2" descr="C:\Users\New\Desktop\ВЫСТ на МО физкулбт\photo_2025-11-22_23-55-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980" y="825369"/>
            <a:ext cx="4014926" cy="30111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89" t="-2390"/>
          <a:stretch/>
        </p:blipFill>
        <p:spPr bwMode="auto">
          <a:xfrm>
            <a:off x="9522988" y="4324865"/>
            <a:ext cx="3679388" cy="35628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539652"/>
            <a:ext cx="9167574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Ключевые преимущества метода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3252907"/>
            <a:ext cx="349448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Высокая </a:t>
            </a:r>
            <a:r>
              <a:rPr lang="en-US" sz="2400" dirty="0" err="1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плотность</a:t>
            </a:r>
            <a:r>
              <a:rPr lang="en-US" sz="24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</a:t>
            </a:r>
            <a:r>
              <a:rPr lang="ru-RU" sz="2400" dirty="0" smtClean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занятий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793790" y="3743325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Все ученики задействованы одновременно.</a:t>
            </a:r>
            <a:endParaRPr lang="en-US" sz="2400" dirty="0"/>
          </a:p>
        </p:txBody>
      </p:sp>
      <p:sp>
        <p:nvSpPr>
          <p:cNvPr id="7" name="Text 3"/>
          <p:cNvSpPr/>
          <p:nvPr/>
        </p:nvSpPr>
        <p:spPr>
          <a:xfrm>
            <a:off x="5235893" y="3252907"/>
            <a:ext cx="317718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Комплексное развитие</a:t>
            </a:r>
            <a:endParaRPr lang="en-US" sz="2400" dirty="0"/>
          </a:p>
        </p:txBody>
      </p:sp>
      <p:sp>
        <p:nvSpPr>
          <p:cNvPr id="8" name="Text 4"/>
          <p:cNvSpPr/>
          <p:nvPr/>
        </p:nvSpPr>
        <p:spPr>
          <a:xfrm>
            <a:off x="5235893" y="3743325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Работа над всеми физическими качествами за один урок.</a:t>
            </a:r>
            <a:endParaRPr lang="en-US" sz="2400" dirty="0"/>
          </a:p>
        </p:txBody>
      </p:sp>
      <p:sp>
        <p:nvSpPr>
          <p:cNvPr id="10" name="Text 5"/>
          <p:cNvSpPr/>
          <p:nvPr/>
        </p:nvSpPr>
        <p:spPr>
          <a:xfrm>
            <a:off x="9677995" y="3252907"/>
            <a:ext cx="349460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Индивидуальный подход</a:t>
            </a:r>
            <a:endParaRPr lang="en-US" sz="2400" dirty="0"/>
          </a:p>
        </p:txBody>
      </p:sp>
      <p:sp>
        <p:nvSpPr>
          <p:cNvPr id="11" name="Text 6"/>
          <p:cNvSpPr/>
          <p:nvPr/>
        </p:nvSpPr>
        <p:spPr>
          <a:xfrm>
            <a:off x="9677995" y="3743325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Возможность дифференцировать нагрузку.</a:t>
            </a:r>
            <a:endParaRPr lang="en-US" sz="2400" dirty="0"/>
          </a:p>
        </p:txBody>
      </p:sp>
      <p:sp>
        <p:nvSpPr>
          <p:cNvPr id="13" name="Text 7"/>
          <p:cNvSpPr/>
          <p:nvPr/>
        </p:nvSpPr>
        <p:spPr>
          <a:xfrm>
            <a:off x="793790" y="6482340"/>
            <a:ext cx="401395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Воспитание волевых качеств</a:t>
            </a:r>
            <a:endParaRPr lang="en-US" sz="2400" dirty="0"/>
          </a:p>
        </p:txBody>
      </p:sp>
      <p:sp>
        <p:nvSpPr>
          <p:cNvPr id="14" name="Text 8"/>
          <p:cNvSpPr/>
          <p:nvPr/>
        </p:nvSpPr>
        <p:spPr>
          <a:xfrm>
            <a:off x="793790" y="6972758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Самостоятельность, собранность, дисциплина.</a:t>
            </a:r>
            <a:endParaRPr lang="en-US" sz="2400" dirty="0"/>
          </a:p>
        </p:txBody>
      </p:sp>
      <p:sp>
        <p:nvSpPr>
          <p:cNvPr id="16" name="Text 9"/>
          <p:cNvSpPr/>
          <p:nvPr/>
        </p:nvSpPr>
        <p:spPr>
          <a:xfrm>
            <a:off x="5235893" y="648234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4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Эмоциональность</a:t>
            </a:r>
            <a:endParaRPr lang="en-US" sz="2400" dirty="0"/>
          </a:p>
        </p:txBody>
      </p:sp>
      <p:sp>
        <p:nvSpPr>
          <p:cNvPr id="17" name="Text 10"/>
          <p:cNvSpPr/>
          <p:nvPr/>
        </p:nvSpPr>
        <p:spPr>
          <a:xfrm>
            <a:off x="5235893" y="6972758"/>
            <a:ext cx="415861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Смена деятельности, элемент соревнования.</a:t>
            </a:r>
            <a:endParaRPr lang="en-US" sz="2400" dirty="0"/>
          </a:p>
        </p:txBody>
      </p:sp>
      <p:pic>
        <p:nvPicPr>
          <p:cNvPr id="8197" name="Picture 5" descr="https://avatars.mds.yandex.net/i?id=1766da236005b585074e17c60fecde78_sr-2417111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589" y="1500429"/>
            <a:ext cx="1582611" cy="158261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4103" y="1500429"/>
            <a:ext cx="1580648" cy="1580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AutoShape 11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" name="AutoShape 13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206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363" y="4759362"/>
            <a:ext cx="1947226" cy="184416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8" name="Picture 16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386" y="1392059"/>
            <a:ext cx="1748882" cy="174888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10" name="Picture 18" descr="Picture backgroun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197" y="4852667"/>
            <a:ext cx="2330625" cy="163963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с двумя скругленными противолежащими углами 23"/>
          <p:cNvSpPr/>
          <p:nvPr/>
        </p:nvSpPr>
        <p:spPr>
          <a:xfrm>
            <a:off x="290286" y="1088849"/>
            <a:ext cx="9332685" cy="6864979"/>
          </a:xfrm>
          <a:prstGeom prst="round2DiagRect">
            <a:avLst>
              <a:gd name="adj1" fmla="val 0"/>
              <a:gd name="adj2" fmla="val 2441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 0"/>
          <p:cNvSpPr/>
          <p:nvPr/>
        </p:nvSpPr>
        <p:spPr>
          <a:xfrm>
            <a:off x="592098" y="466725"/>
            <a:ext cx="7507843" cy="528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Важные организационные моменты</a:t>
            </a:r>
            <a:endParaRPr lang="en-US" sz="3300" dirty="0"/>
          </a:p>
        </p:txBody>
      </p:sp>
      <p:sp>
        <p:nvSpPr>
          <p:cNvPr id="3" name="Shape 1"/>
          <p:cNvSpPr/>
          <p:nvPr/>
        </p:nvSpPr>
        <p:spPr>
          <a:xfrm>
            <a:off x="592098" y="1333857"/>
            <a:ext cx="676751" cy="1015127"/>
          </a:xfrm>
          <a:prstGeom prst="roundRect">
            <a:avLst>
              <a:gd name="adj" fmla="val 360035"/>
            </a:avLst>
          </a:prstGeom>
          <a:solidFill>
            <a:srgbClr val="CEE6FD"/>
          </a:solidFill>
          <a:ln/>
        </p:spPr>
      </p:sp>
      <p:sp>
        <p:nvSpPr>
          <p:cNvPr id="4" name="Text 2"/>
          <p:cNvSpPr/>
          <p:nvPr/>
        </p:nvSpPr>
        <p:spPr>
          <a:xfrm>
            <a:off x="803553" y="1682829"/>
            <a:ext cx="253722" cy="317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28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1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438037" y="1503045"/>
            <a:ext cx="2115026" cy="2643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8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Четкий инструктаж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1438037" y="1868805"/>
            <a:ext cx="12600265" cy="270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4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Показать и объяснить каждое упражнение до начала круга.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592098" y="2518172"/>
            <a:ext cx="676751" cy="1015127"/>
          </a:xfrm>
          <a:prstGeom prst="roundRect">
            <a:avLst>
              <a:gd name="adj" fmla="val 360035"/>
            </a:avLst>
          </a:prstGeom>
          <a:solidFill>
            <a:srgbClr val="CEE6FD"/>
          </a:solidFill>
          <a:ln/>
        </p:spPr>
      </p:sp>
      <p:sp>
        <p:nvSpPr>
          <p:cNvPr id="8" name="Text 6"/>
          <p:cNvSpPr/>
          <p:nvPr/>
        </p:nvSpPr>
        <p:spPr>
          <a:xfrm>
            <a:off x="803553" y="2867144"/>
            <a:ext cx="253722" cy="317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28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2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1438037" y="2687360"/>
            <a:ext cx="2115026" cy="2643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8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Безопасность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1438037" y="3053120"/>
            <a:ext cx="12600265" cy="270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4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Проверить инвентарь, расстановку, дистанцию.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592098" y="3702487"/>
            <a:ext cx="676751" cy="1015127"/>
          </a:xfrm>
          <a:prstGeom prst="roundRect">
            <a:avLst>
              <a:gd name="adj" fmla="val 360035"/>
            </a:avLst>
          </a:prstGeom>
          <a:solidFill>
            <a:srgbClr val="CEE6FD"/>
          </a:solidFill>
          <a:ln/>
        </p:spPr>
      </p:sp>
      <p:sp>
        <p:nvSpPr>
          <p:cNvPr id="12" name="Text 10"/>
          <p:cNvSpPr/>
          <p:nvPr/>
        </p:nvSpPr>
        <p:spPr>
          <a:xfrm>
            <a:off x="803553" y="4051459"/>
            <a:ext cx="253722" cy="317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28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3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1438037" y="3871674"/>
            <a:ext cx="2115026" cy="2643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8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Контроль пульса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1438037" y="4237434"/>
            <a:ext cx="12600265" cy="270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4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Научить детей контролировать нагрузку.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592098" y="4886801"/>
            <a:ext cx="676751" cy="1015127"/>
          </a:xfrm>
          <a:prstGeom prst="roundRect">
            <a:avLst>
              <a:gd name="adj" fmla="val 360035"/>
            </a:avLst>
          </a:prstGeom>
          <a:solidFill>
            <a:srgbClr val="CEE6FD"/>
          </a:solidFill>
          <a:ln/>
        </p:spPr>
      </p:sp>
      <p:sp>
        <p:nvSpPr>
          <p:cNvPr id="16" name="Text 14"/>
          <p:cNvSpPr/>
          <p:nvPr/>
        </p:nvSpPr>
        <p:spPr>
          <a:xfrm>
            <a:off x="803553" y="5235773"/>
            <a:ext cx="253722" cy="317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28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4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1438037" y="5055989"/>
            <a:ext cx="3101340" cy="2643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8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Музыкальное сопровождение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1438037" y="5421749"/>
            <a:ext cx="12600265" cy="270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4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Задает ритм и создает позитивный настрой.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592098" y="6071116"/>
            <a:ext cx="676751" cy="1015127"/>
          </a:xfrm>
          <a:prstGeom prst="roundRect">
            <a:avLst>
              <a:gd name="adj" fmla="val 360035"/>
            </a:avLst>
          </a:prstGeom>
          <a:solidFill>
            <a:srgbClr val="CEE6FD"/>
          </a:solidFill>
          <a:ln/>
        </p:spPr>
      </p:sp>
      <p:sp>
        <p:nvSpPr>
          <p:cNvPr id="20" name="Text 18"/>
          <p:cNvSpPr/>
          <p:nvPr/>
        </p:nvSpPr>
        <p:spPr>
          <a:xfrm>
            <a:off x="803553" y="6420088"/>
            <a:ext cx="253722" cy="3171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28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5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1438037" y="6240304"/>
            <a:ext cx="2115026" cy="2643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800" dirty="0">
                <a:solidFill>
                  <a:srgbClr val="1E306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Постепенность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1438037" y="6606064"/>
            <a:ext cx="12600265" cy="270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400" dirty="0">
                <a:solidFill>
                  <a:srgbClr val="1E3063"/>
                </a:solidFill>
                <a:latin typeface="Instrument Sans Medium" pitchFamily="34" charset="0"/>
                <a:ea typeface="Instrument Sans Medium" pitchFamily="34" charset="-122"/>
                <a:cs typeface="Instrument Sans Medium" pitchFamily="34" charset="-120"/>
              </a:rPr>
              <a:t>Увеличивать нагрузку за счет времени, кругов или сложности.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592098" y="7339965"/>
            <a:ext cx="3383994" cy="4229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endParaRPr lang="en-US" sz="2650" dirty="0"/>
          </a:p>
        </p:txBody>
      </p:sp>
      <p:pic>
        <p:nvPicPr>
          <p:cNvPr id="29" name="Picture 3" descr="C:\Users\New\Desktop\ВЫСТ на МО физкулбт\photo_2025-11-23_00-12-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971" y="2495237"/>
            <a:ext cx="5087938" cy="38159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51810" y="452987"/>
            <a:ext cx="612267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091C53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Спасибо за внимание!</a:t>
            </a:r>
            <a:endParaRPr lang="en-US" sz="4450" dirty="0"/>
          </a:p>
        </p:txBody>
      </p:sp>
      <p:pic>
        <p:nvPicPr>
          <p:cNvPr id="5122" name="Picture 2" descr="C:\Users\New\Desktop\ВЫСТ на МО физкулбт\photo_2025-11-22_22-49-2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62" b="16367"/>
          <a:stretch/>
        </p:blipFill>
        <p:spPr bwMode="auto">
          <a:xfrm>
            <a:off x="2779888" y="1161766"/>
            <a:ext cx="9144001" cy="70678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93</TotalTime>
  <Words>530</Words>
  <Application>Microsoft Office PowerPoint</Application>
  <PresentationFormat>Произвольный</PresentationFormat>
  <Paragraphs>124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Instrument Sans Semi Bold</vt:lpstr>
      <vt:lpstr>Georgia</vt:lpstr>
      <vt:lpstr>Instrument Sans Medium</vt:lpstr>
      <vt:lpstr>Trebuchet MS</vt:lpstr>
      <vt:lpstr>Instrument Sans Light</vt:lpstr>
      <vt:lpstr>Calibri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User Windows</cp:lastModifiedBy>
  <cp:revision>17</cp:revision>
  <dcterms:created xsi:type="dcterms:W3CDTF">2025-11-22T18:03:39Z</dcterms:created>
  <dcterms:modified xsi:type="dcterms:W3CDTF">2025-11-22T21:32:55Z</dcterms:modified>
</cp:coreProperties>
</file>