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-120" y="-32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19.sv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5" Type="http://schemas.openxmlformats.org/officeDocument/2006/relationships/image" Target="../media/image28.sv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5" Type="http://schemas.openxmlformats.org/officeDocument/2006/relationships/image" Target="../media/image34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9869"/>
            <a:ext cx="7556421" cy="35438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Обновление содержания, форм и методов духовно-нравственного образования в начальной школе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693926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Презентация о ключевых направлениях развития и внедрения новых подходов в </a:t>
            </a:r>
            <a:r>
              <a:rPr lang="ru-RU" alt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духовно-нравственном образовании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67991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Заключение: Вектор Развития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25710"/>
            <a:ext cx="75564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Обновление духовно-нравственного образования — это непрерывный процесс, направленный на воспитание гармоничной и ответственной личности.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169569"/>
            <a:ext cx="7556421" cy="2992041"/>
          </a:xfrm>
          <a:prstGeom prst="roundRect">
            <a:avLst>
              <a:gd name="adj" fmla="val 31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87810" y="4177189"/>
            <a:ext cx="3770590" cy="1669852"/>
          </a:xfrm>
          <a:prstGeom prst="roundRect">
            <a:avLst>
              <a:gd name="adj" fmla="val 5705"/>
            </a:avLst>
          </a:prstGeom>
          <a:solidFill>
            <a:srgbClr val="DADBF1"/>
          </a:solidFill>
        </p:spPr>
      </p:sp>
      <p:sp>
        <p:nvSpPr>
          <p:cNvPr id="7" name="Text 4"/>
          <p:cNvSpPr/>
          <p:nvPr/>
        </p:nvSpPr>
        <p:spPr>
          <a:xfrm>
            <a:off x="6514624" y="440400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Непрерывность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514624" y="4894421"/>
            <a:ext cx="331696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Системный подход на всех этапах обучения.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058400" y="4177189"/>
            <a:ext cx="3770590" cy="1669852"/>
          </a:xfrm>
          <a:prstGeom prst="rect">
            <a:avLst/>
          </a:prstGeom>
          <a:solidFill>
            <a:srgbClr val="DADBF1"/>
          </a:solidFill>
        </p:spPr>
      </p:sp>
      <p:sp>
        <p:nvSpPr>
          <p:cNvPr id="10" name="Shape 7"/>
          <p:cNvSpPr/>
          <p:nvPr/>
        </p:nvSpPr>
        <p:spPr>
          <a:xfrm>
            <a:off x="10058400" y="4177189"/>
            <a:ext cx="30480" cy="1669852"/>
          </a:xfrm>
          <a:prstGeom prst="roundRect">
            <a:avLst>
              <a:gd name="adj" fmla="val 312558"/>
            </a:avLst>
          </a:prstGeom>
          <a:solidFill>
            <a:srgbClr val="C0C1D7"/>
          </a:solidFill>
        </p:spPr>
      </p:sp>
      <p:sp>
        <p:nvSpPr>
          <p:cNvPr id="11" name="Text 8"/>
          <p:cNvSpPr/>
          <p:nvPr/>
        </p:nvSpPr>
        <p:spPr>
          <a:xfrm>
            <a:off x="10285214" y="440400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Личностный Рост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5214" y="4894421"/>
            <a:ext cx="331696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Фокус на саморазвитии и самоопределении ученика.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5847040"/>
            <a:ext cx="7541181" cy="1306949"/>
          </a:xfrm>
          <a:prstGeom prst="rect">
            <a:avLst/>
          </a:prstGeom>
          <a:solidFill>
            <a:srgbClr val="DADBF1"/>
          </a:solidFill>
        </p:spPr>
      </p:sp>
      <p:sp>
        <p:nvSpPr>
          <p:cNvPr id="14" name="Shape 11"/>
          <p:cNvSpPr/>
          <p:nvPr/>
        </p:nvSpPr>
        <p:spPr>
          <a:xfrm>
            <a:off x="6287810" y="5847040"/>
            <a:ext cx="7541181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</p:spPr>
      </p:sp>
      <p:sp>
        <p:nvSpPr>
          <p:cNvPr id="15" name="Text 12"/>
          <p:cNvSpPr/>
          <p:nvPr/>
        </p:nvSpPr>
        <p:spPr>
          <a:xfrm>
            <a:off x="6514624" y="607385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Ответственность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514624" y="6564273"/>
            <a:ext cx="708755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активной гражданской позиции.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3785"/>
            <a:ext cx="980193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Актуальность и Цели Обновления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06798"/>
            <a:ext cx="7604284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Современное общество требует формирования личности, способной к духовному саморазвитию, нравственному самоопределению и ответственному отношению к миру.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50657"/>
            <a:ext cx="7604284" cy="1821537"/>
          </a:xfrm>
          <a:prstGeom prst="roundRect">
            <a:avLst>
              <a:gd name="adj" fmla="val 8032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3350657"/>
            <a:ext cx="121920" cy="1821537"/>
          </a:xfrm>
          <a:prstGeom prst="roundRect">
            <a:avLst>
              <a:gd name="adj" fmla="val 78139"/>
            </a:avLst>
          </a:prstGeom>
          <a:solidFill>
            <a:srgbClr val="4950BC"/>
          </a:solidFill>
        </p:spPr>
      </p:sp>
      <p:sp>
        <p:nvSpPr>
          <p:cNvPr id="6" name="Text 4"/>
          <p:cNvSpPr/>
          <p:nvPr/>
        </p:nvSpPr>
        <p:spPr>
          <a:xfrm>
            <a:off x="1142524" y="360795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Цель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42524" y="4189095"/>
            <a:ext cx="699825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основ нравственной культуры младших школьников.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5399008"/>
            <a:ext cx="7604284" cy="1821537"/>
          </a:xfrm>
          <a:prstGeom prst="roundRect">
            <a:avLst>
              <a:gd name="adj" fmla="val 8032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63310" y="5399008"/>
            <a:ext cx="121920" cy="1821537"/>
          </a:xfrm>
          <a:prstGeom prst="roundRect">
            <a:avLst>
              <a:gd name="adj" fmla="val 78139"/>
            </a:avLst>
          </a:prstGeom>
          <a:solidFill>
            <a:srgbClr val="4950BC"/>
          </a:solidFill>
        </p:spPr>
      </p:sp>
      <p:sp>
        <p:nvSpPr>
          <p:cNvPr id="10" name="Text 8"/>
          <p:cNvSpPr/>
          <p:nvPr/>
        </p:nvSpPr>
        <p:spPr>
          <a:xfrm>
            <a:off x="1142524" y="565630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Задача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142524" y="6237446"/>
            <a:ext cx="699825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Интеграция духовно-нравственного компонента во все сферы образовательного процесса.</a:t>
            </a:r>
            <a:endParaRPr lang="en-US" sz="17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2057876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0801945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Ключевые Направления Содержания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22978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Обновленное содержание фокусируется на четырех взаимосвязанных блоках, отражающих ценностные ориентиры.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2197418" y="344269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Семья и Отечество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933111"/>
            <a:ext cx="423886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Ценности семьи, уважение к старшим, любовь к Родине.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24362" y="4195643"/>
            <a:ext cx="318968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97628" y="3261241"/>
            <a:ext cx="293917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Природа и Экология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597628" y="3751659"/>
            <a:ext cx="423898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Бережное отношение к окружающей среде, осознание себя частью природы.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86713" y="4195643"/>
            <a:ext cx="318968" cy="3189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97628" y="5895261"/>
            <a:ext cx="333339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Культура и Творчество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597628" y="6385679"/>
            <a:ext cx="423898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Знакомство с традициями, развитие эстетического вкуса и креативности.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86713" y="5857994"/>
            <a:ext cx="318968" cy="31896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054066" y="5895261"/>
            <a:ext cx="297858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Человек и Общество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385679"/>
            <a:ext cx="423886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Нормы поведения, дружба, взаимопомощь, толерантность.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324362" y="5857994"/>
            <a:ext cx="318968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2982"/>
            <a:ext cx="921008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Инновационные Формы Работы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15389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Переход от назидательных бесед к активным, вовлекающим формам обучения и воспитания.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790" y="3733443"/>
            <a:ext cx="680442" cy="6804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697373"/>
            <a:ext cx="309038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Интерактивные Игры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187791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Сюжетно-ролевые игры, направленные на отработку нравственных дилемм.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35893" y="3733443"/>
            <a:ext cx="680442" cy="6804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4697373"/>
            <a:ext cx="366998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Проектная Деятельность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5187791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Социально значимые проекты (например, помощь ветеранам, благоустройство).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77995" y="3733443"/>
            <a:ext cx="680442" cy="68044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469737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Круги Чтения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5187791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Обсуждение нравственных аспектов литературных произведений и сказок.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14563"/>
            <a:ext cx="96491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Методы, Основанные на Диалоге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76970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Применение методов, стимулирующих рефлексию и самостоятельный нравственный выбор.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9950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30906" y="407289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 Кейсов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4563308"/>
            <a:ext cx="342149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Анализ реальных или вымышленных ситуаций, требующих нравственного решения.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35893" y="39950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73008" y="4072890"/>
            <a:ext cx="304550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Дискуссии и Дебаты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973008" y="4563308"/>
            <a:ext cx="342149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Организация обсуждений на этические темы, развитие аргументации и уважения к чужому мнению.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77995" y="39950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415111" y="4072890"/>
            <a:ext cx="3421499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Рефлексивные Дневники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415111" y="4917638"/>
            <a:ext cx="342149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Ведение записей о своих поступках и переживаниях для самоанализа.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178" y="1719143"/>
            <a:ext cx="9010412" cy="587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Интеграция с Учебными Предметами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58178" y="2682954"/>
            <a:ext cx="13314045" cy="300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Духовно-нравственное воспитание не должно быть отдельным уроком, а пронизывать все дисциплины.</a:t>
            </a:r>
            <a:endParaRPr lang="en-US" sz="2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8" y="3317796"/>
            <a:ext cx="4332684" cy="225671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858" y="3317796"/>
            <a:ext cx="4332684" cy="2256711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918" y="3317796"/>
            <a:ext cx="4332684" cy="225671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58179" y="5980176"/>
            <a:ext cx="13972222" cy="8311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Например, на уроках русского языка — анализ текстов с нравственным содержанием; на уроках окружающего мира — формирование экологической ответственности.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5567"/>
            <a:ext cx="744831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Роль Семьи в Воспитании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7974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Эффективность процесса зависит от тесного взаимодействия школы и семьи.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796189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FFFFF"/>
          </a:solidFill>
        </p:spPr>
      </p:sp>
      <p:sp>
        <p:nvSpPr>
          <p:cNvPr id="5" name="Shape 3"/>
          <p:cNvSpPr/>
          <p:nvPr/>
        </p:nvSpPr>
        <p:spPr>
          <a:xfrm>
            <a:off x="793790" y="37657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4950BC"/>
          </a:solidFill>
        </p:spPr>
      </p:sp>
      <p:sp>
        <p:nvSpPr>
          <p:cNvPr id="6" name="Shape 4"/>
          <p:cNvSpPr/>
          <p:nvPr/>
        </p:nvSpPr>
        <p:spPr>
          <a:xfrm>
            <a:off x="2551688" y="3456027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950BC"/>
          </a:solidFill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5761" y="3660100"/>
            <a:ext cx="272177" cy="27217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51084" y="4363164"/>
            <a:ext cx="368177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Совместные Мероприятия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51084" y="5207913"/>
            <a:ext cx="368177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Проведение семейных праздников, мастер-классов и субботников.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796189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FFFFF"/>
          </a:solidFill>
        </p:spPr>
      </p:sp>
      <p:sp>
        <p:nvSpPr>
          <p:cNvPr id="11" name="Shape 8"/>
          <p:cNvSpPr/>
          <p:nvPr/>
        </p:nvSpPr>
        <p:spPr>
          <a:xfrm>
            <a:off x="5216962" y="37657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4950BC"/>
          </a:solidFill>
        </p:spPr>
      </p:sp>
      <p:sp>
        <p:nvSpPr>
          <p:cNvPr id="12" name="Shape 9"/>
          <p:cNvSpPr/>
          <p:nvPr/>
        </p:nvSpPr>
        <p:spPr>
          <a:xfrm>
            <a:off x="6974860" y="3456027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950BC"/>
          </a:solidFill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78933" y="3660100"/>
            <a:ext cx="272177" cy="27217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74256" y="4363164"/>
            <a:ext cx="368177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Консультации для Родителей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5474256" y="5207913"/>
            <a:ext cx="368177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Обучение родителей методам нравственного воспитания в домашних условиях.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9640133" y="3796189"/>
            <a:ext cx="4196358" cy="2757726"/>
          </a:xfrm>
          <a:prstGeom prst="roundRect">
            <a:avLst>
              <a:gd name="adj" fmla="val 5305"/>
            </a:avLst>
          </a:prstGeom>
          <a:solidFill>
            <a:srgbClr val="FFFFFF"/>
          </a:solidFill>
        </p:spPr>
      </p:sp>
      <p:sp>
        <p:nvSpPr>
          <p:cNvPr id="17" name="Shape 13"/>
          <p:cNvSpPr/>
          <p:nvPr/>
        </p:nvSpPr>
        <p:spPr>
          <a:xfrm>
            <a:off x="9640133" y="37657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4950BC"/>
          </a:solidFill>
        </p:spPr>
      </p:sp>
      <p:sp>
        <p:nvSpPr>
          <p:cNvPr id="18" name="Shape 14"/>
          <p:cNvSpPr/>
          <p:nvPr/>
        </p:nvSpPr>
        <p:spPr>
          <a:xfrm>
            <a:off x="11398032" y="3456027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950BC"/>
          </a:solidFill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602105" y="3660100"/>
            <a:ext cx="272177" cy="27217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97427" y="43631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Единые Ценности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9897427" y="4853583"/>
            <a:ext cx="368177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единого ценностного поля между школой и домом.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3172" y="481846"/>
            <a:ext cx="9700617" cy="54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Цифровые Инструменты и Нравственность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613172" y="1379696"/>
            <a:ext cx="13404056" cy="280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современных технологий для поддержки духовно-нравственного развития.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13172" y="2014776"/>
            <a:ext cx="6488311" cy="280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виртуальных экскурсий по местам культурного наследия.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13172" y="2356485"/>
            <a:ext cx="6488311" cy="5607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обучающих видеороликов и мультфильмов с этическим содержанием.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13172" y="2978587"/>
            <a:ext cx="6488311" cy="5607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Разработка школьных блогов и медиапроектов, посвященных добрым делам.</a:t>
            </a:r>
            <a:endParaRPr lang="en-US" sz="13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37" y="2054185"/>
            <a:ext cx="6488311" cy="6488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429" y="599837"/>
            <a:ext cx="5583436" cy="681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Оценка Результатов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63429" y="1717715"/>
            <a:ext cx="13103543" cy="6979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Оценка эффективности </a:t>
            </a:r>
            <a:r>
              <a:rPr lang="ru-RU" alt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духовно-нравственного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процесса требует нетрадиционных подходов, фокусирующихся на динамике развития личности.</a:t>
            </a: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661047"/>
            <a:ext cx="7696081" cy="456771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07426" y="3777472"/>
            <a:ext cx="655170" cy="65517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823710" y="5984987"/>
            <a:ext cx="1913097" cy="7370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Социометрия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08888" y="3778701"/>
            <a:ext cx="655171" cy="6551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12683" y="6169253"/>
            <a:ext cx="1913098" cy="3685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Портфолио</a:t>
            </a:r>
            <a:endParaRPr lang="en-US" sz="13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97861" y="3778701"/>
            <a:ext cx="655170" cy="65517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962345" y="6169253"/>
            <a:ext cx="1913098" cy="3685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Наблюдение</a:t>
            </a:r>
            <a:endParaRPr lang="en-US" sz="1350" dirty="0"/>
          </a:p>
        </p:txBody>
      </p:sp>
      <p:sp>
        <p:nvSpPr>
          <p:cNvPr id="11" name="Text 5"/>
          <p:cNvSpPr/>
          <p:nvPr/>
        </p:nvSpPr>
        <p:spPr>
          <a:xfrm>
            <a:off x="763429" y="7474148"/>
            <a:ext cx="13103543" cy="3489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оцениваем не знания, а изменения в поведении, отношении и ценностных ориентациях ребенка.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451</Words>
  <Application>WPS Presentation</Application>
  <PresentationFormat>Произвольный</PresentationFormat>
  <Paragraphs>74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user</cp:lastModifiedBy>
  <cp:revision>3</cp:revision>
  <dcterms:created xsi:type="dcterms:W3CDTF">2025-11-04T15:58:00Z</dcterms:created>
  <dcterms:modified xsi:type="dcterms:W3CDTF">2025-11-11T07:28:47Z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F919217495E745CCB4617C0BF30A1D6E_12</vt:lpwstr>
  </property>
  <property fmtid="{D5CDD505-2E9C-101B-9397-08002B2CF9AE}" pid="3" name="KSOProductBuildVer">
    <vt:lpwstr>1049-12.2.0.23155</vt:lpwstr>
  </property>
</Properties>
</file>