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7"/>
  </p:notesMasterIdLst>
  <p:sldIdLst>
    <p:sldId id="275" r:id="rId2"/>
    <p:sldId id="290" r:id="rId3"/>
    <p:sldId id="299" r:id="rId4"/>
    <p:sldId id="300" r:id="rId5"/>
    <p:sldId id="30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6600"/>
    <a:srgbClr val="009900"/>
    <a:srgbClr val="FF9933"/>
    <a:srgbClr val="66FF66"/>
    <a:srgbClr val="D7E4BD"/>
    <a:srgbClr val="EB6E0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0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E551939-2F0C-40B7-85D5-4D980BA5B2F4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F0BC55-89AC-4A79-B734-148DF8BF70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4298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500174"/>
            <a:ext cx="8715436" cy="107157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3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5C367-9A79-466E-8B01-D28DCA583D90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F4CEC-6E88-42A3-9C7F-4EEF524227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D276F-9986-4430-B9C5-D336F18B8779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EDF6-51F3-4243-8B75-E86E386A0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285860"/>
            <a:ext cx="2057400" cy="4840304"/>
          </a:xfrm>
        </p:spPr>
        <p:txBody>
          <a:bodyPr vert="eaVert"/>
          <a:lstStyle>
            <a:lvl1pPr>
              <a:defRPr>
                <a:solidFill>
                  <a:srgbClr val="EB6E07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357298"/>
            <a:ext cx="6019800" cy="47688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4BBB5-5781-4150-8382-C9D9F326C86D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1C460-6A53-4692-A6FF-51460F0BC5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2B04F-22EA-458D-9D7B-C03E473CAC88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46C26-E109-473C-B0CD-8879B94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E3846-4356-4960-9D33-F671DE91A604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7F32C-DD64-491E-8A6B-8795799C67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69D02-7475-4FB7-A497-E9D481547D2B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DEAE5-6394-4F10-BBEA-1B3A2B8111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802C4-133C-454F-95BB-705FF6991F73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37898-542E-4DE8-A428-C10781442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748F6-8A11-4E28-A532-6B2936CC7CC3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12657-F150-41F9-B03E-33CFCF1A77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F16F1-A7C5-4FA3-A587-5825AA75C5D5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09AC9-1A7A-4740-9702-2F0DC28B54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572428" cy="1162050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1357298"/>
            <a:ext cx="5111751" cy="47688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C3D79-B128-4C29-9F27-64C49C4B8BB8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3F338-2347-4F1F-B58C-8302D76093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786710" cy="928694"/>
          </a:xfrm>
        </p:spPr>
        <p:txBody>
          <a:bodyPr anchor="b"/>
          <a:lstStyle>
            <a:lvl1pPr algn="l"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71538" y="2214554"/>
            <a:ext cx="6929486" cy="408465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18" y="1214422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63FAD-B3B5-4BEF-B279-CCFDBFD8D036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ECC3A-B054-4C1C-AF1A-8980221C2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06363"/>
            <a:ext cx="9144000" cy="1071562"/>
          </a:xfrm>
          <a:prstGeom prst="rect">
            <a:avLst/>
          </a:prstGeom>
          <a:solidFill>
            <a:srgbClr val="EB6E07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Рисунок 6" descr="1653554_1189793300_Autumn_Leaves_New_York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>
          <a:xfrm>
            <a:off x="0" y="53975"/>
            <a:ext cx="1214438" cy="13414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975"/>
            <a:ext cx="9144000" cy="1095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9" name="Текст 2"/>
          <p:cNvSpPr>
            <a:spLocks noGrp="1"/>
          </p:cNvSpPr>
          <p:nvPr>
            <p:ph type="body" idx="1"/>
          </p:nvPr>
        </p:nvSpPr>
        <p:spPr bwMode="auto">
          <a:xfrm>
            <a:off x="285750" y="1600200"/>
            <a:ext cx="83581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42875" y="6356350"/>
            <a:ext cx="2324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D0773F7-C0FA-415D-A424-9437D628B517}" type="datetimeFigureOut">
              <a:rPr lang="ru-RU"/>
              <a:pPr>
                <a:defRPr/>
              </a:pPr>
              <a:t>29.08.2024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28813" y="6356350"/>
            <a:ext cx="5224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548313" y="6356350"/>
            <a:ext cx="2095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046796-BB75-4109-9263-DEB9CB0044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3" name="Рисунок 10" descr="qqqqqqqq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429500" y="4857750"/>
            <a:ext cx="1714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3200" kern="1200">
          <a:solidFill>
            <a:srgbClr val="4F6228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4F6228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400" kern="1200">
          <a:solidFill>
            <a:srgbClr val="4F6228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4F6228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4F6228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>
          <a:xfrm>
            <a:off x="285720" y="5786430"/>
            <a:ext cx="8501122" cy="21431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1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1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1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1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ru-RU" sz="2100" dirty="0" smtClean="0">
              <a:latin typeface="Arial" pitchFamily="34" charset="0"/>
              <a:ea typeface="+mj-ea"/>
              <a:cs typeface="Arial" pitchFamily="34" charset="0"/>
            </a:endParaRPr>
          </a:p>
          <a:p>
            <a:pPr algn="ctr"/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 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lang="ru-RU" sz="5400" b="1" dirty="0" smtClean="0"/>
              <a:t>Соответствие </a:t>
            </a:r>
            <a:endParaRPr lang="ru-RU" sz="5400" dirty="0" smtClean="0"/>
          </a:p>
          <a:p>
            <a:pPr algn="ctr"/>
            <a:r>
              <a:rPr lang="ru-RU" sz="5400" b="1" dirty="0" smtClean="0"/>
              <a:t>годовых и экзаменационных отметок </a:t>
            </a:r>
            <a:endParaRPr lang="ru-RU" sz="5400" b="1" dirty="0" smtClean="0"/>
          </a:p>
          <a:p>
            <a:pPr algn="ctr"/>
            <a:r>
              <a:rPr lang="ru-RU" b="1" dirty="0" err="1" smtClean="0">
                <a:latin typeface="Arial" pitchFamily="34" charset="0"/>
                <a:ea typeface="+mj-ea"/>
                <a:cs typeface="Arial" pitchFamily="34" charset="0"/>
              </a:rPr>
              <a:t>Андреянов</a:t>
            </a:r>
            <a:r>
              <a:rPr lang="ru-RU" b="1" dirty="0" smtClean="0">
                <a:latin typeface="Arial" pitchFamily="34" charset="0"/>
                <a:ea typeface="+mj-ea"/>
                <a:cs typeface="Arial" pitchFamily="34" charset="0"/>
              </a:rPr>
              <a:t> С.В., учитель химии и биологии ГБОУ СОШ с. Петровка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 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 </a:t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                    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 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 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1285860"/>
          <a:ext cx="8572560" cy="5453733"/>
        </p:xfrm>
        <a:graphic>
          <a:graphicData uri="http://schemas.openxmlformats.org/drawingml/2006/table">
            <a:tbl>
              <a:tblPr/>
              <a:tblGrid>
                <a:gridCol w="2753507"/>
                <a:gridCol w="1081858"/>
                <a:gridCol w="841825"/>
                <a:gridCol w="841825"/>
                <a:gridCol w="798962"/>
                <a:gridCol w="798962"/>
                <a:gridCol w="877830"/>
                <a:gridCol w="577791"/>
              </a:tblGrid>
              <a:tr h="258556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2F5496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Общее количество участников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Соответствие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годовых и экзаменационных отметок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43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На уровне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годовой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Выше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годовой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Ниже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годовой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3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доля,%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доля,%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кол-во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доля,%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СОШ с. Алексеевка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СОШ с. Герасимовка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СОШ с. Летниково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СОШ с. Патровка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СОШ с. Самовольно-Ивановка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ООШ пос. Ильичевский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СОШ № 1 «ОЦ» с. Борское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СОШ № 2 «ОЦ» с. Борское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48,5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51,5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СОШ пос. Новый Кутулук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СОШ с. Петровка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ООШ с. Гвардейцы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ООШ с. Заплавное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ООШ с. Коноваловка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СОШ № 1 г. Нефтегорска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45,5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40,9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13,6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>
                          <a:latin typeface="Times New Roman"/>
                          <a:ea typeface="Calibri"/>
                          <a:cs typeface="Times New Roman"/>
                        </a:rPr>
                        <a:t>СОШ № 2 г. Нефтегорска</a:t>
                      </a:r>
                      <a:endParaRPr lang="ru-RU" sz="1100" b="0" i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</a:t>
                      </a:r>
                      <a:endParaRPr lang="ru-RU" sz="1100" b="0" i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100" b="0" i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dirty="0">
                          <a:latin typeface="Times New Roman"/>
                          <a:ea typeface="Times New Roman"/>
                          <a:cs typeface="Times New Roman"/>
                        </a:rPr>
                        <a:t>65,9</a:t>
                      </a:r>
                      <a:endParaRPr lang="ru-RU" sz="1100" b="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dirty="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 b="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dirty="0">
                          <a:latin typeface="Times New Roman"/>
                          <a:ea typeface="Times New Roman"/>
                          <a:cs typeface="Times New Roman"/>
                        </a:rPr>
                        <a:t>26,8</a:t>
                      </a:r>
                      <a:endParaRPr lang="ru-RU" sz="1100" b="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b="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i="0" dirty="0">
                          <a:latin typeface="Times New Roman"/>
                          <a:ea typeface="Times New Roman"/>
                          <a:cs typeface="Times New Roman"/>
                        </a:rPr>
                        <a:t>7,3</a:t>
                      </a:r>
                      <a:endParaRPr lang="ru-RU" sz="1100" b="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СОШ № 3 г. Нефтегорска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СОШ с. Богдановка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57,1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28,6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14,3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СОШ с. Дмитриевка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СОШ с. Зуевка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СОШ с. Утевка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46,7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ООШ с. Покровка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м.р. Алексеевский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36,4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9,1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м.р. Борский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48,2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51,8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м.р. Нефтегорский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53,7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1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Calibri"/>
                          <a:cs typeface="Times New Roman"/>
                        </a:rPr>
                        <a:t>Юго-Восточное управление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51,5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41,1</a:t>
                      </a:r>
                      <a:endParaRPr lang="ru-RU" sz="11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Times New Roman"/>
                          <a:ea typeface="Times New Roman"/>
                          <a:cs typeface="Times New Roman"/>
                        </a:rPr>
                        <a:t>7,4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02" marR="453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298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Причины несоответствия годовых и экзаменационных отметок по биологии в 9 классе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643050"/>
            <a:ext cx="821537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1. Разный уровень сложности заданий. </a:t>
            </a:r>
            <a:r>
              <a:rPr lang="ru-RU" sz="1400" dirty="0" smtClean="0"/>
              <a:t>Годовые отметки могут быть основаны на заданиях, которые отличаются от тех, что были предложены на экзамене. Это может привести к тому, что ученик покажет разные результаты в разных условиях. </a:t>
            </a:r>
          </a:p>
          <a:p>
            <a:pPr algn="just"/>
            <a:r>
              <a:rPr lang="ru-RU" sz="1400" b="1" dirty="0" smtClean="0"/>
              <a:t>2. Изменение требований к знаниям и навыкам. </a:t>
            </a:r>
            <a:r>
              <a:rPr lang="ru-RU" sz="1400" dirty="0" smtClean="0"/>
              <a:t>В течение года требования к ученикам могут меняться, и это может повлиять на итоговую оценку. Экзаменационные задания могут проверять знания и навыки, которым уделялось меньше внимания в течение учебного года. </a:t>
            </a:r>
          </a:p>
          <a:p>
            <a:pPr algn="just"/>
            <a:r>
              <a:rPr lang="ru-RU" sz="1400" b="1" dirty="0" smtClean="0"/>
              <a:t>3. Психологическое состояние ученика. </a:t>
            </a:r>
            <a:r>
              <a:rPr lang="ru-RU" sz="1400" dirty="0" smtClean="0"/>
              <a:t>На экзамене ученик может испытывать стресс, который может негативно сказаться на его результатах. </a:t>
            </a:r>
          </a:p>
          <a:p>
            <a:pPr algn="just"/>
            <a:r>
              <a:rPr lang="ru-RU" sz="1400" b="1" dirty="0" smtClean="0"/>
              <a:t>4. Необъективность оценки.</a:t>
            </a:r>
            <a:r>
              <a:rPr lang="ru-RU" sz="1400" dirty="0" smtClean="0"/>
              <a:t> Иногда оценка может быть субъективной и зависеть от отношения учителя к ученику или от других факторов. </a:t>
            </a:r>
          </a:p>
          <a:p>
            <a:pPr algn="just"/>
            <a:r>
              <a:rPr lang="ru-RU" sz="1400" b="1" dirty="0" smtClean="0"/>
              <a:t>5. Индивидуальные особенности ученика. </a:t>
            </a:r>
            <a:r>
              <a:rPr lang="ru-RU" sz="1400" dirty="0" smtClean="0"/>
              <a:t>Каждый ученик уникален, и его способности и темпы обучения могут различаться. Это также может влиять на результаты экзаменов. </a:t>
            </a:r>
          </a:p>
          <a:p>
            <a:pPr algn="just"/>
            <a:r>
              <a:rPr lang="ru-RU" sz="1400" b="1" dirty="0" smtClean="0"/>
              <a:t>6. Недостаточная подготовка к экзамену.</a:t>
            </a:r>
            <a:r>
              <a:rPr lang="ru-RU" sz="1400" dirty="0" smtClean="0"/>
              <a:t> Ученик мог не уделить достаточно времени подготовке к экзамену, что могло повлиять на результат. </a:t>
            </a:r>
          </a:p>
          <a:p>
            <a:pPr algn="just"/>
            <a:r>
              <a:rPr lang="ru-RU" sz="1400" b="1" dirty="0" smtClean="0"/>
              <a:t>7. Отсутствие мотивации. </a:t>
            </a:r>
            <a:r>
              <a:rPr lang="ru-RU" sz="1400" dirty="0" smtClean="0"/>
              <a:t>Ученик может не видеть смысла в изучении предмета или не иметь достаточной мотивации для подготовки к экзамену. </a:t>
            </a:r>
          </a:p>
          <a:p>
            <a:pPr algn="just"/>
            <a:r>
              <a:rPr lang="ru-RU" sz="1400" b="1" dirty="0" smtClean="0"/>
              <a:t>8. Сложность экзаменационных заданий. </a:t>
            </a:r>
            <a:r>
              <a:rPr lang="ru-RU" sz="1400" dirty="0" smtClean="0"/>
              <a:t>Экзаменационные вопросы могут быть сложнее, чем те, с которыми ученик сталкивался в течение года. </a:t>
            </a:r>
          </a:p>
          <a:p>
            <a:pPr algn="just"/>
            <a:r>
              <a:rPr lang="ru-RU" sz="1400" b="1" dirty="0" smtClean="0"/>
              <a:t>9. Технические проблемы.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095375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</a:rPr>
              <a:t>Мероприятия для достижения 75 %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1500174"/>
            <a:ext cx="8286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Для достижения соответствия годовых и экзаменационных отметок по биологии в 9 классе на уровне 75 % можно предпринять следующие мероприятия: </a:t>
            </a:r>
          </a:p>
          <a:p>
            <a:pPr algn="just"/>
            <a:endParaRPr lang="ru-RU" sz="1400" b="1" dirty="0" smtClean="0"/>
          </a:p>
          <a:p>
            <a:pPr algn="just"/>
            <a:r>
              <a:rPr lang="ru-RU" sz="1400" b="1" dirty="0" smtClean="0"/>
              <a:t>1. Анализ результатов: </a:t>
            </a:r>
            <a:r>
              <a:rPr lang="ru-RU" sz="1400" dirty="0" smtClean="0"/>
              <a:t>Проведите анализ результатов прошлых лет, чтобы выявить тенденции и проблемы в обучении биологии. Это поможет определить, какие аспекты требуют дополнительного внимания и улучшения. </a:t>
            </a:r>
          </a:p>
          <a:p>
            <a:pPr algn="just"/>
            <a:r>
              <a:rPr lang="ru-RU" sz="1400" b="1" dirty="0" smtClean="0"/>
              <a:t>2. Планирование учебного процесса: </a:t>
            </a:r>
            <a:r>
              <a:rPr lang="ru-RU" sz="1400" dirty="0" smtClean="0"/>
              <a:t>Разработайте план обучения, который будет включать в себя не только теоретические знания, но и практические навыки. Уделите внимание развитию навыков анализа, синтеза и критического мышления. </a:t>
            </a:r>
          </a:p>
          <a:p>
            <a:pPr algn="just"/>
            <a:r>
              <a:rPr lang="ru-RU" sz="1400" b="1" dirty="0" smtClean="0"/>
              <a:t>3. Использование различных методов обучения: </a:t>
            </a:r>
            <a:r>
              <a:rPr lang="ru-RU" sz="1400" dirty="0" smtClean="0"/>
              <a:t>Разнообразьте методы обучения, включая лекции, дискуссии, проекты, лабораторные работы и т. д. Это позволит ученикам лучше усваивать материал и применять его на практике. </a:t>
            </a:r>
          </a:p>
          <a:p>
            <a:pPr algn="just"/>
            <a:r>
              <a:rPr lang="ru-RU" sz="1400" b="1" dirty="0" smtClean="0"/>
              <a:t>4. Регулярное тестирование и оценка: </a:t>
            </a:r>
            <a:r>
              <a:rPr lang="ru-RU" sz="1400" dirty="0" smtClean="0"/>
              <a:t>Регулярно проводите тесты и контрольные работы для оценки уровня знаний учеников. Это поможет выявить слабые места и своевременно внести коррективы в учебный процесс. </a:t>
            </a:r>
          </a:p>
          <a:p>
            <a:pPr algn="just"/>
            <a:r>
              <a:rPr lang="ru-RU" sz="1400" b="1" dirty="0" smtClean="0"/>
              <a:t>5. Обратная связь и коррекция: </a:t>
            </a:r>
            <a:r>
              <a:rPr lang="ru-RU" sz="1400" dirty="0" smtClean="0"/>
              <a:t>Предоставляйте ученикам обратную связь после каждого теста или контрольной работы. Обсуждайте ошибки и недочёты, а также способы их исправления.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1857364"/>
            <a:ext cx="82868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6. Практические задания и проекты: </a:t>
            </a:r>
            <a:r>
              <a:rPr lang="ru-RU" sz="1400" dirty="0" smtClean="0"/>
              <a:t>Включайте в программу практические задания и проекты, которые позволят ученикам применить полученные знания на практике и развить навыки решения задач. </a:t>
            </a:r>
          </a:p>
          <a:p>
            <a:pPr algn="just"/>
            <a:r>
              <a:rPr lang="ru-RU" sz="1400" b="1" dirty="0" smtClean="0"/>
              <a:t>7. Работа с отстающими учениками: </a:t>
            </a:r>
            <a:r>
              <a:rPr lang="ru-RU" sz="1400" dirty="0" smtClean="0"/>
              <a:t>Организуйте дополнительные занятия или консультации для учеников, испытывающих трудности в изучении биологии. </a:t>
            </a:r>
          </a:p>
          <a:p>
            <a:pPr algn="just"/>
            <a:r>
              <a:rPr lang="ru-RU" sz="1400" b="1" dirty="0" smtClean="0"/>
              <a:t>8. Сотрудничество с родителями: </a:t>
            </a:r>
            <a:r>
              <a:rPr lang="ru-RU" sz="1400" dirty="0" smtClean="0"/>
              <a:t>Информируйте родителей о прогрессе их детей и о том, как они могут помочь в подготовке к экзаменам. </a:t>
            </a:r>
          </a:p>
          <a:p>
            <a:pPr algn="just"/>
            <a:r>
              <a:rPr lang="ru-RU" sz="1400" b="1" dirty="0" smtClean="0"/>
              <a:t>9. Мотивация и поддержка: </a:t>
            </a:r>
            <a:r>
              <a:rPr lang="ru-RU" sz="1400" dirty="0" smtClean="0"/>
              <a:t>Создайте атмосферу поддержки и мотивации, поощряйте учеников за успехи и усилия. </a:t>
            </a:r>
          </a:p>
          <a:p>
            <a:pPr algn="just"/>
            <a:r>
              <a:rPr lang="ru-RU" sz="1400" b="1" dirty="0" smtClean="0"/>
              <a:t>10. Подготовка к экзаменам: </a:t>
            </a:r>
            <a:r>
              <a:rPr lang="ru-RU" sz="1400" dirty="0" smtClean="0"/>
              <a:t>Заблаговременно начните подготовку к экзаменам, используя различные материалы и ресурсы. Проводите пробные экзамены, чтобы ученики могли привыкнуть к формату и требованиям. 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фотосинтез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фотосинтез</Template>
  <TotalTime>572</TotalTime>
  <Words>868</Words>
  <Application>Microsoft Office PowerPoint</Application>
  <PresentationFormat>Экран (4:3)</PresentationFormat>
  <Paragraphs>247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фотосинтез</vt:lpstr>
      <vt:lpstr>Слайд 1</vt:lpstr>
      <vt:lpstr>Слайд 2</vt:lpstr>
      <vt:lpstr>Причины несоответствия годовых и экзаменационных отметок по биологии в 9 классе </vt:lpstr>
      <vt:lpstr>Мероприятия для достижения 75 %  </vt:lpstr>
      <vt:lpstr>Слайд 5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62</cp:revision>
  <dcterms:created xsi:type="dcterms:W3CDTF">2015-11-18T09:00:09Z</dcterms:created>
  <dcterms:modified xsi:type="dcterms:W3CDTF">2024-08-29T05:12:49Z</dcterms:modified>
  <cp:version/>
</cp:coreProperties>
</file>