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10" r:id="rId1"/>
  </p:sldMasterIdLst>
  <p:sldIdLst>
    <p:sldId id="257" r:id="rId2"/>
    <p:sldId id="258" r:id="rId3"/>
    <p:sldId id="259" r:id="rId4"/>
    <p:sldId id="261" r:id="rId5"/>
    <p:sldId id="263" r:id="rId6"/>
    <p:sldId id="265" r:id="rId7"/>
    <p:sldId id="268" r:id="rId8"/>
    <p:sldId id="272" r:id="rId9"/>
    <p:sldId id="274" r:id="rId10"/>
    <p:sldId id="276" r:id="rId11"/>
    <p:sldId id="275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79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6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6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94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4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45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7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3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2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1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9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2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7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8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1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7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5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12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  <p:sldLayoutId id="2147484126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DD52D1-831A-FF64-2870-54AAD0B8F6B1}"/>
              </a:ext>
            </a:extLst>
          </p:cNvPr>
          <p:cNvSpPr/>
          <p:nvPr/>
        </p:nvSpPr>
        <p:spPr>
          <a:xfrm>
            <a:off x="345831" y="1758523"/>
            <a:ext cx="1150033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Виды занятий по формированию функциональной грамотности у учеников основной школы на уроках русского языка и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43940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F3102-F023-A066-1885-EE1E395C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7EF4DF-3036-C482-4532-4B707B8E45FE}"/>
              </a:ext>
            </a:extLst>
          </p:cNvPr>
          <p:cNvSpPr/>
          <p:nvPr/>
        </p:nvSpPr>
        <p:spPr>
          <a:xfrm>
            <a:off x="0" y="8702"/>
            <a:ext cx="7018020" cy="68580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322C54-FA7E-5C35-DA9A-0710BF501AAE}"/>
              </a:ext>
            </a:extLst>
          </p:cNvPr>
          <p:cNvSpPr/>
          <p:nvPr/>
        </p:nvSpPr>
        <p:spPr>
          <a:xfrm>
            <a:off x="0" y="79578"/>
            <a:ext cx="120015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Что будет, если из речи </a:t>
            </a:r>
          </a:p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исчезнуть причастия и деепричастия?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7D16F8-CE1B-5D4D-A185-F6926F9AD6DC}"/>
              </a:ext>
            </a:extLst>
          </p:cNvPr>
          <p:cNvSpPr/>
          <p:nvPr/>
        </p:nvSpPr>
        <p:spPr>
          <a:xfrm>
            <a:off x="283661" y="1482595"/>
            <a:ext cx="559135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«Тонкие» вопросы:</a:t>
            </a:r>
          </a:p>
          <a:p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 Кто?</a:t>
            </a:r>
          </a:p>
          <a:p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Когда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  <a:p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Как звать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476A7C-6AF5-1792-0EA3-98D9A8CF8D13}"/>
              </a:ext>
            </a:extLst>
          </p:cNvPr>
          <p:cNvSpPr/>
          <p:nvPr/>
        </p:nvSpPr>
        <p:spPr>
          <a:xfrm>
            <a:off x="5019244" y="1482594"/>
            <a:ext cx="607141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«Толстые» вопросы</a:t>
            </a:r>
          </a:p>
          <a:p>
            <a:pPr algn="r"/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 Дайте три объяснения, почему…?</a:t>
            </a:r>
          </a:p>
          <a:p>
            <a:pPr algn="r"/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В чём различия…?</a:t>
            </a:r>
          </a:p>
          <a:p>
            <a:pPr algn="r"/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Предложите, что будет, если?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FEBCEDB-B7BF-F470-C2B4-84B8B88283F9}"/>
              </a:ext>
            </a:extLst>
          </p:cNvPr>
          <p:cNvCxnSpPr/>
          <p:nvPr/>
        </p:nvCxnSpPr>
        <p:spPr>
          <a:xfrm>
            <a:off x="0" y="140301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20DDE1-BE6B-B732-C924-3250C7E76A4E}"/>
              </a:ext>
            </a:extLst>
          </p:cNvPr>
          <p:cNvCxnSpPr/>
          <p:nvPr/>
        </p:nvCxnSpPr>
        <p:spPr>
          <a:xfrm>
            <a:off x="4708546" y="1403017"/>
            <a:ext cx="0" cy="277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11DACA2-1A39-5060-3D0A-2870A9C9C87F}"/>
              </a:ext>
            </a:extLst>
          </p:cNvPr>
          <p:cNvCxnSpPr/>
          <p:nvPr/>
        </p:nvCxnSpPr>
        <p:spPr>
          <a:xfrm>
            <a:off x="5029200" y="1403017"/>
            <a:ext cx="0" cy="1385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6214FD4-E0BC-FD29-3ABD-1AF06C9F9DF3}"/>
              </a:ext>
            </a:extLst>
          </p:cNvPr>
          <p:cNvCxnSpPr/>
          <p:nvPr/>
        </p:nvCxnSpPr>
        <p:spPr>
          <a:xfrm>
            <a:off x="4708546" y="5514669"/>
            <a:ext cx="0" cy="1385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19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EF5F3A-D13D-05B6-9F25-F2C1EA851807}"/>
              </a:ext>
            </a:extLst>
          </p:cNvPr>
          <p:cNvSpPr/>
          <p:nvPr/>
        </p:nvSpPr>
        <p:spPr>
          <a:xfrm>
            <a:off x="3502180" y="499844"/>
            <a:ext cx="51876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Приём  «Кластер»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2CA587-41FD-416A-11F1-9F4EC331A45B}"/>
              </a:ext>
            </a:extLst>
          </p:cNvPr>
          <p:cNvSpPr/>
          <p:nvPr/>
        </p:nvSpPr>
        <p:spPr>
          <a:xfrm>
            <a:off x="4806530" y="3384033"/>
            <a:ext cx="2069431" cy="707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0C6238-711F-880B-4F5D-C007C143D0A4}"/>
              </a:ext>
            </a:extLst>
          </p:cNvPr>
          <p:cNvSpPr/>
          <p:nvPr/>
        </p:nvSpPr>
        <p:spPr>
          <a:xfrm>
            <a:off x="1951035" y="1838636"/>
            <a:ext cx="2069431" cy="707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D1B8B88-1069-B185-A399-A4BA4CFCE020}"/>
              </a:ext>
            </a:extLst>
          </p:cNvPr>
          <p:cNvSpPr/>
          <p:nvPr/>
        </p:nvSpPr>
        <p:spPr>
          <a:xfrm>
            <a:off x="7655102" y="1795925"/>
            <a:ext cx="2069431" cy="707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0F7ED3-5B41-9505-0D7C-B42EE8A9FF30}"/>
              </a:ext>
            </a:extLst>
          </p:cNvPr>
          <p:cNvSpPr/>
          <p:nvPr/>
        </p:nvSpPr>
        <p:spPr>
          <a:xfrm>
            <a:off x="1951035" y="5179733"/>
            <a:ext cx="2069431" cy="707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7361A2-68A0-4F5D-D766-EF74CCF0FF0D}"/>
              </a:ext>
            </a:extLst>
          </p:cNvPr>
          <p:cNvSpPr/>
          <p:nvPr/>
        </p:nvSpPr>
        <p:spPr>
          <a:xfrm>
            <a:off x="7655102" y="5263954"/>
            <a:ext cx="2069431" cy="707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9D00F32-FCF1-B551-8D57-086091119F99}"/>
              </a:ext>
            </a:extLst>
          </p:cNvPr>
          <p:cNvSpPr/>
          <p:nvPr/>
        </p:nvSpPr>
        <p:spPr>
          <a:xfrm>
            <a:off x="791862" y="3469215"/>
            <a:ext cx="2069431" cy="707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60541C2-1E59-4E2A-5C87-EDD57FC096AD}"/>
              </a:ext>
            </a:extLst>
          </p:cNvPr>
          <p:cNvSpPr/>
          <p:nvPr/>
        </p:nvSpPr>
        <p:spPr>
          <a:xfrm>
            <a:off x="8821198" y="3511163"/>
            <a:ext cx="2069431" cy="707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CFC9CA2-F685-8F5E-BB04-A911BC8EA25D}"/>
              </a:ext>
            </a:extLst>
          </p:cNvPr>
          <p:cNvCxnSpPr>
            <a:cxnSpLocks/>
          </p:cNvCxnSpPr>
          <p:nvPr/>
        </p:nvCxnSpPr>
        <p:spPr>
          <a:xfrm flipH="1" flipV="1">
            <a:off x="4247147" y="2710681"/>
            <a:ext cx="445169" cy="585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672CE5F-AD3B-20B2-A106-B749E8A87BD8}"/>
              </a:ext>
            </a:extLst>
          </p:cNvPr>
          <p:cNvCxnSpPr/>
          <p:nvPr/>
        </p:nvCxnSpPr>
        <p:spPr>
          <a:xfrm flipH="1">
            <a:off x="4020466" y="4219049"/>
            <a:ext cx="695913" cy="810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BB67157-EB52-5A6B-56C0-404173D5D23C}"/>
              </a:ext>
            </a:extLst>
          </p:cNvPr>
          <p:cNvCxnSpPr/>
          <p:nvPr/>
        </p:nvCxnSpPr>
        <p:spPr>
          <a:xfrm flipV="1">
            <a:off x="6990347" y="2684873"/>
            <a:ext cx="510276" cy="569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8A0659DC-A71A-A0E0-F69F-A388844B53AE}"/>
              </a:ext>
            </a:extLst>
          </p:cNvPr>
          <p:cNvCxnSpPr/>
          <p:nvPr/>
        </p:nvCxnSpPr>
        <p:spPr>
          <a:xfrm>
            <a:off x="6875961" y="4177101"/>
            <a:ext cx="779141" cy="1002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1BF5774-22CC-C7CC-A508-A265E8237ED4}"/>
              </a:ext>
            </a:extLst>
          </p:cNvPr>
          <p:cNvCxnSpPr/>
          <p:nvPr/>
        </p:nvCxnSpPr>
        <p:spPr>
          <a:xfrm flipH="1">
            <a:off x="2985750" y="3737976"/>
            <a:ext cx="1706566" cy="17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CF3EF64-8F28-832B-9F4C-5B0F778E243A}"/>
              </a:ext>
            </a:extLst>
          </p:cNvPr>
          <p:cNvCxnSpPr/>
          <p:nvPr/>
        </p:nvCxnSpPr>
        <p:spPr>
          <a:xfrm>
            <a:off x="6990347" y="3708928"/>
            <a:ext cx="1699470" cy="114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96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3FDFD8-B17A-6199-6169-179FEB8A7D91}"/>
              </a:ext>
            </a:extLst>
          </p:cNvPr>
          <p:cNvSpPr/>
          <p:nvPr/>
        </p:nvSpPr>
        <p:spPr>
          <a:xfrm>
            <a:off x="1584993" y="499844"/>
            <a:ext cx="90220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Приём  «Проблемная ситуация»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8CD21A-9B53-CB80-85EC-E72130D53146}"/>
              </a:ext>
            </a:extLst>
          </p:cNvPr>
          <p:cNvSpPr/>
          <p:nvPr/>
        </p:nvSpPr>
        <p:spPr>
          <a:xfrm>
            <a:off x="651802" y="2204490"/>
            <a:ext cx="995521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Вставьте пропущенные буквы, подобрав проверочные слова:</a:t>
            </a:r>
          </a:p>
          <a:p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Пиро…, </a:t>
            </a:r>
            <a:r>
              <a:rPr lang="ru-RU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горо</a:t>
            </a: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…, </a:t>
            </a:r>
            <a:r>
              <a:rPr lang="ru-RU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клю</a:t>
            </a: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…, пру…, </a:t>
            </a:r>
            <a:r>
              <a:rPr lang="ru-RU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ска</a:t>
            </a: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</a:t>
            </a:r>
            <a:r>
              <a:rPr lang="ru-RU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зка</a:t>
            </a: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64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FC467-B28F-DB3D-6094-C812521CD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CE7BB7-9FCC-725A-82A8-A2FA3558B8E4}"/>
              </a:ext>
            </a:extLst>
          </p:cNvPr>
          <p:cNvSpPr/>
          <p:nvPr/>
        </p:nvSpPr>
        <p:spPr>
          <a:xfrm>
            <a:off x="2051473" y="499844"/>
            <a:ext cx="8089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Приём  «Ромашка вопросов»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9C919B8-807B-0E53-4435-1C32A7CA7393}"/>
              </a:ext>
            </a:extLst>
          </p:cNvPr>
          <p:cNvSpPr/>
          <p:nvPr/>
        </p:nvSpPr>
        <p:spPr>
          <a:xfrm>
            <a:off x="4218458" y="357525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C6F8B71-294B-33CF-9409-6A66717B1B20}"/>
              </a:ext>
            </a:extLst>
          </p:cNvPr>
          <p:cNvSpPr/>
          <p:nvPr/>
        </p:nvSpPr>
        <p:spPr>
          <a:xfrm rot="260293">
            <a:off x="4445929" y="1649422"/>
            <a:ext cx="505327" cy="17084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6B0B0FB-39D1-4526-C6BB-E03662C20941}"/>
              </a:ext>
            </a:extLst>
          </p:cNvPr>
          <p:cNvSpPr/>
          <p:nvPr/>
        </p:nvSpPr>
        <p:spPr>
          <a:xfrm rot="2214697">
            <a:off x="5279540" y="2005616"/>
            <a:ext cx="505327" cy="17084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68065CD-27D1-9D8B-F431-0EC1ED0D997F}"/>
              </a:ext>
            </a:extLst>
          </p:cNvPr>
          <p:cNvSpPr/>
          <p:nvPr/>
        </p:nvSpPr>
        <p:spPr>
          <a:xfrm rot="4945071">
            <a:off x="5852746" y="2946583"/>
            <a:ext cx="505327" cy="17084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A313F22-B6D4-3238-E413-4721871561C0}"/>
              </a:ext>
            </a:extLst>
          </p:cNvPr>
          <p:cNvSpPr/>
          <p:nvPr/>
        </p:nvSpPr>
        <p:spPr>
          <a:xfrm rot="18095861">
            <a:off x="5750259" y="3887469"/>
            <a:ext cx="505327" cy="17084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03FE8EC-6913-21C3-42A7-136963854C15}"/>
              </a:ext>
            </a:extLst>
          </p:cNvPr>
          <p:cNvSpPr/>
          <p:nvPr/>
        </p:nvSpPr>
        <p:spPr>
          <a:xfrm rot="260293">
            <a:off x="4291462" y="4633006"/>
            <a:ext cx="505327" cy="17084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D2DFF92-4F4E-5B39-E572-1A5A0F319076}"/>
              </a:ext>
            </a:extLst>
          </p:cNvPr>
          <p:cNvSpPr/>
          <p:nvPr/>
        </p:nvSpPr>
        <p:spPr>
          <a:xfrm rot="19986491">
            <a:off x="5139178" y="4517896"/>
            <a:ext cx="505327" cy="17084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64857C2-04C5-E9DD-25EF-9D52058663F3}"/>
              </a:ext>
            </a:extLst>
          </p:cNvPr>
          <p:cNvSpPr/>
          <p:nvPr/>
        </p:nvSpPr>
        <p:spPr>
          <a:xfrm rot="20031791">
            <a:off x="3625881" y="1869052"/>
            <a:ext cx="505327" cy="17084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50A71CB-6600-24BA-3183-A8AED53A1F86}"/>
              </a:ext>
            </a:extLst>
          </p:cNvPr>
          <p:cNvSpPr/>
          <p:nvPr/>
        </p:nvSpPr>
        <p:spPr>
          <a:xfrm rot="17243989">
            <a:off x="3001968" y="2676181"/>
            <a:ext cx="505327" cy="17084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1FB5F3D-BA1E-7C51-9725-9FF2C9AF1E8C}"/>
              </a:ext>
            </a:extLst>
          </p:cNvPr>
          <p:cNvSpPr/>
          <p:nvPr/>
        </p:nvSpPr>
        <p:spPr>
          <a:xfrm rot="4653371">
            <a:off x="3005560" y="3507751"/>
            <a:ext cx="505327" cy="17084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F54F137-9A3C-19A8-B149-ECFE6ED3EC8F}"/>
              </a:ext>
            </a:extLst>
          </p:cNvPr>
          <p:cNvSpPr/>
          <p:nvPr/>
        </p:nvSpPr>
        <p:spPr>
          <a:xfrm rot="2190511">
            <a:off x="3479259" y="4339343"/>
            <a:ext cx="505327" cy="17084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3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FF882-6408-DB0F-67BA-EF088F45B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549AF4-8058-7379-73E2-4920BB1533B4}"/>
              </a:ext>
            </a:extLst>
          </p:cNvPr>
          <p:cNvSpPr/>
          <p:nvPr/>
        </p:nvSpPr>
        <p:spPr>
          <a:xfrm>
            <a:off x="1302860" y="535939"/>
            <a:ext cx="95862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Приём  </a:t>
            </a:r>
          </a:p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«Письмо с дырками (пробелами)»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72DFCB-283C-ACDB-AA8C-ACB38777950F}"/>
              </a:ext>
            </a:extLst>
          </p:cNvPr>
          <p:cNvSpPr/>
          <p:nvPr/>
        </p:nvSpPr>
        <p:spPr>
          <a:xfrm>
            <a:off x="933926" y="2625595"/>
            <a:ext cx="995521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arenR"/>
            </a:pP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Имя существительное обозначает…</a:t>
            </a:r>
          </a:p>
          <a:p>
            <a:pPr marL="514350" indent="-514350">
              <a:buAutoNum type="arabicParenR"/>
            </a:pP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14350" indent="-514350">
              <a:buAutoNum type="arabicParenR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Отвечает на вопросы…</a:t>
            </a:r>
          </a:p>
          <a:p>
            <a:pPr marL="514350" indent="-514350">
              <a:buAutoNum type="arabicParenR"/>
            </a:pP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14350" indent="-514350">
              <a:buAutoNum type="arabicParenR"/>
            </a:pP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Начальная форма - … падеж … числа. </a:t>
            </a:r>
          </a:p>
        </p:txBody>
      </p:sp>
    </p:spTree>
    <p:extLst>
      <p:ext uri="{BB962C8B-B14F-4D97-AF65-F5344CB8AC3E}">
        <p14:creationId xmlns:p14="http://schemas.microsoft.com/office/powerpoint/2010/main" val="53904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73EAA-20F0-0F8E-EE96-705234B06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4830EA-6064-3A14-0B77-295901564223}"/>
              </a:ext>
            </a:extLst>
          </p:cNvPr>
          <p:cNvSpPr/>
          <p:nvPr/>
        </p:nvSpPr>
        <p:spPr>
          <a:xfrm>
            <a:off x="345831" y="1758523"/>
            <a:ext cx="1150033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Виды занятий по формированию функциональной грамотности у учеников основной школы на уроках русского языка и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110566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9EC9C7-D317-3338-FDE5-BA9429D00102}"/>
              </a:ext>
            </a:extLst>
          </p:cNvPr>
          <p:cNvSpPr/>
          <p:nvPr/>
        </p:nvSpPr>
        <p:spPr>
          <a:xfrm>
            <a:off x="-342900" y="238696"/>
            <a:ext cx="115671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                                                                                          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«Для жизни, а не для школы мы учимся»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3FF522-BAD3-CD1E-6A2D-20DAD8F31EB8}"/>
              </a:ext>
            </a:extLst>
          </p:cNvPr>
          <p:cNvSpPr/>
          <p:nvPr/>
        </p:nvSpPr>
        <p:spPr>
          <a:xfrm>
            <a:off x="6414556" y="2054578"/>
            <a:ext cx="56402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Коменский Я.А.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4BFB4A-427B-021F-DAC5-A6F3635344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12" b="26677"/>
          <a:stretch/>
        </p:blipFill>
        <p:spPr>
          <a:xfrm>
            <a:off x="0" y="1315914"/>
            <a:ext cx="10259160" cy="5542086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2091092-7E4C-699D-56EE-D521969A98C4}"/>
              </a:ext>
            </a:extLst>
          </p:cNvPr>
          <p:cNvCxnSpPr/>
          <p:nvPr/>
        </p:nvCxnSpPr>
        <p:spPr>
          <a:xfrm>
            <a:off x="6628658" y="1819431"/>
            <a:ext cx="521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97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BA64F8-1F78-2DEF-7491-4D9D0CEBBD74}"/>
              </a:ext>
            </a:extLst>
          </p:cNvPr>
          <p:cNvSpPr/>
          <p:nvPr/>
        </p:nvSpPr>
        <p:spPr>
          <a:xfrm>
            <a:off x="395515" y="930463"/>
            <a:ext cx="851988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Функционально грамотный человек — </a:t>
            </a:r>
          </a:p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355868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44D520-330B-6133-63E8-6925345D81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b="16804"/>
          <a:stretch/>
        </p:blipFill>
        <p:spPr>
          <a:xfrm>
            <a:off x="774658" y="1388116"/>
            <a:ext cx="1322624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4257E9-0777-4CDF-6CAC-7133257742F4}"/>
              </a:ext>
            </a:extLst>
          </p:cNvPr>
          <p:cNvSpPr/>
          <p:nvPr/>
        </p:nvSpPr>
        <p:spPr>
          <a:xfrm>
            <a:off x="774658" y="725176"/>
            <a:ext cx="98474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Первое, чему мы должны научить обучающихся – это умение вдумчиво читать, так как это залог успешного усвоения знаний.</a:t>
            </a:r>
          </a:p>
        </p:txBody>
      </p:sp>
    </p:spTree>
    <p:extLst>
      <p:ext uri="{BB962C8B-B14F-4D97-AF65-F5344CB8AC3E}">
        <p14:creationId xmlns:p14="http://schemas.microsoft.com/office/powerpoint/2010/main" val="143808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33F247-F08A-3D15-F2A1-F52361BDFD74}"/>
              </a:ext>
            </a:extLst>
          </p:cNvPr>
          <p:cNvSpPr/>
          <p:nvPr/>
        </p:nvSpPr>
        <p:spPr>
          <a:xfrm>
            <a:off x="434236" y="825385"/>
            <a:ext cx="1132352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уроках русского языка и литературы прививается способность работы с текстом:</a:t>
            </a:r>
          </a:p>
          <a:p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Обучение чтению: способность выбирать стратегию и тактику чтения в зависимости от цели чтения (гибкое чтение);</a:t>
            </a:r>
          </a:p>
          <a:p>
            <a:pPr marL="742950" indent="-742950">
              <a:buAutoNum type="arabicPeriod"/>
            </a:pP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Сжимать текст, предвидеть, предугадывать содержание текста.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2BD71B2-66EA-B722-5323-3DCC6F3D2FDF}"/>
              </a:ext>
            </a:extLst>
          </p:cNvPr>
          <p:cNvCxnSpPr/>
          <p:nvPr/>
        </p:nvCxnSpPr>
        <p:spPr>
          <a:xfrm>
            <a:off x="0" y="1988820"/>
            <a:ext cx="6766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5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05726F-32F9-D268-BE6C-6AC3C45B4DAF}"/>
              </a:ext>
            </a:extLst>
          </p:cNvPr>
          <p:cNvSpPr/>
          <p:nvPr/>
        </p:nvSpPr>
        <p:spPr>
          <a:xfrm>
            <a:off x="773723" y="1635077"/>
            <a:ext cx="110783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Найти и извлечь </a:t>
            </a:r>
          </a:p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(сообщение или информацию)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12DBCA-B5D0-0CF7-1190-01206AA10F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5698768" y="1635077"/>
            <a:ext cx="6153263" cy="601385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2D8082-299D-F4C6-677C-F5902C84B29C}"/>
              </a:ext>
            </a:extLst>
          </p:cNvPr>
          <p:cNvSpPr/>
          <p:nvPr/>
        </p:nvSpPr>
        <p:spPr>
          <a:xfrm>
            <a:off x="773723" y="3551190"/>
            <a:ext cx="94956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Осмыслить и оценить </a:t>
            </a:r>
          </a:p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(сообщение прочитанного)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DF87476-65A6-3CF0-3DA3-39D907C07C73}"/>
              </a:ext>
            </a:extLst>
          </p:cNvPr>
          <p:cNvSpPr/>
          <p:nvPr/>
        </p:nvSpPr>
        <p:spPr>
          <a:xfrm>
            <a:off x="773723" y="2844225"/>
            <a:ext cx="94956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Интерпретировать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5DE56B-DE55-96DB-4524-3EB3EBAD46DD}"/>
              </a:ext>
            </a:extLst>
          </p:cNvPr>
          <p:cNvSpPr/>
          <p:nvPr/>
        </p:nvSpPr>
        <p:spPr>
          <a:xfrm>
            <a:off x="3294837" y="759126"/>
            <a:ext cx="44534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 группы умений</a:t>
            </a:r>
          </a:p>
        </p:txBody>
      </p:sp>
    </p:spTree>
    <p:extLst>
      <p:ext uri="{BB962C8B-B14F-4D97-AF65-F5344CB8AC3E}">
        <p14:creationId xmlns:p14="http://schemas.microsoft.com/office/powerpoint/2010/main" val="106668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99592-06A1-F231-FCCB-1BF44E23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3497E1-86B8-DFE1-F2E2-F0040433E3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rcRect l="23906" r="31223"/>
          <a:stretch/>
        </p:blipFill>
        <p:spPr>
          <a:xfrm>
            <a:off x="7680959" y="-12440"/>
            <a:ext cx="4642335" cy="687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FF842C-C3AE-61A4-53C3-5416CFC102F6}"/>
              </a:ext>
            </a:extLst>
          </p:cNvPr>
          <p:cNvSpPr/>
          <p:nvPr/>
        </p:nvSpPr>
        <p:spPr>
          <a:xfrm>
            <a:off x="510536" y="658475"/>
            <a:ext cx="760476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уроках русского языка воплощаются несколько приоритетных направления для смыслового чтения:</a:t>
            </a:r>
          </a:p>
          <a:p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чтение с остановками;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работа с вопросами;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читательский дневник;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логическая цепочка;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тонкие и толстые вопросы.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DBAB06A-26FB-5656-1E07-3F2D30D2523B}"/>
              </a:ext>
            </a:extLst>
          </p:cNvPr>
          <p:cNvCxnSpPr/>
          <p:nvPr/>
        </p:nvCxnSpPr>
        <p:spPr>
          <a:xfrm>
            <a:off x="7680959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37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73C19-FC74-AFF3-CAD1-C3CBADA59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A2D8B5-D214-24B7-37A2-F4393EA7A609}"/>
              </a:ext>
            </a:extLst>
          </p:cNvPr>
          <p:cNvSpPr/>
          <p:nvPr/>
        </p:nvSpPr>
        <p:spPr>
          <a:xfrm>
            <a:off x="791862" y="2002795"/>
            <a:ext cx="10098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«Тонкий» вопрос предполагает  репродуктивный однозначный ответ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717644-359A-12A1-21E2-73C7E21CB1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211562" y="4144596"/>
            <a:ext cx="3980438" cy="258728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342B03-4C88-D9DE-3C22-F7CB7BB91D31}"/>
              </a:ext>
            </a:extLst>
          </p:cNvPr>
          <p:cNvSpPr/>
          <p:nvPr/>
        </p:nvSpPr>
        <p:spPr>
          <a:xfrm>
            <a:off x="791862" y="3831310"/>
            <a:ext cx="80538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«Толстый» ( проблемный)</a:t>
            </a:r>
          </a:p>
          <a:p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требует глубокого осмысления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418F0D-1DE4-6C63-7F36-3A510E2D2FBE}"/>
              </a:ext>
            </a:extLst>
          </p:cNvPr>
          <p:cNvSpPr/>
          <p:nvPr/>
        </p:nvSpPr>
        <p:spPr>
          <a:xfrm>
            <a:off x="791862" y="596096"/>
            <a:ext cx="9991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Приём  «Тонкий и толстый вопрос»</a:t>
            </a:r>
          </a:p>
        </p:txBody>
      </p:sp>
    </p:spTree>
    <p:extLst>
      <p:ext uri="{BB962C8B-B14F-4D97-AF65-F5344CB8AC3E}">
        <p14:creationId xmlns:p14="http://schemas.microsoft.com/office/powerpoint/2010/main" val="281899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1608C-B4B6-CAD6-E4B4-3A1AC086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336932-1501-5BDF-40C8-CFC1AF7147FF}"/>
              </a:ext>
            </a:extLst>
          </p:cNvPr>
          <p:cNvSpPr/>
          <p:nvPr/>
        </p:nvSpPr>
        <p:spPr>
          <a:xfrm>
            <a:off x="0" y="0"/>
            <a:ext cx="7018020" cy="68580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C5650C-05FF-D269-8D41-A02596D68F8F}"/>
              </a:ext>
            </a:extLst>
          </p:cNvPr>
          <p:cNvSpPr/>
          <p:nvPr/>
        </p:nvSpPr>
        <p:spPr>
          <a:xfrm>
            <a:off x="0" y="79578"/>
            <a:ext cx="120015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Вопросы по теме </a:t>
            </a:r>
          </a:p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«Причастный и деепричастный обороты»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8153A6-6075-6FF7-099E-93759C45E497}"/>
              </a:ext>
            </a:extLst>
          </p:cNvPr>
          <p:cNvSpPr/>
          <p:nvPr/>
        </p:nvSpPr>
        <p:spPr>
          <a:xfrm>
            <a:off x="283661" y="1482595"/>
            <a:ext cx="5591359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«Тонкие» вопросы:</a:t>
            </a:r>
          </a:p>
          <a:p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 Что обозначают причастия?</a:t>
            </a:r>
          </a:p>
          <a:p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Что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обозначает деепричастные?</a:t>
            </a:r>
          </a:p>
          <a:p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Как отличить причастие от деепри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частия?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FFEDB0-1D92-8E02-3E90-62F0A866C523}"/>
              </a:ext>
            </a:extLst>
          </p:cNvPr>
          <p:cNvSpPr/>
          <p:nvPr/>
        </p:nvSpPr>
        <p:spPr>
          <a:xfrm>
            <a:off x="5019244" y="1482594"/>
            <a:ext cx="607141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«Толстые» вопросы</a:t>
            </a:r>
          </a:p>
          <a:p>
            <a:pPr algn="r"/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 Дайте три объяснения, почему в речи нужны причастия и деепричастия?</a:t>
            </a:r>
          </a:p>
          <a:p>
            <a:pPr algn="r"/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Как вы думаете, почему обороты выдаются запятыми?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438660B-01F6-6DBC-F025-E59F77A10B29}"/>
              </a:ext>
            </a:extLst>
          </p:cNvPr>
          <p:cNvCxnSpPr/>
          <p:nvPr/>
        </p:nvCxnSpPr>
        <p:spPr>
          <a:xfrm>
            <a:off x="0" y="140301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C3B044B-3000-E36C-83EB-25DFA45DBF5C}"/>
              </a:ext>
            </a:extLst>
          </p:cNvPr>
          <p:cNvCxnSpPr/>
          <p:nvPr/>
        </p:nvCxnSpPr>
        <p:spPr>
          <a:xfrm>
            <a:off x="4708546" y="1403017"/>
            <a:ext cx="0" cy="277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744D120-D425-22FD-A13C-A09C0BB6E0EB}"/>
              </a:ext>
            </a:extLst>
          </p:cNvPr>
          <p:cNvCxnSpPr/>
          <p:nvPr/>
        </p:nvCxnSpPr>
        <p:spPr>
          <a:xfrm>
            <a:off x="5029200" y="1403017"/>
            <a:ext cx="0" cy="1385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C14928D-CF7E-4F8F-6E88-293119E21692}"/>
              </a:ext>
            </a:extLst>
          </p:cNvPr>
          <p:cNvCxnSpPr/>
          <p:nvPr/>
        </p:nvCxnSpPr>
        <p:spPr>
          <a:xfrm>
            <a:off x="5875020" y="5497080"/>
            <a:ext cx="0" cy="1385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32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403</Words>
  <Application>Microsoft Office PowerPoint</Application>
  <PresentationFormat>Широкоэкранный</PresentationFormat>
  <Paragraphs>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Alexei Komarov</dc:creator>
  <cp:lastModifiedBy>Alexei Komarov</cp:lastModifiedBy>
  <cp:revision>1</cp:revision>
  <dcterms:created xsi:type="dcterms:W3CDTF">2025-02-22T15:28:24Z</dcterms:created>
  <dcterms:modified xsi:type="dcterms:W3CDTF">2025-02-22T17:45:42Z</dcterms:modified>
</cp:coreProperties>
</file>