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1" r:id="rId2"/>
    <p:sldId id="258" r:id="rId3"/>
    <p:sldId id="259" r:id="rId4"/>
    <p:sldId id="284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85" r:id="rId14"/>
    <p:sldId id="271" r:id="rId15"/>
    <p:sldId id="272" r:id="rId16"/>
    <p:sldId id="273" r:id="rId17"/>
    <p:sldId id="286" r:id="rId18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B8FFEF-58FC-43D2-B6E8-FA94A93314AD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B99A8-95E5-4074-A6C8-55EC4D463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973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99A8-95E5-4074-A6C8-55EC4D46313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kern="0" dirty="0">
                <a:solidFill>
                  <a:srgbClr val="7030A0"/>
                </a:solidFill>
                <a:latin typeface="Monotype Corsiva" pitchFamily="66" charset="0"/>
              </a:rPr>
              <a:t>Окружное методическое  объединение  учителей  биологии и химии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sz="2800" b="1" dirty="0">
                <a:solidFill>
                  <a:srgbClr val="330066">
                    <a:lumMod val="60000"/>
                    <a:lumOff val="4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Основные аспекты анализа результатов ОГЭ по химии </a:t>
            </a:r>
            <a:r>
              <a:rPr lang="ru-RU" sz="2800" b="1" dirty="0" err="1">
                <a:solidFill>
                  <a:srgbClr val="330066">
                    <a:lumMod val="60000"/>
                    <a:lumOff val="4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Юго</a:t>
            </a:r>
            <a:r>
              <a:rPr lang="ru-RU" sz="2800" b="1" dirty="0">
                <a:solidFill>
                  <a:srgbClr val="330066">
                    <a:lumMod val="60000"/>
                    <a:lumOff val="4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—Восточного округа в 2026 году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27984" y="5469557"/>
            <a:ext cx="4392488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defRPr/>
            </a:pPr>
            <a:r>
              <a:rPr lang="ru-RU" sz="14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Подготовила: учитель химии Абдуразакова В.П.,</a:t>
            </a:r>
          </a:p>
          <a:p>
            <a:pPr lvl="0" algn="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0066"/>
              </a:buClr>
              <a:buSzPct val="70000"/>
              <a:defRPr/>
            </a:pPr>
            <a:r>
              <a:rPr lang="ru-RU" sz="14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с. Дмитриевка </a:t>
            </a:r>
          </a:p>
        </p:txBody>
      </p:sp>
    </p:spTree>
    <p:extLst>
      <p:ext uri="{BB962C8B-B14F-4D97-AF65-F5344CB8AC3E}">
        <p14:creationId xmlns:p14="http://schemas.microsoft.com/office/powerpoint/2010/main" val="1248408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3141985" cy="1435100"/>
          </a:xfrm>
        </p:spPr>
        <p:txBody>
          <a:bodyPr>
            <a:normAutofit/>
          </a:bodyPr>
          <a:lstStyle/>
          <a:p>
            <a:r>
              <a:rPr lang="ru-RU" b="0" dirty="0"/>
              <a:t/>
            </a:r>
            <a:br>
              <a:rPr lang="ru-RU" b="0" dirty="0"/>
            </a:br>
            <a:r>
              <a:rPr lang="ru-RU" b="0" dirty="0"/>
              <a:t/>
            </a:r>
            <a:br>
              <a:rPr lang="ru-RU" b="0" dirty="0"/>
            </a:b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620688"/>
            <a:ext cx="8424118" cy="5565081"/>
          </a:xfrm>
        </p:spPr>
        <p:txBody>
          <a:bodyPr>
            <a:normAutofit/>
          </a:bodyPr>
          <a:lstStyle/>
          <a:p>
            <a:pPr>
              <a:buAutoNum type="arabicPeriod"/>
            </a:pPr>
            <a:r>
              <a:rPr lang="ru-RU" sz="2000" b="1" dirty="0">
                <a:solidFill>
                  <a:srgbClr val="330066">
                    <a:lumMod val="60000"/>
                    <a:lumOff val="4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Количество  участников экзаменов по учебному предмету (за 3 года)</a:t>
            </a:r>
          </a:p>
          <a:p>
            <a:pPr>
              <a:buNone/>
            </a:pPr>
            <a:endParaRPr lang="ru-RU" sz="1800" dirty="0"/>
          </a:p>
          <a:p>
            <a:pPr>
              <a:buNone/>
            </a:pPr>
            <a:endParaRPr lang="ru-RU" sz="1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3" y="1196752"/>
            <a:ext cx="3168352" cy="4929411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654858"/>
              </p:ext>
            </p:extLst>
          </p:nvPr>
        </p:nvGraphicFramePr>
        <p:xfrm>
          <a:off x="323527" y="1178975"/>
          <a:ext cx="8615398" cy="1673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0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8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6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88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87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71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45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07161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ГИА -9 </a:t>
                      </a:r>
                      <a:endParaRPr lang="ru-RU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2024 год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2025 год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2026</a:t>
                      </a:r>
                      <a:r>
                        <a:rPr lang="ru-RU" sz="1600" baseline="0" dirty="0"/>
                        <a:t> год</a:t>
                      </a:r>
                      <a:endParaRPr lang="ru-RU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0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4,4 % от общего числа участников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7,4,% от общего числа участников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5,4 % от общего числа участников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51520" y="3140065"/>
            <a:ext cx="8661844" cy="1064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ru-RU" sz="2000" b="1" dirty="0">
                <a:solidFill>
                  <a:srgbClr val="330066">
                    <a:lumMod val="60000"/>
                    <a:lumOff val="4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2.Количество участников ОГЭ по учебному предмету  по категориям</a:t>
            </a:r>
          </a:p>
          <a:p>
            <a:pPr marL="342900" marR="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lang="ru-RU" dirty="0"/>
          </a:p>
          <a:p>
            <a:pPr marL="342900" marR="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115977"/>
              </p:ext>
            </p:extLst>
          </p:nvPr>
        </p:nvGraphicFramePr>
        <p:xfrm>
          <a:off x="251519" y="3861046"/>
          <a:ext cx="8712969" cy="2809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7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5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15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83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47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83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5622">
                <a:tc>
                  <a:txBody>
                    <a:bodyPr/>
                    <a:lstStyle/>
                    <a:p>
                      <a:r>
                        <a:rPr lang="ru-RU" sz="1600" dirty="0"/>
                        <a:t>Участники ГИА-9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2024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2025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2026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622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СОШ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чел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62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лицеев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622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Обучающиеся гимназий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819"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Обучающиеся коррекционных школ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59532" y="0"/>
            <a:ext cx="84458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>ХАРАКТЕРИСТИКА УЧАСТНИКОВ ОГЭ по химии в 2025-2026 учебном году</a:t>
            </a:r>
            <a:b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363272" cy="504056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rgbClr val="330066">
                    <a:lumMod val="60000"/>
                    <a:lumOff val="40000"/>
                  </a:srgb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ОСНОВНЫЕ  РЕЗУЛЬТАТЫ ОГЭ ПО ХИМИИ 2025- 2026 УЧЕБНОМ ГОДУ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435100"/>
            <a:ext cx="3286001" cy="5422900"/>
          </a:xfrm>
        </p:spPr>
        <p:txBody>
          <a:bodyPr>
            <a:normAutofit/>
          </a:bodyPr>
          <a:lstStyle/>
          <a:p>
            <a:r>
              <a:rPr lang="ru-RU" sz="4000" b="1" dirty="0"/>
              <a:t> </a:t>
            </a:r>
            <a:endParaRPr lang="ru-RU" sz="4000" dirty="0"/>
          </a:p>
          <a:p>
            <a:endParaRPr lang="ru-RU" sz="1600" dirty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196752"/>
            <a:ext cx="8334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результатов ОГЭ по предмету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283513"/>
              </p:ext>
            </p:extLst>
          </p:nvPr>
        </p:nvGraphicFramePr>
        <p:xfrm>
          <a:off x="179512" y="1844823"/>
          <a:ext cx="8496945" cy="4104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5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8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9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9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82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0891">
                <a:tc>
                  <a:txBody>
                    <a:bodyPr/>
                    <a:lstStyle/>
                    <a:p>
                      <a:r>
                        <a:rPr lang="ru-RU" sz="18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Отметки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8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2024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8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8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2026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0891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«2»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17,5%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7,1%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0891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«3»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22,5%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10,8%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0891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«4»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38,5%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35,7%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0891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«5»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46,1%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kern="1200" baseline="0" dirty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46,4%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8686800" y="6080444"/>
            <a:ext cx="61664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35280" cy="1162050"/>
          </a:xfrm>
        </p:spPr>
        <p:txBody>
          <a:bodyPr>
            <a:normAutofit fontScale="90000"/>
          </a:bodyPr>
          <a:lstStyle/>
          <a:p>
            <a:r>
              <a:rPr lang="ru-RU" altLang="ru-RU" sz="2800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  уровня  подготовки учащихся  9 классов  ОГЭ - 2026  по химии  </a:t>
            </a:r>
            <a:r>
              <a:rPr lang="ru-RU" altLang="ru-RU" sz="28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4088" y="1484784"/>
            <a:ext cx="3322712" cy="4641379"/>
          </a:xfrm>
        </p:spPr>
        <p:txBody>
          <a:bodyPr>
            <a:normAutofit lnSpcReduction="10000"/>
          </a:bodyPr>
          <a:lstStyle/>
          <a:p>
            <a:pPr lvl="0" algn="just" eaLnBrk="0" fontAlgn="base" hangingPunct="0">
              <a:lnSpc>
                <a:spcPct val="150000"/>
              </a:lnSpc>
              <a:buClr>
                <a:srgbClr val="330066"/>
              </a:buClr>
              <a:buSzPct val="70000"/>
              <a:buFont typeface="Wingdings" pitchFamily="2" charset="2"/>
              <a:buChar char="l"/>
            </a:pPr>
            <a:r>
              <a:rPr lang="ru-RU" sz="19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Наиболее высокие  результаты продемонстрировали обучающиеся школы ГБОУ СОШ № 2 г. Нефтегорска и ГБОУ СОШ с. Алексеевка. Наиболее низкие результаты имели обучающиеся ГБОУ СОШ  № 2 с. Борское.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762872" cy="4691063"/>
          </a:xfrm>
        </p:spPr>
        <p:txBody>
          <a:bodyPr>
            <a:normAutofit fontScale="92500"/>
          </a:bodyPr>
          <a:lstStyle/>
          <a:p>
            <a:pPr marL="342900" lvl="0" indent="-342900" algn="just" eaLnBrk="0" fontAlgn="base" hangingPunct="0">
              <a:lnSpc>
                <a:spcPct val="150000"/>
              </a:lnSpc>
              <a:buClr>
                <a:srgbClr val="330066"/>
              </a:buClr>
              <a:buSzPct val="70000"/>
              <a:buFont typeface="Wingdings" pitchFamily="2" charset="2"/>
              <a:buChar char="l"/>
              <a:tabLst>
                <a:tab pos="647700" algn="l"/>
              </a:tabLst>
            </a:pPr>
            <a:r>
              <a:rPr lang="ru-RU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 экспертизе уровня подготовки учащихся по химии принимали участие 28 обучающихся 9х классов из 7 общеобразовательных учреждений Юго-Восточного управления. Средний балл составил 27,8. Минимальный порог в 10 баллов   2 обучающихся не преодолели. Максимальное количество баллов- 38 набрал обучающийся ГБОУ СОШ № 3 </a:t>
            </a:r>
          </a:p>
          <a:p>
            <a:pPr marL="342900" lvl="0" indent="-342900" algn="just" eaLnBrk="0" fontAlgn="base" hangingPunct="0">
              <a:lnSpc>
                <a:spcPct val="150000"/>
              </a:lnSpc>
              <a:buClr>
                <a:srgbClr val="330066"/>
              </a:buClr>
              <a:buSzPct val="70000"/>
              <a:buFont typeface="Wingdings" pitchFamily="2" charset="2"/>
              <a:buChar char="l"/>
              <a:tabLst>
                <a:tab pos="647700" algn="l"/>
              </a:tabLst>
            </a:pPr>
            <a:r>
              <a:rPr lang="ru-RU" sz="20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г. Нефтегорска.</a:t>
            </a:r>
            <a:endParaRPr lang="ru-RU" sz="2000" kern="0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8950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915816" y="94480"/>
            <a:ext cx="622818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ОГЭ по АТЕ региона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971703"/>
              </p:ext>
            </p:extLst>
          </p:nvPr>
        </p:nvGraphicFramePr>
        <p:xfrm>
          <a:off x="179511" y="476672"/>
          <a:ext cx="8640961" cy="2659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5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1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4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30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7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25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27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30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302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39569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уч-ов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006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м.р. Алексеевский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66,7%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765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м.р. </a:t>
                      </a:r>
                      <a:r>
                        <a:rPr lang="ru-RU" sz="1600" b="1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Борский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916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м.р. </a:t>
                      </a:r>
                      <a:r>
                        <a:rPr lang="ru-RU" sz="1600" b="1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Нефтегорский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чел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45,84%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537165"/>
              </p:ext>
            </p:extLst>
          </p:nvPr>
        </p:nvGraphicFramePr>
        <p:xfrm>
          <a:off x="179513" y="3178520"/>
          <a:ext cx="8784976" cy="3737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2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5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42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5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02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3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1691">
                <a:tc row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ОГЭ</a:t>
                      </a: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участников, получивших отметку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46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«2»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«3»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«4»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«5»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«4» и»5» (</a:t>
                      </a:r>
                      <a:r>
                        <a:rPr lang="ru-RU" sz="1600" b="1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кач-во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обучения)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«3», «4» и «5» уровень </a:t>
                      </a:r>
                      <a:r>
                        <a:rPr lang="ru-RU" sz="1600" b="1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обученности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3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Обучающиеся СОШ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10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Обучающиеся лицеев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3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Обучающиеся гимназий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6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Обучающиеся коррекционных школ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218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Участники с ОВЗ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378659"/>
              </p:ext>
            </p:extLst>
          </p:nvPr>
        </p:nvGraphicFramePr>
        <p:xfrm>
          <a:off x="0" y="188641"/>
          <a:ext cx="9144001" cy="56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3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1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9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9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8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1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75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01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8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88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4310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35091">
                <a:tc rowSpan="2">
                  <a:txBody>
                    <a:bodyPr/>
                    <a:lstStyle/>
                    <a:p>
                      <a:r>
                        <a:rPr lang="ru-RU" dirty="0"/>
                        <a:t>Образовательные организации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dirty="0"/>
                        <a:t>Общее кол-во участников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Результаты ОГЭ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/>
                        <a:t>Сред.</a:t>
                      </a:r>
                    </a:p>
                    <a:p>
                      <a:r>
                        <a:rPr lang="ru-RU" dirty="0"/>
                        <a:t>балл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</a:t>
                      </a:r>
                    </a:p>
                    <a:p>
                      <a:pPr algn="ctr"/>
                      <a:r>
                        <a:rPr lang="ru-RU" dirty="0"/>
                        <a:t>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</a:t>
                      </a:r>
                    </a:p>
                    <a:p>
                      <a:pPr algn="ctr"/>
                      <a:r>
                        <a:rPr lang="ru-RU" dirty="0"/>
                        <a:t>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</a:t>
                      </a:r>
                    </a:p>
                    <a:p>
                      <a:pPr algn="ctr"/>
                      <a:r>
                        <a:rPr lang="ru-RU" dirty="0"/>
                        <a:t>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</a:t>
                      </a:r>
                    </a:p>
                    <a:p>
                      <a:pPr algn="ctr"/>
                      <a:r>
                        <a:rPr lang="ru-RU" dirty="0"/>
                        <a:t>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с.Алексеевка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33,6</a:t>
                      </a:r>
                    </a:p>
                    <a:p>
                      <a:endParaRPr lang="ru-RU" sz="18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679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СОШ № 2 «ОЦ»</a:t>
                      </a:r>
                    </a:p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с. Борское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7887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СОШ № 1</a:t>
                      </a:r>
                    </a:p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 Нефтегорска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26,5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871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СОШ № 2</a:t>
                      </a:r>
                    </a:p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 Нефтегорска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7887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СОШ № 3</a:t>
                      </a:r>
                    </a:p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 Нефтегорска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СОШ с. Покровка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001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СОШ с. Утевка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pPr algn="l"/>
            <a:r>
              <a:rPr lang="ru-RU" sz="25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о характере результатов ОГЭ по предмету в 2026 году </a:t>
            </a:r>
            <a:br>
              <a:rPr lang="ru-RU" sz="2500" b="1" i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500" b="1" i="1" kern="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6472249"/>
              </p:ext>
            </p:extLst>
          </p:nvPr>
        </p:nvGraphicFramePr>
        <p:xfrm>
          <a:off x="251520" y="1052735"/>
          <a:ext cx="8712968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6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5414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020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00569">
                <a:tc rowSpan="2"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 Юго-Восточному округу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Общее кол-во участников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Результаты ОГЭ</a:t>
                      </a:r>
                    </a:p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 err="1"/>
                        <a:t>Средн</a:t>
                      </a:r>
                      <a:r>
                        <a:rPr lang="ru-RU" dirty="0"/>
                        <a:t>. балл.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1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</a:t>
                      </a:r>
                    </a:p>
                    <a:p>
                      <a:r>
                        <a:rPr lang="ru-RU" dirty="0"/>
                        <a:t>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</a:t>
                      </a:r>
                    </a:p>
                    <a:p>
                      <a:r>
                        <a:rPr lang="ru-RU" dirty="0"/>
                        <a:t>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</a:t>
                      </a:r>
                    </a:p>
                    <a:p>
                      <a:r>
                        <a:rPr lang="ru-RU" dirty="0"/>
                        <a:t>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</a:t>
                      </a:r>
                    </a:p>
                    <a:p>
                      <a:r>
                        <a:rPr lang="ru-RU" dirty="0"/>
                        <a:t>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м.р. Алексеевский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/>
                        <a:t>33,3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66,7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м.р. </a:t>
                      </a:r>
                      <a:r>
                        <a:rPr lang="ru-RU" sz="18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Борский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м.р. </a:t>
                      </a:r>
                      <a:r>
                        <a:rPr lang="ru-RU" sz="18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Нефтегорский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8,3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8,3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37,6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45,8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27,4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047">
                <a:tc>
                  <a:txBody>
                    <a:bodyPr/>
                    <a:lstStyle/>
                    <a:p>
                      <a:r>
                        <a:rPr lang="ru-RU" sz="2400" b="1" dirty="0"/>
                        <a:t>Всего по</a:t>
                      </a:r>
                      <a:r>
                        <a:rPr lang="ru-RU" sz="2400" b="1" baseline="0" dirty="0"/>
                        <a:t> ЮВУ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7,1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10,7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35,7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46,5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27,8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07504" y="4524591"/>
            <a:ext cx="878497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Государственную </a:t>
            </a:r>
            <a:r>
              <a:rPr kumimoji="0" 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итоговую аттестацию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химии в форме ОГЭ сдавали  28 обучающихся, что на 12 человек меньше,  чем в 2025г.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Качество знаний в 2026 году по сравнению с 2025 годом (62,5%)  повысилось на19,7 %  и составило 82,2%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Оценку «5» получили 46,5%, и этот результат выше на 9%  по сравнению с 2025 годом(37,5%).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этом году 2 обучающиеся не преодолели порог в 10 баллов.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47500" lnSpcReduction="20000"/>
          </a:bodyPr>
          <a:lstStyle/>
          <a:p>
            <a:pPr marL="0" lvl="0" indent="45085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45085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Высокий  уровень качества освоения стандарта показали  выпускники  м.р. Алексеевский – 66,7 %. Выпускники </a:t>
            </a:r>
            <a:r>
              <a:rPr lang="ru-RU" sz="38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м.р</a:t>
            </a:r>
            <a:r>
              <a:rPr lang="ru-RU" sz="3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ru-RU" sz="38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Нефтегорский</a:t>
            </a:r>
            <a:r>
              <a:rPr lang="ru-RU" sz="3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выпускники также демонстрируют хорошие результаты- 45,8%</a:t>
            </a:r>
          </a:p>
          <a:p>
            <a:pPr marL="0" indent="45085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ОГЭ по химии выбрали обучающиеся 7 школ. </a:t>
            </a:r>
          </a:p>
          <a:p>
            <a:pPr marL="0" indent="45085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Наиболее высокие результаты демонстрируют обучающиеся ГБОУ СОШ с. Алексеевка (численность участников - 3, средний балл – 33,6, средняя отметка – 4,7, достижение минимального уровня подготовки - 100%, достижение повышенного и высокого уровня подготовки -100%).  Также хорошие результаты показали обучающиеся ГБОУ СОШ №2 г. Нефтегорска (численность  участников – 4, средний балл – 33, средняя отметка – 4,75, достижение минимального уровня подготовки – 100%, достижение повышенного и высокого уровня подготовки – 100%).</a:t>
            </a:r>
          </a:p>
          <a:p>
            <a:pPr marL="0" indent="45085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Низкие результаты продемонстрировали обучающиеся ГБОУ СОШ №2 с. Борское (численность  участников – 1, средний балл – 17, средняя отметка – 3.</a:t>
            </a:r>
          </a:p>
          <a:p>
            <a:pPr marL="0" indent="45085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Результаты ОГЭ позволяют сделать вывод о хорошем уровне подготовки выпускников по химии </a:t>
            </a:r>
            <a:r>
              <a:rPr lang="ru-RU" sz="38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Нефтегорского</a:t>
            </a:r>
            <a:r>
              <a:rPr lang="ru-RU" sz="3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Алексеевского района, что в свою очередь связано с ответственным подходом к  выбору данного предмета обучающимися 9х классов .</a:t>
            </a:r>
          </a:p>
          <a:p>
            <a:pPr marL="0" indent="45085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sz="3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08912" cy="1008112"/>
          </a:xfrm>
        </p:spPr>
        <p:txBody>
          <a:bodyPr>
            <a:normAutofit/>
          </a:bodyPr>
          <a:lstStyle/>
          <a:p>
            <a:r>
              <a:rPr lang="ru-RU" sz="2400" b="1" dirty="0"/>
              <a:t>АНАЛИЗ РЕЗУЛЬТАТОВ ВЫПОЛНЕНИЯ ЗАДАНИЙ КИМ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39552" y="1052736"/>
            <a:ext cx="7416824" cy="1152128"/>
          </a:xfrm>
        </p:spPr>
        <p:txBody>
          <a:bodyPr>
            <a:normAutofit fontScale="47500" lnSpcReduction="20000"/>
          </a:bodyPr>
          <a:lstStyle/>
          <a:p>
            <a:pPr marL="0" lvl="1" algn="ctr">
              <a:spcBef>
                <a:spcPct val="0"/>
              </a:spcBef>
            </a:pPr>
            <a:endParaRPr lang="ru-RU" sz="2800" kern="0" dirty="0">
              <a:solidFill>
                <a:srgbClr val="7030A0"/>
              </a:solidFill>
              <a:latin typeface="Monotype Corsiva" pitchFamily="66" charset="0"/>
              <a:ea typeface="+mj-ea"/>
              <a:cs typeface="+mj-cs"/>
            </a:endParaRPr>
          </a:p>
          <a:p>
            <a:pPr marL="0" lvl="1" algn="ctr">
              <a:spcBef>
                <a:spcPct val="0"/>
              </a:spcBef>
            </a:pPr>
            <a:endParaRPr lang="ru-RU" sz="2800" kern="0" dirty="0">
              <a:solidFill>
                <a:srgbClr val="7030A0"/>
              </a:solidFill>
              <a:latin typeface="Monotype Corsiva" pitchFamily="66" charset="0"/>
              <a:ea typeface="+mj-ea"/>
              <a:cs typeface="+mj-cs"/>
            </a:endParaRPr>
          </a:p>
          <a:p>
            <a:pPr marL="0" lvl="1" algn="ctr">
              <a:spcBef>
                <a:spcPct val="0"/>
              </a:spcBef>
            </a:pPr>
            <a:endParaRPr lang="ru-RU" sz="2800" kern="0" dirty="0">
              <a:solidFill>
                <a:srgbClr val="7030A0"/>
              </a:solidFill>
              <a:latin typeface="Monotype Corsiva" pitchFamily="66" charset="0"/>
              <a:ea typeface="+mj-ea"/>
              <a:cs typeface="+mj-cs"/>
            </a:endParaRPr>
          </a:p>
          <a:p>
            <a:pPr marL="0" lvl="1" algn="ctr">
              <a:spcBef>
                <a:spcPct val="0"/>
              </a:spcBef>
            </a:pPr>
            <a:endParaRPr lang="ru-RU" sz="2800" kern="0" dirty="0">
              <a:solidFill>
                <a:srgbClr val="7030A0"/>
              </a:solidFill>
              <a:latin typeface="Monotype Corsiva" pitchFamily="66" charset="0"/>
              <a:ea typeface="+mj-ea"/>
              <a:cs typeface="+mj-cs"/>
            </a:endParaRPr>
          </a:p>
          <a:p>
            <a:pPr marL="0" lvl="1" algn="ctr">
              <a:spcBef>
                <a:spcPct val="0"/>
              </a:spcBef>
            </a:pPr>
            <a:r>
              <a:rPr lang="ru-RU" sz="5100" kern="0" dirty="0">
                <a:solidFill>
                  <a:srgbClr val="7030A0"/>
                </a:solidFill>
                <a:latin typeface="Monotype Corsiva" pitchFamily="66" charset="0"/>
                <a:ea typeface="+mj-ea"/>
                <a:cs typeface="+mj-cs"/>
              </a:rPr>
              <a:t>Краткая характеристика КИМ по учебному предмету</a:t>
            </a:r>
          </a:p>
          <a:p>
            <a:pPr algn="ctr">
              <a:spcBef>
                <a:spcPct val="0"/>
              </a:spcBef>
            </a:pPr>
            <a:endParaRPr lang="ru-RU" sz="2800" kern="0" dirty="0">
              <a:solidFill>
                <a:srgbClr val="7030A0"/>
              </a:solidFill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23528" y="2276872"/>
            <a:ext cx="8280920" cy="4320480"/>
          </a:xfrm>
        </p:spPr>
        <p:txBody>
          <a:bodyPr>
            <a:noAutofit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Вариант экзаменационной работы ОГЭ по химии состоит из 2 частей, различающихся по назначению и по содержанию  сложности включаемых в них заданий.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Часть 1 содержит 19 заданий с кратким ответом, подразумевающих самостоятельное формулирование и запись ответа в виде цифры или последовательности цифр.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Часть 2 включает 4 задания с развёрнутым ответом: три задания этой части (20, 21, 22) подразумевают только запись развёрнутого ответа, а одно задание (23) – предполагают выполнение реального химического эксперимента и оформление его результатов.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 отличие от заданий части 1 задания высокого уровня сложности предусматривают комбинированную проверку усвоения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DengXian Light"/>
              </a:rPr>
              <a:t>нескольких элементов содержания, которые могут относиться к различным содержательным блокам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Изменений в структуре и содержании КИМ 2026 года по сравнению с 2025 годом нет. </a:t>
            </a:r>
          </a:p>
          <a:p>
            <a:pPr marL="0" algn="just">
              <a:spcBef>
                <a:spcPts val="0"/>
              </a:spcBef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9036494" y="6858000"/>
            <a:ext cx="216025" cy="243408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67544" y="835977"/>
            <a:ext cx="8064896" cy="5312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1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3200" b="1" kern="0" dirty="0">
                <a:solidFill>
                  <a:srgbClr val="7030A0"/>
                </a:solidFill>
                <a:latin typeface="Monotype Corsiva" pitchFamily="66" charset="0"/>
                <a:ea typeface="+mj-ea"/>
                <a:cs typeface="+mj-cs"/>
              </a:rPr>
              <a:t>Оценка задания осуществляется по двум критериям: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Составление уравнений реакций. Максимальное число баллов — 2, если ученик верно составил молекулярное, полное и сокращённое ионные уравнения обеих реакций, проведённых при определении веществ.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Оформление результатов эксперимента. Здесь оценивается правильность заполнения таблицы. Если реагенты, использованные при выполнении опытов, признаки проведённых реакций записаны верно и правильно сделан вывод о нахождении веществ, ученик получает максимальные 3 балла.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По сумме оценки по двум критериям ученик может получить максимально 5 баллов за задание №23.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Изменена модель задания 23, предусматривающего выполнение химического эксперимента. Экзаменуемым предстоит провести 4 опыта, позволяющих распознать вещества в двух пробирках под номерами. Результаты выполнения задания оформляются в табличной форме. Выполнение задания оценивается 5 баллами. Оценивание экспертами в аудитории техники выполнения опытов в 2026 г. не предусмотрено. В задании 21 исключён компонент условия, предусматривающий составление сокращённого ионного уравнения реакции. Данный шаг обусловлен проверкой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сформированности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указанного умения новым заданием 23. Максимальный первичный балл за выполнение экзаменационной работы -38 баллов.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648072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  <a:ea typeface="+mj-ea"/>
                <a:cs typeface="+mj-cs"/>
              </a:rPr>
              <a:t>Статистический анализ выполнения заданий КИМ в 2026 г</a:t>
            </a:r>
            <a:br>
              <a:rPr lang="ru-RU" sz="2800" b="1" dirty="0">
                <a:solidFill>
                  <a:srgbClr val="7030A0"/>
                </a:solidFill>
                <a:latin typeface="Monotype Corsiva" pitchFamily="66" charset="0"/>
                <a:ea typeface="+mj-ea"/>
                <a:cs typeface="+mj-cs"/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595513"/>
              </p:ext>
            </p:extLst>
          </p:nvPr>
        </p:nvGraphicFramePr>
        <p:xfrm>
          <a:off x="179512" y="692696"/>
          <a:ext cx="8712968" cy="5993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7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6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52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12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46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64096">
                <a:tc rowSpan="2"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п\п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 КИМ</a:t>
                      </a:r>
                      <a:endParaRPr lang="ru-RU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Проверяемые элементы</a:t>
                      </a:r>
                    </a:p>
                    <a:p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содержания / умения</a:t>
                      </a:r>
                      <a:endParaRPr lang="ru-RU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Ур. сложности </a:t>
                      </a:r>
                      <a:r>
                        <a:rPr lang="ru-RU" sz="16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зад-я</a:t>
                      </a:r>
                      <a:endParaRPr lang="ru-RU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Средний %</a:t>
                      </a:r>
                      <a:r>
                        <a:rPr lang="ru-RU" sz="1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вып-ия</a:t>
                      </a:r>
                      <a:endParaRPr lang="ru-RU" sz="16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</a:t>
                      </a:r>
                      <a:r>
                        <a:rPr lang="ru-RU" sz="16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вып-ния</a:t>
                      </a:r>
                      <a:r>
                        <a:rPr lang="ru-RU" sz="16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 округу в группах, </a:t>
                      </a:r>
                      <a:b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получивших отметку</a:t>
                      </a:r>
                      <a:endParaRPr lang="ru-RU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839">
                <a:tc>
                  <a:txBody>
                    <a:bodyPr/>
                    <a:lstStyle/>
                    <a:p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Атомы и молекулы. Химический элемент. Простые и сложные вещества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50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50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85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258">
                <a:tc>
                  <a:txBody>
                    <a:bodyPr/>
                    <a:lstStyle/>
                    <a:p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Строение атома. Строение электронных оболочек атомов первых 20 химических элементов Периодической системы Д.И. Менделеева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96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50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839">
                <a:tc>
                  <a:txBody>
                    <a:bodyPr/>
                    <a:lstStyle/>
                    <a:p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Закономерности изменения свойств элементов в связи с положением в Периодической системе химических элементов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50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67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54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Валентность. Степень окисления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67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2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Химическая связь. Виды химической связи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66,6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3258">
                <a:tc>
                  <a:txBody>
                    <a:bodyPr/>
                    <a:lstStyle/>
                    <a:p>
                      <a:r>
                        <a:rPr lang="ru-RU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Строение атома. Строение электронных оболочек атомов первых 20 химических элементов </a:t>
                      </a:r>
                      <a:r>
                        <a:rPr lang="ru-RU" sz="1200" spc="18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Периодической    системы Д.И.</a:t>
                      </a:r>
                      <a:r>
                        <a:rPr lang="ru-RU" sz="1200" spc="-4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Менделеева.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71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60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92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245">
                <a:tc>
                  <a:txBody>
                    <a:bodyPr/>
                    <a:lstStyle/>
                    <a:p>
                      <a:r>
                        <a:rPr lang="ru-RU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Основные</a:t>
                      </a: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классы</a:t>
                      </a: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неорганических</a:t>
                      </a: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Times New Roman"/>
                        </a:rPr>
                        <a:t>веществ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79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55,5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   60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  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735">
                <a:tc>
                  <a:txBody>
                    <a:bodyPr/>
                    <a:lstStyle/>
                    <a:p>
                      <a:r>
                        <a:rPr lang="ru-RU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Химические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свойства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простых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веществ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68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50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3983">
                <a:tc>
                  <a:txBody>
                    <a:bodyPr/>
                    <a:lstStyle/>
                    <a:p>
                      <a:r>
                        <a:rPr lang="ru-RU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Химические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свойства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оксидов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П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50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    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0862">
                <a:tc>
                  <a:txBody>
                    <a:bodyPr/>
                    <a:lstStyle/>
                    <a:p>
                      <a:r>
                        <a:rPr lang="ru-RU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Химические свойства простых и сложных неорганических веществ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П</a:t>
                      </a:r>
                      <a:endParaRPr lang="ru-RU" sz="120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50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90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100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0862">
                <a:tc>
                  <a:txBody>
                    <a:bodyPr/>
                    <a:lstStyle/>
                    <a:p>
                      <a:r>
                        <a:rPr lang="ru-RU" sz="12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Классификация химических веществ по различным признакам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92,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44114"/>
              </p:ext>
            </p:extLst>
          </p:nvPr>
        </p:nvGraphicFramePr>
        <p:xfrm>
          <a:off x="179512" y="404664"/>
          <a:ext cx="8712968" cy="585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56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6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52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12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46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78378">
                <a:tc rowSpan="2"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п\п</a:t>
                      </a:r>
                      <a:b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Проверяемые элементы</a:t>
                      </a:r>
                      <a:r>
                        <a:rPr lang="ru-RU" sz="1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содержания / умения</a:t>
                      </a:r>
                      <a:endParaRPr lang="ru-RU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Ур. </a:t>
                      </a:r>
                      <a:r>
                        <a:rPr lang="ru-RU" sz="16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слож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зад.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Сред. %</a:t>
                      </a:r>
                      <a:r>
                        <a:rPr lang="ru-RU" sz="16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вып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6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</a:t>
                      </a:r>
                      <a:r>
                        <a:rPr lang="ru-RU" sz="16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вып-ния</a:t>
                      </a:r>
                      <a:r>
                        <a:rPr lang="ru-RU" sz="1600" b="1" kern="1200" baseline="300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 округу в группах, </a:t>
                      </a:r>
                      <a:b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получивших отметку</a:t>
                      </a:r>
                      <a:endParaRPr lang="ru-RU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ru-RU" sz="12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Химическая реакция. Химические</a:t>
                      </a:r>
                      <a:r>
                        <a:rPr lang="ru-RU" sz="1200" baseline="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уравнения. Сохранение массы веществ при химических реакциях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86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50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r>
                        <a:rPr lang="ru-RU" sz="12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Электролитическая диссоциация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876">
                <a:tc>
                  <a:txBody>
                    <a:bodyPr/>
                    <a:lstStyle/>
                    <a:p>
                      <a:r>
                        <a:rPr lang="ru-RU" sz="12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Реакции ионного обмена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82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ru-RU" sz="12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Окислитель и восстановитель.</a:t>
                      </a:r>
                      <a:r>
                        <a:rPr lang="ru-RU" sz="1200" baseline="0" dirty="0">
                          <a:latin typeface="Times New Roman"/>
                          <a:ea typeface="Times New Roman"/>
                        </a:rPr>
                        <a:t> ОВР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68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50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33,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92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876">
                <a:tc>
                  <a:txBody>
                    <a:bodyPr/>
                    <a:lstStyle/>
                    <a:p>
                      <a:r>
                        <a:rPr lang="ru-RU" sz="12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Правила безопасности работы в школьной лаборатории.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43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50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54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300">
                <a:tc>
                  <a:txBody>
                    <a:bodyPr/>
                    <a:lstStyle/>
                    <a:p>
                      <a:r>
                        <a:rPr lang="ru-RU" sz="12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Определение характера среды раствора кислот и щелочей.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76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0316">
                <a:tc>
                  <a:txBody>
                    <a:bodyPr/>
                    <a:lstStyle/>
                    <a:p>
                      <a:r>
                        <a:rPr lang="ru-RU" sz="1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Вычисление массовой доли химического элемента в веществе.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0316">
                <a:tc>
                  <a:txBody>
                    <a:bodyPr/>
                    <a:lstStyle/>
                    <a:p>
                      <a:r>
                        <a:rPr lang="ru-RU" sz="12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Химическое загрязнение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окр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. среды и его</a:t>
                      </a:r>
                      <a:r>
                        <a:rPr lang="ru-RU" sz="1200" baseline="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последствия. 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92,8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292">
                <a:tc>
                  <a:txBody>
                    <a:bodyPr/>
                    <a:lstStyle/>
                    <a:p>
                      <a:r>
                        <a:rPr lang="ru-RU" sz="12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Окислительно-восстановительные реакции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4596">
                <a:tc>
                  <a:txBody>
                    <a:bodyPr/>
                    <a:lstStyle/>
                    <a:p>
                      <a:r>
                        <a:rPr lang="ru-RU" sz="12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Взаимосвязь различных классов</a:t>
                      </a:r>
                      <a:r>
                        <a:rPr lang="ru-RU" sz="1200" baseline="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неорганических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вещ-в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. Реакции ионного обмена и условия их осуществления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86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    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39512">
                <a:tc>
                  <a:txBody>
                    <a:bodyPr/>
                    <a:lstStyle/>
                    <a:p>
                      <a:r>
                        <a:rPr lang="ru-RU" sz="12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Вычисление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кол-а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в-а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, массы или объёма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в-ва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 по количеству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в-ва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, массе или объёму одного из реагентов или продуктов реакции. Вычисления массовой доли растворённого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</a:rPr>
                        <a:t>в-ва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 в растворе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76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r>
                        <a:rPr lang="ru-RU" sz="12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Решение экспериментальных задач.  Лабораторная посуда и оборудование</a:t>
                      </a:r>
                      <a:endParaRPr lang="ru-RU" sz="1200" dirty="0"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</a:rPr>
                        <a:t>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93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25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4114800" cy="504056"/>
          </a:xfrm>
        </p:spPr>
        <p:txBody>
          <a:bodyPr>
            <a:normAutofit fontScale="90000"/>
          </a:bodyPr>
          <a:lstStyle/>
          <a:p>
            <a:pPr lvl="0"/>
            <a:r>
              <a:rPr lang="ru-RU" sz="2200" b="1" dirty="0">
                <a:solidFill>
                  <a:srgbClr val="7030A0"/>
                </a:solidFill>
                <a:latin typeface="Monotype Corsiva" pitchFamily="66" charset="0"/>
              </a:rPr>
              <a:t>Задания базового уровня с наименьшим процентом выполнения</a:t>
            </a:r>
            <a:r>
              <a:rPr lang="ru-RU" sz="2000" b="1" u="sng" dirty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4042792" cy="2160239"/>
          </a:xfrm>
        </p:spPr>
        <p:txBody>
          <a:bodyPr>
            <a:normAutofit/>
          </a:bodyPr>
          <a:lstStyle/>
          <a:p>
            <a:pPr lvl="0"/>
            <a:r>
              <a:rPr lang="ru-RU" sz="1400" dirty="0">
                <a:latin typeface="Times New Roman"/>
                <a:ea typeface="Times New Roman"/>
              </a:rPr>
              <a:t>Правила безопасности работы в школьной лаборатории (задание №16) – 43%;     </a:t>
            </a:r>
          </a:p>
          <a:p>
            <a:pPr lvl="0"/>
            <a:r>
              <a:rPr lang="ru-RU" sz="1400" dirty="0">
                <a:latin typeface="Times New Roman"/>
                <a:ea typeface="Times New Roman"/>
              </a:rPr>
              <a:t>Химическое загрязнение окружающей среды и его последствия. Человек в мире веществ (задание №19) – 50%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004048" y="116632"/>
            <a:ext cx="3763144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  <a:latin typeface="Monotype Corsiva" pitchFamily="66" charset="0"/>
              </a:rPr>
              <a:t>Задания повышенного и высокого уровня с наименьшим процентом выполнения: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499992" y="908720"/>
            <a:ext cx="4339208" cy="252028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dirty="0">
                <a:latin typeface="Times New Roman"/>
                <a:ea typeface="Times New Roman"/>
              </a:rPr>
              <a:t>Определение характера среды раствора кислот и щелочей (задание №17) – 76 %;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dirty="0">
                <a:latin typeface="Times New Roman"/>
                <a:ea typeface="Times New Roman"/>
              </a:rPr>
              <a:t>Вычисление количества вещества, массы или объёма вещества по количеству вещества, массе или объёму одного из реагентов или продуктов реакции. Вычисления массовой доли растворённого вещества в растворе (задание №22 – 76%)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dirty="0">
                <a:latin typeface="Times New Roman"/>
                <a:ea typeface="Times New Roman"/>
              </a:rPr>
              <a:t>Химические свойства неорганических веществ. (задание №10 – 64%)</a:t>
            </a:r>
          </a:p>
          <a:p>
            <a:pPr marL="1143000" lvl="2" indent="-228600">
              <a:spcBef>
                <a:spcPct val="20000"/>
              </a:spcBef>
              <a:buFont typeface="Arial" pitchFamily="34" charset="0"/>
              <a:buChar char="•"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95536" y="3645024"/>
            <a:ext cx="4258816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 flipH="1">
            <a:off x="4870376" y="3573016"/>
            <a:ext cx="4022104" cy="7284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000" b="1" dirty="0">
                <a:solidFill>
                  <a:srgbClr val="7030A0"/>
                </a:solidFill>
                <a:latin typeface="Monotype Corsiva" pitchFamily="66" charset="0"/>
              </a:rPr>
              <a:t>Задания повышенного и высокого уровня с наибольшим процентом выполнения :</a:t>
            </a:r>
            <a:br>
              <a:rPr lang="ru-RU" sz="2000" b="1" dirty="0">
                <a:solidFill>
                  <a:srgbClr val="7030A0"/>
                </a:solidFill>
                <a:latin typeface="Monotype Corsiva" pitchFamily="66" charset="0"/>
              </a:rPr>
            </a:br>
            <a:endParaRPr lang="ru-RU" sz="20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39551" y="2996952"/>
            <a:ext cx="4330825" cy="12961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Monotype Corsiva" pitchFamily="66" charset="0"/>
              </a:rPr>
              <a:t>Задания базового уровня с наибольшим процентом выполнения:</a:t>
            </a:r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 rot="10800000" flipV="1">
            <a:off x="539552" y="4041069"/>
            <a:ext cx="4330824" cy="226825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>
                <a:latin typeface="Times New Roman"/>
                <a:ea typeface="Times New Roman"/>
              </a:rPr>
              <a:t>Строение электронных оболочек атомов первых 20 химических элементов Периодической системы Д.И. Менделеева.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(задание № 2) – 96 %;</a:t>
            </a:r>
          </a:p>
          <a:p>
            <a:pPr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Химическая связь. Виды химической связи (задание № 5)-89%</a:t>
            </a:r>
          </a:p>
          <a:p>
            <a:pPr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Электролитическая диссоциация (задание № 13)-89%</a:t>
            </a:r>
            <a:endParaRPr lang="ru-RU" sz="12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/>
              <a:buChar char=""/>
            </a:pPr>
            <a:endParaRPr lang="ru-RU" sz="1400" dirty="0">
              <a:ea typeface="Calibri"/>
              <a:cs typeface="Times New Roman"/>
            </a:endParaRPr>
          </a:p>
          <a:p>
            <a:pPr indent="-342900">
              <a:lnSpc>
                <a:spcPct val="150000"/>
              </a:lnSpc>
              <a:buFont typeface="Arial" pitchFamily="34" charset="0"/>
              <a:buChar char="•"/>
            </a:pP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 flipH="1" flipV="1">
            <a:off x="4806752" y="4365104"/>
            <a:ext cx="4157736" cy="2232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</a:pPr>
            <a:endParaRPr lang="ru-RU" sz="4400" dirty="0">
              <a:solidFill>
                <a:prstClr val="black"/>
              </a:solidFill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 rot="10800000" flipV="1">
            <a:off x="4870376" y="4040195"/>
            <a:ext cx="4022104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Химические свойства оксидов (задание №9) -100%;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Решение экспериментальных задач по теме «Неметаллы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IV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–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VII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групп и их соединений»; «Металлы и их соединения» Правила безопасной работы в школьной лаборатории. Лабораторная посуда и оборудование (задание №23)- 93%;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Валентность. Степень окисления(задание № 4)-89%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794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ru-RU" sz="2800" b="1" kern="1200" dirty="0">
                <a:solidFill>
                  <a:srgbClr val="7030A0"/>
                </a:solidFill>
                <a:latin typeface="Monotype Corsiva" pitchFamily="66" charset="0"/>
                <a:ea typeface="+mn-ea"/>
                <a:cs typeface="+mn-cs"/>
              </a:rPr>
              <a:t>Содержательный анализ выполнения заданий КИМ ОГЭ</a:t>
            </a:r>
            <a:br>
              <a:rPr lang="ru-RU" sz="2800" b="1" kern="1200" dirty="0">
                <a:solidFill>
                  <a:srgbClr val="7030A0"/>
                </a:solidFill>
                <a:latin typeface="Monotype Corsiva" pitchFamily="66" charset="0"/>
                <a:ea typeface="+mn-ea"/>
                <a:cs typeface="+mn-cs"/>
              </a:rPr>
            </a:br>
            <a:endParaRPr lang="ru-RU" sz="2800" b="1" kern="1200" dirty="0">
              <a:solidFill>
                <a:srgbClr val="7030A0"/>
              </a:solidFill>
              <a:latin typeface="Monotype Corsiva" pitchFamily="66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/>
              <a:t>Затруднение</a:t>
            </a:r>
            <a:r>
              <a:rPr lang="ru-RU" sz="1600" dirty="0"/>
              <a:t> на базовом уровне сложности вызвали  задания №19 (50 % справившихся), задание № 16 (43% справившихся)</a:t>
            </a:r>
          </a:p>
          <a:p>
            <a:pPr>
              <a:buNone/>
            </a:pPr>
            <a:r>
              <a:rPr lang="ru-RU" sz="1600" b="1" dirty="0"/>
              <a:t>Успешно</a:t>
            </a:r>
            <a:r>
              <a:rPr lang="ru-RU" sz="1600" dirty="0"/>
              <a:t> выполненными заданиями на базовом уровне сложности являются №2-96% , № 5-89%; заданиями на повышенном уровне сложности являются №9 (100%справившихся) - Справились с заданиями №23  (93 % выполнения). Задание №4 - 89% выполнения. </a:t>
            </a:r>
          </a:p>
          <a:p>
            <a:pPr>
              <a:buNone/>
            </a:pPr>
            <a:r>
              <a:rPr lang="ru-RU" sz="1600" b="1" dirty="0"/>
              <a:t>Недостаточно</a:t>
            </a:r>
            <a:r>
              <a:rPr lang="ru-RU" sz="1600" dirty="0"/>
              <a:t> усвоенные элементы содержания в заданиях повышенного и высокого уровня сложности №22 на вычисление количества вещества, массы или объёма вещества по количеству вещества, массе или объёму одного из реагентов или продуктов реакции (76 % справившихся), №17 (76% справившихся) данные задания на умение определять характер среды неорганической химии. </a:t>
            </a:r>
          </a:p>
          <a:p>
            <a:pPr>
              <a:buNone/>
            </a:pPr>
            <a:r>
              <a:rPr lang="ru-RU" sz="1600" b="1" dirty="0"/>
              <a:t>Сложным</a:t>
            </a:r>
            <a:r>
              <a:rPr lang="ru-RU" sz="1600" dirty="0"/>
              <a:t> для выполнения оказалось задание №19-50%), данное задание  требовало от школьников продемонстрировать  знания о химическом загрязнении окружающей среды и его последствия. Человек в мире веществ. Во второй части оказалось задание №22 - показатель решаемости </a:t>
            </a:r>
            <a:r>
              <a:rPr lang="ru-RU" sz="1600"/>
              <a:t>– 76%. </a:t>
            </a:r>
            <a:r>
              <a:rPr lang="ru-RU" sz="1600" dirty="0"/>
              <a:t>Выполнение этого задания требует от школьников высокого уровня понимания взаимосвязи различных классов неорганических веществ, умения вычислять массовую долю растворённого вещества в растворе.</a:t>
            </a:r>
          </a:p>
          <a:p>
            <a:pPr>
              <a:buNone/>
            </a:pPr>
            <a:endParaRPr lang="ru-RU" sz="1600" dirty="0"/>
          </a:p>
          <a:p>
            <a:pPr>
              <a:buNone/>
            </a:pPr>
            <a:endParaRPr lang="ru-RU" sz="16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pPr lvl="2" algn="ctr" rtl="0">
              <a:spcBef>
                <a:spcPct val="0"/>
              </a:spcBef>
            </a:pPr>
            <a:r>
              <a:rPr lang="ru-RU" sz="2800" b="1" dirty="0">
                <a:solidFill>
                  <a:srgbClr val="7030A0"/>
                </a:solidFill>
                <a:latin typeface="Monotype Corsiva" panose="03010101010201010101" pitchFamily="66" charset="0"/>
                <a:ea typeface="Calibri"/>
                <a:cs typeface="+mj-cs"/>
              </a:rPr>
              <a:t>Выводы об итогах анализа выполнения заданий, групп </a:t>
            </a:r>
            <a:r>
              <a:rPr lang="ru-RU" b="1" dirty="0"/>
              <a:t>заданий </a:t>
            </a:r>
            <a:r>
              <a:rPr lang="ru-RU" sz="1600" b="1" dirty="0"/>
              <a:t/>
            </a:r>
            <a:br>
              <a:rPr lang="ru-RU" sz="1600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6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результатов ОГЭ по химии 2026 года картина проблемных вопросов и типичных ошибок выпускников по курсу химии основной школы представляется по темам программного материала следующим образом: свойства основных классов неорганических веществ; реакции ионного обмена и их признаки; вопросы, связанные с лабораторным оборудованием, лабораторной техникой, свойствами веществ, определяемыми на практике; качественные реакции на ионы и вещества; правильные записи количественных характеристик элементов, атомов, ионов таких, как степени окисления, заряды ионов и т.п., соблюдение логического вывода размерностей физических величин при математических вычислениях.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Вышеобозначенные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вопросы, блоки, разделы и соответствующие темы должны стать предметом тщательной проработки с обучающимися, которые на ступени старшей школы планируют сдавать ЕГЭ по химии, поскольку, как показывает практика, неправильно сформированные представления обязательно обернутся еще большими проблемами на едином государственном экзамене.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Autofit/>
          </a:bodyPr>
          <a:lstStyle/>
          <a:p>
            <a:pPr algn="l"/>
            <a:r>
              <a:rPr lang="ru-RU" sz="2800" b="1" kern="0" dirty="0">
                <a:solidFill>
                  <a:srgbClr val="7030A0"/>
                </a:solidFill>
                <a:latin typeface="Monotype Corsiva" panose="03010101010201010101" pitchFamily="66" charset="0"/>
                <a:ea typeface="Calibri"/>
              </a:rPr>
              <a:t>Рекомендации для системы образования по совершенствованию методики преподавания учебного предмета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5184576"/>
          </a:xfrm>
        </p:spPr>
        <p:txBody>
          <a:bodyPr>
            <a:norm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увеличить долю индивидуальных устных ответов на уроках при проверке домашних заданий, систематически включать вопросы, проверяющие освоение теоретического материала, в контрольные работы.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 работе с обучающимися необходимо использовать как можно больше заданий, ориентированных на применение теоретических знаний, проведение химических экспериментов и практических работ.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не следует планировать на уроках и в домашних заданиях решение большого количества однотипных заданий, не «натаскивать» на образцы решения типовых заданий КИМ ОГЭ по химии; содействовать формированию у обучающихся; позитивных эмоций в процессе учебной деятельности, в том числе от нахождения ошибки в своих выводах, как источника улучшения и нового понимания.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охватывать как повторение теоретического материала по всем разделам, так и его более глубокое изучение, а также развитие практических компетенций, определяемых ФГОС.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задействовать учебный материал всех разделов химии для развития владением приёмами работы по критическому анализу полученной информации и использования простейшими способами оценки её достоверности.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включать разнообразные формы и метода работы, направленные на формирование и проверку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обучающихся основ научного типа мышления, включающего умение анализировать результаты исследований, экспериментов, а также выдвигать гипотезы, формулировать выводы, соотносить собственные биологические знания с информацией, полученной из эксперимента.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для успешного выполнения заданий всех уровней (базового, повышенного и высокого) следует применять дифференцированный подход: дифференцировать домашние задания, задания на проверочные работы. С наиболее подготовленными учащимися желательно проводить факультативные занятия. 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kern="0" dirty="0">
                <a:solidFill>
                  <a:srgbClr val="7030A0"/>
                </a:solidFill>
                <a:latin typeface="Monotype Corsiva" panose="03010101010201010101" pitchFamily="66" charset="0"/>
                <a:ea typeface="Calibri"/>
              </a:rPr>
              <a:t>Общие   рекомендации по подготовке  обучающихся к  ОГЭ 2027 года.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algn="just" eaLnBrk="0" fontAlgn="base" hangingPunct="0">
              <a:lnSpc>
                <a:spcPct val="150000"/>
              </a:lnSpc>
              <a:buClr>
                <a:srgbClr val="330066"/>
              </a:buClr>
              <a:buSzPct val="70000"/>
              <a:buFont typeface="Wingdings" pitchFamily="2" charset="2"/>
              <a:buChar char="l"/>
            </a:pP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Учителям для выпускников с удовлетворительным уровнем подготовки рекомендовать:</a:t>
            </a:r>
          </a:p>
          <a:p>
            <a:pPr lvl="0" algn="just" eaLnBrk="0" fontAlgn="base" hangingPunct="0">
              <a:lnSpc>
                <a:spcPct val="150000"/>
              </a:lnSpc>
              <a:buClr>
                <a:srgbClr val="330066"/>
              </a:buClr>
              <a:buSzPct val="70000"/>
              <a:buFont typeface="Symbol"/>
              <a:buChar char=""/>
            </a:pP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увеличение доли тренировочных заданий и упражнений, способствующих систематизации знаний, предусматривающих самостоятельное обобщение (можно в виде таблиц и схем) после изучения материала по одной из тем или разделов;</a:t>
            </a:r>
          </a:p>
          <a:p>
            <a:pPr lvl="0" algn="just" eaLnBrk="0" fontAlgn="base" hangingPunct="0">
              <a:lnSpc>
                <a:spcPct val="150000"/>
              </a:lnSpc>
              <a:buClr>
                <a:srgbClr val="330066"/>
              </a:buClr>
              <a:buSzPct val="70000"/>
              <a:buFont typeface="Symbol"/>
              <a:buChar char=""/>
            </a:pP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включение разнообразных форм заданий, предполагающих применение знаний и умений в новой ситуации. </a:t>
            </a:r>
          </a:p>
          <a:p>
            <a:pPr lvl="0" algn="just" eaLnBrk="0" fontAlgn="base" hangingPunct="0">
              <a:lnSpc>
                <a:spcPct val="150000"/>
              </a:lnSpc>
              <a:buClr>
                <a:srgbClr val="330066"/>
              </a:buClr>
              <a:buSzPct val="70000"/>
              <a:buFont typeface="Symbol"/>
              <a:buChar char=""/>
            </a:pP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уделять внимание демонстрационному и лабораторному эксперименту, организации и проведению практических работ.</a:t>
            </a:r>
          </a:p>
          <a:p>
            <a:pPr lvl="0" algn="just" eaLnBrk="0" fontAlgn="base" hangingPunct="0">
              <a:lnSpc>
                <a:spcPct val="150000"/>
              </a:lnSpc>
              <a:buClr>
                <a:srgbClr val="330066"/>
              </a:buClr>
              <a:buSzPct val="70000"/>
              <a:buFont typeface="Symbol"/>
              <a:buChar char=""/>
            </a:pP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Планируемые корректирующие диагностические работы </a:t>
            </a:r>
          </a:p>
          <a:p>
            <a:pPr lvl="0" algn="just" eaLnBrk="0" fontAlgn="base" hangingPunct="0">
              <a:lnSpc>
                <a:spcPct val="150000"/>
              </a:lnSpc>
              <a:buClr>
                <a:srgbClr val="330066"/>
              </a:buClr>
              <a:buSzPct val="70000"/>
              <a:buFont typeface="Wingdings" pitchFamily="2" charset="2"/>
              <a:buChar char="l"/>
            </a:pP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1) мониторинг уровня усвоения элементов содержания на всех этапах изучения химии; </a:t>
            </a:r>
          </a:p>
          <a:p>
            <a:pPr lvl="0" algn="just" eaLnBrk="0" fontAlgn="base" hangingPunct="0">
              <a:lnSpc>
                <a:spcPct val="150000"/>
              </a:lnSpc>
              <a:buClr>
                <a:srgbClr val="330066"/>
              </a:buClr>
              <a:buSzPct val="70000"/>
              <a:buFont typeface="Wingdings" pitchFamily="2" charset="2"/>
              <a:buChar char="l"/>
            </a:pP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2) проведение диагностической работы весной 2027 года для выпускников, которые планируют сдавать ОГЭ по химии</a:t>
            </a:r>
          </a:p>
        </p:txBody>
      </p:sp>
    </p:spTree>
    <p:extLst>
      <p:ext uri="{BB962C8B-B14F-4D97-AF65-F5344CB8AC3E}">
        <p14:creationId xmlns:p14="http://schemas.microsoft.com/office/powerpoint/2010/main" val="20553389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1915</TotalTime>
  <Words>2446</Words>
  <Application>Microsoft Office PowerPoint</Application>
  <PresentationFormat>Экран (4:3)</PresentationFormat>
  <Paragraphs>577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DengXian Light</vt:lpstr>
      <vt:lpstr>Monotype Corsiva</vt:lpstr>
      <vt:lpstr>Symbol</vt:lpstr>
      <vt:lpstr>Times New Roman</vt:lpstr>
      <vt:lpstr>Wingdings</vt:lpstr>
      <vt:lpstr>Тема Office</vt:lpstr>
      <vt:lpstr>Окружное методическое  объединение  учителей  биологии и химии</vt:lpstr>
      <vt:lpstr>   </vt:lpstr>
      <vt:lpstr>ОСНОВНЫЕ  РЕЗУЛЬТАТЫ ОГЭ ПО ХИМИИ 2025- 2026 УЧЕБНОМ ГОДУ</vt:lpstr>
      <vt:lpstr>Экспертиза  уровня  подготовки учащихся  9 классов  ОГЭ - 2026  по химии   </vt:lpstr>
      <vt:lpstr>Презентация PowerPoint</vt:lpstr>
      <vt:lpstr>Презентация PowerPoint</vt:lpstr>
      <vt:lpstr>ВЫВОДЫ о характере результатов ОГЭ по предмету в 2026 году  </vt:lpstr>
      <vt:lpstr>Презентация PowerPoint</vt:lpstr>
      <vt:lpstr>АНАЛИЗ РЕЗУЛЬТАТОВ ВЫПОЛНЕНИЯ ЗАДАНИЙ КИМ</vt:lpstr>
      <vt:lpstr>Презентация PowerPoint</vt:lpstr>
      <vt:lpstr>Статистический анализ выполнения заданий КИМ в 2026 г  </vt:lpstr>
      <vt:lpstr>Презентация PowerPoint</vt:lpstr>
      <vt:lpstr>Задания базового уровня с наименьшим процентом выполнения: </vt:lpstr>
      <vt:lpstr>Содержательный анализ выполнения заданий КИМ ОГЭ </vt:lpstr>
      <vt:lpstr>Выводы об итогах анализа выполнения заданий, групп заданий  </vt:lpstr>
      <vt:lpstr>Рекомендации для системы образования по совершенствованию методики преподавания учебного предмета</vt:lpstr>
      <vt:lpstr>Общие   рекомендации по подготовке  обучающихся к  ОГЭ 2027 года.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Методический анализ результатов ОГЭ по химии в 2024-2025 учебном году среди образовательных учреждений Юго-Восточного образовательного округа</dc:title>
  <dc:creator>Нефедов С.Н</dc:creator>
  <cp:lastModifiedBy>AA</cp:lastModifiedBy>
  <cp:revision>100</cp:revision>
  <cp:lastPrinted>2026-08-24T05:31:35Z</cp:lastPrinted>
  <dcterms:created xsi:type="dcterms:W3CDTF">2025-08-20T15:57:45Z</dcterms:created>
  <dcterms:modified xsi:type="dcterms:W3CDTF">2026-09-07T11:41:49Z</dcterms:modified>
</cp:coreProperties>
</file>