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34"/>
  </p:notesMasterIdLst>
  <p:sldIdLst>
    <p:sldId id="256" r:id="rId2"/>
    <p:sldId id="461" r:id="rId3"/>
    <p:sldId id="430" r:id="rId4"/>
    <p:sldId id="431" r:id="rId5"/>
    <p:sldId id="432" r:id="rId6"/>
    <p:sldId id="448" r:id="rId7"/>
    <p:sldId id="433" r:id="rId8"/>
    <p:sldId id="435" r:id="rId9"/>
    <p:sldId id="436" r:id="rId10"/>
    <p:sldId id="437" r:id="rId11"/>
    <p:sldId id="438" r:id="rId12"/>
    <p:sldId id="439" r:id="rId13"/>
    <p:sldId id="442" r:id="rId14"/>
    <p:sldId id="441" r:id="rId15"/>
    <p:sldId id="440" r:id="rId16"/>
    <p:sldId id="443" r:id="rId17"/>
    <p:sldId id="444" r:id="rId18"/>
    <p:sldId id="445" r:id="rId19"/>
    <p:sldId id="446" r:id="rId20"/>
    <p:sldId id="447" r:id="rId21"/>
    <p:sldId id="449" r:id="rId22"/>
    <p:sldId id="464" r:id="rId23"/>
    <p:sldId id="465" r:id="rId24"/>
    <p:sldId id="462" r:id="rId25"/>
    <p:sldId id="453" r:id="rId26"/>
    <p:sldId id="454" r:id="rId27"/>
    <p:sldId id="455" r:id="rId28"/>
    <p:sldId id="456" r:id="rId29"/>
    <p:sldId id="457" r:id="rId30"/>
    <p:sldId id="458" r:id="rId31"/>
    <p:sldId id="459" r:id="rId32"/>
    <p:sldId id="460" r:id="rId3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7030A0"/>
    <a:srgbClr val="3B29A7"/>
    <a:srgbClr val="006666"/>
    <a:srgbClr val="3366CC"/>
    <a:srgbClr val="009999"/>
    <a:srgbClr val="CCEC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53" autoAdjust="0"/>
    <p:restoredTop sz="94660"/>
  </p:normalViewPr>
  <p:slideViewPr>
    <p:cSldViewPr>
      <p:cViewPr>
        <p:scale>
          <a:sx n="71" d="100"/>
          <a:sy n="71" d="100"/>
        </p:scale>
        <p:origin x="-936" y="2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669D672-1360-4178-84D5-CC65D4A52F62}" type="datetimeFigureOut">
              <a:rPr lang="ru-RU"/>
              <a:pPr>
                <a:defRPr/>
              </a:pPr>
              <a:t>25.08.2025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AB59CB4-9ED3-40EA-836C-915332E59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202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D5D64E-C3A2-4C48-AB8C-91943961443E}" type="slidenum">
              <a:rPr lang="ru-RU" altLang="ru-RU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ru-RU" alt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ACEA9-79AF-4011-956D-BE85EE38013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38172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F9FB4-9F9F-49AB-BDD2-7C077E89853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7494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E7A9C-9229-4287-9D5F-F5E4159705C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7580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B00AF-F46D-4FA3-83DC-95E254D8C24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40975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04BC6-E80F-4529-A09F-00CB1F23655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82220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FF1CD-66C1-4AA4-BE44-367261B39A9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19759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72DC4-E7E3-42DE-B21C-6817CBA9A35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9215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EB22C-3A67-4828-9D84-7E88E7292FC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26242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47842-A093-43F0-93ED-D32F3DA31DA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76900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AD920-D056-4D32-96B8-04C82464B9A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33865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FF098-ABD8-42C4-985D-DC36F74CCA1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33317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14029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4029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4029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5F1699C3-4154-4346-BB2D-71B3C399692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71" r:id="rId2"/>
    <p:sldLayoutId id="2147484072" r:id="rId3"/>
    <p:sldLayoutId id="2147484073" r:id="rId4"/>
    <p:sldLayoutId id="2147484074" r:id="rId5"/>
    <p:sldLayoutId id="2147484075" r:id="rId6"/>
    <p:sldLayoutId id="2147484076" r:id="rId7"/>
    <p:sldLayoutId id="2147484077" r:id="rId8"/>
    <p:sldLayoutId id="2147484078" r:id="rId9"/>
    <p:sldLayoutId id="2147484079" r:id="rId10"/>
    <p:sldLayoutId id="214748408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28600"/>
            <a:ext cx="9144000" cy="1354138"/>
          </a:xfrm>
        </p:spPr>
        <p:txBody>
          <a:bodyPr/>
          <a:lstStyle/>
          <a:p>
            <a:pPr algn="ctr"/>
            <a:r>
              <a:rPr lang="ru-RU" altLang="ru-RU" sz="2800" dirty="0" smtClean="0">
                <a:solidFill>
                  <a:srgbClr val="7030A0"/>
                </a:solidFill>
                <a:latin typeface="Monotype Corsiva" pitchFamily="66" charset="0"/>
              </a:rPr>
              <a:t>Окружное методическое  объединение  учителей  биологии и химии</a:t>
            </a:r>
            <a:br>
              <a:rPr lang="ru-RU" altLang="ru-RU" sz="2800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altLang="ru-RU" sz="2400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</a:p>
        </p:txBody>
      </p:sp>
      <p:sp>
        <p:nvSpPr>
          <p:cNvPr id="4099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04800" y="1143000"/>
            <a:ext cx="7162800" cy="3657600"/>
          </a:xfrm>
        </p:spPr>
        <p:txBody>
          <a:bodyPr/>
          <a:lstStyle/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defRPr/>
            </a:pPr>
            <a:endParaRPr lang="ru-RU" sz="2400" b="1" dirty="0" smtClean="0">
              <a:solidFill>
                <a:srgbClr val="330066">
                  <a:lumMod val="60000"/>
                  <a:lumOff val="40000"/>
                </a:srgb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330066"/>
              </a:buClr>
              <a:defRPr/>
            </a:pPr>
            <a:r>
              <a:rPr lang="ru-RU" sz="2400" b="1" dirty="0" smtClean="0">
                <a:solidFill>
                  <a:srgbClr val="330066">
                    <a:lumMod val="60000"/>
                    <a:lumOff val="40000"/>
                  </a:srgb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Основные аспекты анализа результатов ЕГЭ по химии </a:t>
            </a:r>
            <a:r>
              <a:rPr lang="ru-RU" sz="2400" b="1" dirty="0" smtClean="0">
                <a:solidFill>
                  <a:srgbClr val="330066">
                    <a:lumMod val="60000"/>
                    <a:lumOff val="40000"/>
                  </a:srgb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Юго- Восточного </a:t>
            </a:r>
            <a:r>
              <a:rPr lang="ru-RU" sz="2400" b="1" dirty="0" smtClean="0">
                <a:solidFill>
                  <a:srgbClr val="330066">
                    <a:lumMod val="60000"/>
                    <a:lumOff val="40000"/>
                  </a:srgb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округа в 2025 году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Clr>
                <a:srgbClr val="3333CC"/>
              </a:buClr>
              <a:buSzPct val="60000"/>
              <a:defRPr/>
            </a:pPr>
            <a:endParaRPr lang="ru-RU" sz="2000" b="1" i="1" dirty="0" smtClean="0">
              <a:solidFill>
                <a:srgbClr val="002060"/>
              </a:solidFill>
              <a:latin typeface="Tahoma" pitchFamily="34" charset="0"/>
            </a:endParaRPr>
          </a:p>
          <a:p>
            <a:pPr algn="ctr" eaLnBrk="1" hangingPunct="1">
              <a:lnSpc>
                <a:spcPct val="80000"/>
              </a:lnSpc>
              <a:buClr>
                <a:srgbClr val="3333CC"/>
              </a:buClr>
              <a:buSzPct val="60000"/>
              <a:defRPr/>
            </a:pPr>
            <a:endParaRPr lang="ru-RU" sz="2000" b="1" i="1" dirty="0" smtClean="0">
              <a:solidFill>
                <a:srgbClr val="002060"/>
              </a:solidFill>
              <a:latin typeface="Tahoma" pitchFamily="34" charset="0"/>
            </a:endParaRPr>
          </a:p>
          <a:p>
            <a:pPr algn="ctr" eaLnBrk="1" hangingPunct="1">
              <a:lnSpc>
                <a:spcPct val="80000"/>
              </a:lnSpc>
              <a:buClr>
                <a:srgbClr val="3333CC"/>
              </a:buClr>
              <a:buSzPct val="60000"/>
              <a:defRPr/>
            </a:pPr>
            <a:endParaRPr lang="ru-RU" sz="2000" b="1" i="1" dirty="0">
              <a:solidFill>
                <a:srgbClr val="002060"/>
              </a:solidFill>
              <a:latin typeface="Tahoma" pitchFamily="34" charset="0"/>
            </a:endParaRPr>
          </a:p>
          <a:p>
            <a:pPr algn="ctr">
              <a:defRPr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Нефтегорск,  2025 г. </a:t>
            </a:r>
          </a:p>
          <a:p>
            <a:pPr>
              <a:defRPr/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1534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8949006"/>
              </p:ext>
            </p:extLst>
          </p:nvPr>
        </p:nvGraphicFramePr>
        <p:xfrm>
          <a:off x="609600" y="1752600"/>
          <a:ext cx="8153400" cy="1230312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371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49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4127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777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2514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8314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11080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Номер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Проверяемые элементы содержания / умения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Уровень сложности задания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 выполнения задания </a:t>
                      </a:r>
                      <a:b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округе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797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не преодолевших минимальный балл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минимального до 60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61 до 80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81 до 100 </a:t>
                      </a: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962416"/>
              </p:ext>
            </p:extLst>
          </p:nvPr>
        </p:nvGraphicFramePr>
        <p:xfrm>
          <a:off x="609600" y="2971800"/>
          <a:ext cx="8153400" cy="3855720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Химические  свойства  важнейших  металлов (натрий, калий, кальций, магний, алюминий,  цинк,  хром,  железо,  медь)  и  их соединений.   Общие   способы   получения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металлов</a:t>
                      </a: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Химические свойства важнейших неметаллов (галогенов, серы, азота, фосфора, углерода и кремния) и их соединений (оксидов,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кислородсодержащих </a:t>
                      </a: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кислот, водородных соединений)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66,7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57,1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89063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Химические  свойства  важнейших  металлов (натрий, калий, кальций, магний, алюминий,  цинк,  хром,  железо,  медь)  и  их соединений.   Общие   способы   получения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металлов</a:t>
                      </a: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425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Химические свойства важнейших неметаллов   (галогенов,   серы,   азота,   фосфора, углерода и кремния) и их соединений (оксидов,  кислородсодержащих  кислот,  водородных соединений)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86,7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85,7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811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1534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0190061"/>
              </p:ext>
            </p:extLst>
          </p:nvPr>
        </p:nvGraphicFramePr>
        <p:xfrm>
          <a:off x="228600" y="1828799"/>
          <a:ext cx="8686800" cy="1306513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444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49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88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8015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7244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334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18700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Номер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Проверяемые элементы содержания / умения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Уровень сложности задания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 выполнения задания </a:t>
                      </a:r>
                      <a:b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округе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559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не преодолевших минимальный балл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минимального до 60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61 до 80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81 до 100 </a:t>
                      </a: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063768"/>
              </p:ext>
            </p:extLst>
          </p:nvPr>
        </p:nvGraphicFramePr>
        <p:xfrm>
          <a:off x="228601" y="3124201"/>
          <a:ext cx="8686799" cy="736092"/>
        </p:xfrm>
        <a:graphic>
          <a:graphicData uri="http://schemas.openxmlformats.org/drawingml/2006/table">
            <a:tbl>
              <a:tblPr/>
              <a:tblGrid>
                <a:gridCol w="8381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4800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819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9060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6199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334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Генетическая  связь неорганических   веществ,     принадлежащих     к     различным классам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73,3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57,1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859314"/>
              </p:ext>
            </p:extLst>
          </p:nvPr>
        </p:nvGraphicFramePr>
        <p:xfrm>
          <a:off x="228601" y="3886200"/>
          <a:ext cx="8686799" cy="1981199"/>
        </p:xfrm>
        <a:graphic>
          <a:graphicData uri="http://schemas.openxmlformats.org/drawingml/2006/table">
            <a:tbl>
              <a:tblPr/>
              <a:tblGrid>
                <a:gridCol w="8381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4800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2440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7579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9777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9762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1981199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Представление  о  классификации  органических  веществ.  Систематическая  между-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народная  номенклатура  и  принципы  образования   названий   органических   соединений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66,6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57,1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551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0010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7973779"/>
              </p:ext>
            </p:extLst>
          </p:nvPr>
        </p:nvGraphicFramePr>
        <p:xfrm>
          <a:off x="304800" y="1699292"/>
          <a:ext cx="8382000" cy="1272508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206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49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882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8015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2514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473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9176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4737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Номер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Проверяемые элементы содержания / умения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Уровень сложности задания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 выполнения задания </a:t>
                      </a:r>
                      <a:b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округе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219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не преодолевших минимальный балл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минимального до 60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61 до 80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81 до 100 </a:t>
                      </a: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053994"/>
              </p:ext>
            </p:extLst>
          </p:nvPr>
        </p:nvGraphicFramePr>
        <p:xfrm>
          <a:off x="304801" y="2971801"/>
          <a:ext cx="8382000" cy="371094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819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9060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959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62001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243840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31" marR="33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Основные  положения  теории  химического строения        органических        соединений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А.М. Бутлерова.  Углеродный  скелет  органической  молекулы.  Кратность  химической  связи.  σ-  и  π-связи. 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sp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3 -, 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sp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2 -,  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sp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-гибридизации 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орбиталей  атомов  углерода. Зависимость       свойств       веществ       от химического строения молекул. Гомологи.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Гомологический ряд. Изомерия и изомеры. Понятие     о     функциональной     группе. 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Ориентационные эффекты заместителей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31" marR="33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31" marR="33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31" marR="33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31" marR="33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42,9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31" marR="33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31" marR="33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31" marR="33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7254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31" marR="33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Химические  свойства  углеводородов:  алканов, циклоалканов, алкенов, алкадиенов,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425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алкинов, аренов. Химические   свойства   кислородсодержащих  соединений:  спиртов,  фенола,  альдегидов,  кетонов,  карбоновых  кислот,  сложных эфиров, жиров, углеводов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31" marR="33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31" marR="33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31" marR="33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31" marR="33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28,6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31" marR="33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31" marR="33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131" marR="331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438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0772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7225064"/>
              </p:ext>
            </p:extLst>
          </p:nvPr>
        </p:nvGraphicFramePr>
        <p:xfrm>
          <a:off x="304801" y="1699292"/>
          <a:ext cx="8382000" cy="1196308"/>
        </p:xfrm>
        <a:graphic>
          <a:graphicData uri="http://schemas.openxmlformats.org/drawingml/2006/table">
            <a:tbl>
              <a:tblPr/>
              <a:tblGrid>
                <a:gridCol w="6095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968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49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88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8015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2514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473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9176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4737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Номер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Проверяемые элементы содержания / умения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Уровень сложности задания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 выполнения задания </a:t>
                      </a:r>
                      <a:b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округе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457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не преодолевших минимальный балл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минимального до 60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61 до 80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81 до 100 </a:t>
                      </a: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42298"/>
              </p:ext>
            </p:extLst>
          </p:nvPr>
        </p:nvGraphicFramePr>
        <p:xfrm>
          <a:off x="304800" y="2895600"/>
          <a:ext cx="8382000" cy="3401569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1597153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Характерные        химические        свойства аминов.  </a:t>
                      </a:r>
                    </a:p>
                    <a:p>
                      <a:pPr indent="425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Аминокислоты   и   белки.   Аминокислоты как амфотерные органические соединения. </a:t>
                      </a:r>
                    </a:p>
                    <a:p>
                      <a:pPr indent="425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Основные     аминокислоты,     образующие белки.   Важнейшие   способы   получения </a:t>
                      </a:r>
                    </a:p>
                    <a:p>
                      <a:pPr indent="425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аминов  и  аминокислот.  Химические  свойства  белков:  гидролиз,  денатурация,  качественные (цветные) реакции на белки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46,6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42,9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0876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Химические  свойства  углеводородов: 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алканов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циклоалканов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алкенов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алкадиенов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indent="425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алкинов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аренов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indent="425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Свободнорадикальный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и ионный механизмы реакции. Понятие о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нуклеофиле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электрофиле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Правило Марковникова. Правило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Зайцева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73.3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57,1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00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3820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0795839"/>
              </p:ext>
            </p:extLst>
          </p:nvPr>
        </p:nvGraphicFramePr>
        <p:xfrm>
          <a:off x="304801" y="1613979"/>
          <a:ext cx="8382000" cy="1139190"/>
        </p:xfrm>
        <a:graphic>
          <a:graphicData uri="http://schemas.openxmlformats.org/drawingml/2006/table">
            <a:tbl>
              <a:tblPr/>
              <a:tblGrid>
                <a:gridCol w="7619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444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4179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8015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2514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473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9176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4737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Номер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Проверяемые элементы содержания / умения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Уровень сложности задания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 выполнения задания </a:t>
                      </a:r>
                      <a:b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округе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933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не преодолевших минимальный балл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минимального до 60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61 до 80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81 до 100 </a:t>
                      </a: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337134"/>
              </p:ext>
            </p:extLst>
          </p:nvPr>
        </p:nvGraphicFramePr>
        <p:xfrm>
          <a:off x="304800" y="2743201"/>
          <a:ext cx="8382000" cy="3622547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1904999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Характерные   химические   свойства   предельных   одноатомных   и  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многоатомных спиртов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 фенола,  альдегидов,  карбоновых кислот, сложных эфиров. Важнейшие способы     получения     кислородсодержащих </a:t>
                      </a:r>
                    </a:p>
                    <a:p>
                      <a:pPr indent="425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органических соединений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53,3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28,6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367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Генетическая  связь  между  классами  органических соединений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46,7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14,3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367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Химическая  реакция.  Классификация  химических  реакций  в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неорганической 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  органической    химии.    Закон    сохранения массы веществ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71,4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33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0010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0024273"/>
              </p:ext>
            </p:extLst>
          </p:nvPr>
        </p:nvGraphicFramePr>
        <p:xfrm>
          <a:off x="533400" y="1613979"/>
          <a:ext cx="8001000" cy="113919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682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49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572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6176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2514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473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3936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4737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Номер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Проверяемые элементы содержания / умения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Уровень сложности задания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 выполнения задания </a:t>
                      </a:r>
                      <a:b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округе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933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не преодолевших минимальный балл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минимального до 60 </a:t>
                      </a: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61 до 80 </a:t>
                      </a: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81 до 100 </a:t>
                      </a: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4207"/>
              </p:ext>
            </p:extLst>
          </p:nvPr>
        </p:nvGraphicFramePr>
        <p:xfrm>
          <a:off x="533402" y="2743201"/>
          <a:ext cx="8000997" cy="4016131"/>
        </p:xfrm>
        <a:graphic>
          <a:graphicData uri="http://schemas.openxmlformats.org/drawingml/2006/table">
            <a:tbl>
              <a:tblPr/>
              <a:tblGrid>
                <a:gridCol w="62715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542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130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2789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55137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Скорость  реакции,  её  зависимость  от  различных факторов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85,7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6608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Окислительно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-восстановительные      реакции. Поведение веществ в средах с разным значением 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pH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 Методы  электронного  баланса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86,7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85,7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304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Электролиз расплавов и растворов солей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86,7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85,7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9956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Гидролиз  солей.  Ионное  произведение  воды. Водородный показатель (pH) раствора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86,7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85,7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6608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Обратимые  реакции.  Химическое  равновесие.  Факторы,  влияющие  на  состояние химического равновесия. Принцип Ле Шателье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85,7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758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4582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4326875"/>
              </p:ext>
            </p:extLst>
          </p:nvPr>
        </p:nvGraphicFramePr>
        <p:xfrm>
          <a:off x="533400" y="1524000"/>
          <a:ext cx="8153400" cy="113919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682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49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572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6176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2514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473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9176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21189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Номер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Проверяемые элементы содержания / умения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Уровень сложности задания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 выполнения задания </a:t>
                      </a:r>
                      <a:b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округе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647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не преодолевших минимальный балл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минимального до 60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61 до 80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81 до 100 </a:t>
                      </a: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737075"/>
              </p:ext>
            </p:extLst>
          </p:nvPr>
        </p:nvGraphicFramePr>
        <p:xfrm>
          <a:off x="533404" y="2667000"/>
          <a:ext cx="8153396" cy="4124309"/>
        </p:xfrm>
        <a:graphic>
          <a:graphicData uri="http://schemas.openxmlformats.org/drawingml/2006/table">
            <a:tbl>
              <a:tblPr/>
              <a:tblGrid>
                <a:gridCol w="6331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4826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8165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37542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1877202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Обратимые   и   необратимые   химические реакции. Химическое равновесие. Расчёты количества  вещества,  массы  вещества  или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объёма  газов  по  известному  количеству вещества,   массе   или   объёму   одного   из участвующих в реакции веществ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93,3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61397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Идентификация  неорганических  соединений.  Качественные  реакции  на  неорганические вещества и ионы.  Идентификация органических соединений.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Решение экспериментальных задач на распознавание органических веществ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73,3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71,4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205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1173162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7520857"/>
              </p:ext>
            </p:extLst>
          </p:nvPr>
        </p:nvGraphicFramePr>
        <p:xfrm>
          <a:off x="304800" y="1371600"/>
          <a:ext cx="8534400" cy="1463104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51670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Номер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Проверяемые элементы содержания / умения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Уровень сложности задания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 выполнения задания </a:t>
                      </a:r>
                      <a:b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округе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69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не преодолевших минимальный балл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минимального до 60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61 до 80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81 до 100 </a:t>
                      </a: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126307"/>
              </p:ext>
            </p:extLst>
          </p:nvPr>
        </p:nvGraphicFramePr>
        <p:xfrm>
          <a:off x="304800" y="2819400"/>
          <a:ext cx="8534400" cy="4112514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4112514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707" marR="2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Химия  в  повседневной  жизни.  Правила безопасной  работы  с  едкими,  горючими и токсичными    веществами,    средствами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бытовой </a:t>
                      </a: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химии. Химия и здоровье. Химия в  медицине.  Химия  и  сельское  хозяйство. Химия в промышленности. Химия и энергетика:  природный  и  попутный  нефтяной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газы</a:t>
                      </a: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 их  состав  и  использование.  Состав нефти и её переработка (природные источники углеводородов). Химия  и  экология.  Химическое  загрязнение окружающей среды и его последствия. Охрана   гидросферы,   почвы,   атмосферы, флоры  и  фауны  от  химического 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загрязнения</a:t>
                      </a: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  Проблема   отходов   и   побочных продуктов.    Альтернативные    источники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энергии</a:t>
                      </a: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Общие представления о промышленных  способах  получения  химических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веществ  </a:t>
                      </a: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(на  примере  производства  аммиака,  серной  кислоты).  Чёрная  и  цветная металлургия.  Стекло  и  силикатная  промышленность.  Промышленная  </a:t>
                      </a:r>
                      <a:r>
                        <a:rPr lang="ru-RU" sz="11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органичес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кая    химия.    Сырьё    для    органической промышленности.  Строение  и  структура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полимеров</a:t>
                      </a: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 Зависимость  свойств  полимеров    от    строения    молекул.    Основные способы  получения  высокомолекулярных </a:t>
                      </a: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соединений</a:t>
                      </a: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реакции полимеризации и поликонденсации. Классификация волокон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707" marR="2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707" marR="2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53,3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707" marR="2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707" marR="2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57,1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707" marR="2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707" marR="2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707" marR="207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29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1534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120817"/>
              </p:ext>
            </p:extLst>
          </p:nvPr>
        </p:nvGraphicFramePr>
        <p:xfrm>
          <a:off x="381000" y="1699292"/>
          <a:ext cx="8305800" cy="1196308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444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49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88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8015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2514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8069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4737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Номер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Проверяемые элементы содержания / умения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Уровень сложности задания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 выполнения задания </a:t>
                      </a:r>
                      <a:b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округе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457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не преодолевших минимальный балл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минимального до 60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61 до 80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81 до 100 </a:t>
                      </a: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011554"/>
              </p:ext>
            </p:extLst>
          </p:nvPr>
        </p:nvGraphicFramePr>
        <p:xfrm>
          <a:off x="381002" y="2895600"/>
          <a:ext cx="8305798" cy="3733800"/>
        </p:xfrm>
        <a:graphic>
          <a:graphicData uri="http://schemas.openxmlformats.org/drawingml/2006/table">
            <a:tbl>
              <a:tblPr/>
              <a:tblGrid>
                <a:gridCol w="68579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838034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Расчеты  массовой  доли  и  молярной  концентрации вещества в растворе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85,7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43504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Расчёты   теплового   эффекта   (по   термохимическим уравнениям)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86,7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85,7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52262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Расчёты   массы   (объёма,   количества   вещества)  продуктов  реакции,  если  одно  из веществ  дано  в  избытке  (имеет  примеси);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расчёты   массовой   или   объёмной   доли выхода продукта реакции от теоретически возможного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33,3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28,6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25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9248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1693573"/>
              </p:ext>
            </p:extLst>
          </p:nvPr>
        </p:nvGraphicFramePr>
        <p:xfrm>
          <a:off x="533400" y="1699292"/>
          <a:ext cx="8153400" cy="1196308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920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49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882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8015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2514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807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4737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Номер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Проверяемые элементы содержания / умения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Уровень сложности задания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 выполнения задания </a:t>
                      </a:r>
                      <a:b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округе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457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не преодолевших минимальный балл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минимального до 60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61 до 80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81 до 100 </a:t>
                      </a: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51833"/>
              </p:ext>
            </p:extLst>
          </p:nvPr>
        </p:nvGraphicFramePr>
        <p:xfrm>
          <a:off x="533401" y="2895599"/>
          <a:ext cx="8153399" cy="3737040"/>
        </p:xfrm>
        <a:graphic>
          <a:graphicData uri="http://schemas.openxmlformats.org/drawingml/2006/table">
            <a:tbl>
              <a:tblPr/>
              <a:tblGrid>
                <a:gridCol w="6857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1038036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Окислительно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-восстановительные      реакции. Поведение веществ в средах с разным значением   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pH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   Методы    электронного баланса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73,3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42,9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421023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Электролитическая  диссоциация.  Сильные и  слабые  электролиты.  Среда  водных  растворов    веществ:    кислая,    нейтральная,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щелочная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 Степень  диссоциации.  Реакции ионного обмена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86,7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85,7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09802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Генетическая  связь  неорганических   веществ,     принадлежащих     к     различным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классам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46,7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14,3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3674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Генетическая  связь  между  классами  органических соединений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66,7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57,1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525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924800" cy="1630362"/>
          </a:xfrm>
        </p:spPr>
        <p:txBody>
          <a:bodyPr/>
          <a:lstStyle/>
          <a:p>
            <a:pPr algn="ctr"/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кспертиза  уровня  подготовки учащихся  11 классов  к прохождению  ГИА  - 2025  по химии  </a:t>
            </a:r>
            <a:r>
              <a:rPr lang="ru-RU" altLang="ru-RU" sz="2800" dirty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altLang="ru-RU" sz="2800" dirty="0">
                <a:solidFill>
                  <a:srgbClr val="7030A0"/>
                </a:solidFill>
                <a:latin typeface="Monotype Corsiva" pitchFamily="66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64770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 экспертизе уровня подготовки учащихся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 химии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принимали участие 15 обучающихся 11 классов из 8 </a:t>
            </a:r>
            <a:r>
              <a:rPr lang="ru-RU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общеобразовательных учреждений Юго-Восточного управления.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Средний балл составил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60,6.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Минимальный порог в 36 баллов   не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преодолел 1 обучающийся. </a:t>
            </a:r>
            <a:r>
              <a:rPr lang="ru-RU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Максимальный </a:t>
            </a:r>
            <a:r>
              <a:rPr lang="ru-RU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балл </a:t>
            </a:r>
            <a:r>
              <a:rPr lang="ru-RU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91 </a:t>
            </a:r>
            <a:r>
              <a:rPr lang="ru-RU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набрал обучающийся ГБОУ СОШ № </a:t>
            </a:r>
            <a:r>
              <a:rPr lang="ru-RU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 г. Нефтегорска.</a:t>
            </a: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Наиболее высокие  </a:t>
            </a:r>
            <a:r>
              <a:rPr lang="ru-RU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результаты </a:t>
            </a: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демонстрируют обучающиеся </a:t>
            </a:r>
            <a:r>
              <a:rPr lang="ru-RU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школы </a:t>
            </a:r>
            <a:r>
              <a:rPr lang="ru-RU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ГБОУ СОШ № 1 г. </a:t>
            </a:r>
            <a:r>
              <a:rPr lang="ru-RU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Нефтегорска. </a:t>
            </a:r>
            <a:r>
              <a:rPr lang="ru-RU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Наиболее </a:t>
            </a: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низкие результаты в ГБОУ СОШ  № </a:t>
            </a:r>
            <a:r>
              <a:rPr lang="ru-RU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 </a:t>
            </a: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г. Нефтегорска.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6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9248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1704956"/>
              </p:ext>
            </p:extLst>
          </p:nvPr>
        </p:nvGraphicFramePr>
        <p:xfrm>
          <a:off x="304800" y="1524000"/>
          <a:ext cx="8305800" cy="113919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968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49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572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6176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2514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473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1556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4737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Номер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Проверяемые элементы содержания / умения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Уровень сложности задания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 выполнения задания </a:t>
                      </a:r>
                      <a:b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округе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69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не преодолевших минимальный балл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минимального до 60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61 до 80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81 до 100 </a:t>
                      </a: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664806"/>
              </p:ext>
            </p:extLst>
          </p:nvPr>
        </p:nvGraphicFramePr>
        <p:xfrm>
          <a:off x="304800" y="2667001"/>
          <a:ext cx="8305799" cy="4051871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8579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1528127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677" marR="306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Нахождение молекулярной формулы органического   вещества   по   его   плотности и массовым   долям   элементов,   входящих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его  состав,  или  по  продуктам  сгорания; установление   структурной   формулы   органического    вещества    на    основе    его химических  свойств  или  способов  получения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677" marR="306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677" marR="306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33,3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677" marR="306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677" marR="306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14,3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677" marR="306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677" marR="306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677" marR="306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58072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677" marR="306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Способы   выражения концентрации   растворов:    массовая    доля    растворённого вещества,   молярная   концентрация.   Насыщенные   и   ненасыщенные   растворы,</a:t>
                      </a: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растворимость.  Кристаллогидраты.  Расчёты  массы  (объёма,  количества  вещества)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продуктов  реакции,  если  одно  из  веществ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дано в избытке (имеет примеси).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Расчёты  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массы   (объёма,   количества   вещества)  продукта  реакции,  если  одно  из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веществ 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дано  в  виде  раствора  с  определённой    массовой    долей    растворённого вещества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677" marR="306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677" marR="306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677" marR="306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677" marR="306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677" marR="306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677" marR="306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677" marR="306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12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 основе анализа выполненных заданий можно сделать вывод: </a:t>
            </a: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Из первой части заданий минимальные средние проценты выполнения получены за: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задание 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13 (46,6 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% участников экспертизы 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уровня подготовки по химии 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справились с заданием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). –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хи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мические 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свойства жиров. Химические свойства углеводов. Характерные химические свойства аминов. Аминокислоты и белки. Важнейшие способы получения аминов и аминокислот. Химические свойства белков: гидролиз, денатурация, качественные (цветные) реакции на белки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- задание 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16 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(46,7 % участников экспертизы 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уровня подготовки по химии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справились с заданием) – генетическая связь между классами органических 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соединений;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задание 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28 (33,3 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% участников экспертизы 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уровня подготовки по химии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справились с заданием) 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–расчёты 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массы (объёма, количества вещества) продуктов реакции, если одно из веществ дано в избытке (имеет примеси); расчёты массовой или объёмной доли выхода продукта реакции от теоретически возможного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75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8486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Анализ средних тестовых баллов </a:t>
            </a: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группах участников показал</a:t>
            </a: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что наиболее </a:t>
            </a: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низкие  </a:t>
            </a: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баллы получены участниками экспертизы за: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задания  11, 12, 13, 15, 16, 28 в </a:t>
            </a: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группе участников, получивших балл от минимального до 60 (процент выполнения </a:t>
            </a: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от 14,4 до 42,9);</a:t>
            </a:r>
            <a:endParaRPr lang="ru-RU" sz="1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задания 13, 17, 28  </a:t>
            </a: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группе участников, получивших балл от 61 до 80 (процент выполнения </a:t>
            </a: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от 20 до 40);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330066"/>
              </a:buClr>
              <a:buFontTx/>
              <a:buChar char="-"/>
            </a:pP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задания 2, 25 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группе участников, получивших балл от 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80 и выше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(процент выполнения 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50);</a:t>
            </a: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407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 основе анализа выполненных заданий можно сделать вывод: </a:t>
            </a: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Из первой части заданий 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максимальные 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средние проценты выполнения получены за: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задание 1 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(100 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% участников экспертизы 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уровня подготовки по химии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справились с заданием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);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задание 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23 (93,3 % 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участников экспертизы 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уровня подготовки по химии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справились с заданием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);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задания  2, 6, 8, 19, 20,21, 27 (86,7 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% участников экспертизы </a:t>
            </a:r>
            <a:r>
              <a:rPr lang="ru-RU" sz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уровня подготовки по химии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справились с заданием</a:t>
            </a:r>
            <a:r>
              <a:rPr lang="ru-RU" sz="16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);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19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8486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Анализ средних тестовых баллов </a:t>
            </a: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группах участников показал</a:t>
            </a: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что наиболее </a:t>
            </a: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высокие  </a:t>
            </a: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баллы получены участниками экспертизы за: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задания 1, 2, 6, 8, 18, 19, 20, 21, 22, 26, 27 в </a:t>
            </a: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группе участников, получивших балл от минимального до 60 (процент выполнения </a:t>
            </a: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от 85,7);</a:t>
            </a:r>
            <a:endParaRPr lang="ru-RU" sz="1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задания 1,3,4,5,6,8,9,12,14,19,20,21,23,27 в </a:t>
            </a: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группе участников, </a:t>
            </a: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получивших балл </a:t>
            </a: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от 61 до 80 (процент выполнения </a:t>
            </a:r>
            <a:r>
              <a:rPr lang="ru-RU" sz="1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-100);</a:t>
            </a:r>
          </a:p>
        </p:txBody>
      </p:sp>
    </p:spTree>
    <p:extLst>
      <p:ext uri="{BB962C8B-B14F-4D97-AF65-F5344CB8AC3E}">
        <p14:creationId xmlns:p14="http://schemas.microsoft.com/office/powerpoint/2010/main" val="16217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0772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 II части наиболее сложным для  участников  экспертизы </a:t>
            </a:r>
            <a:r>
              <a:rPr lang="ru-RU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уровня подготовки по химии</a:t>
            </a: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стало задание № 34 – (Расчёты массы (объёма, количества вещества) продуктов реакции, если одно из веществ дано в избытке (имеет примеси). Расчёты с использованием понятия «массовая доля вещества в растворе». Расчёты массовой или объёмной доли выхода продукта реакции от теоретически возможного. Расчёты массовой доли (массы) химического соединения в смеси. Это традиционно самое трудное задание. </a:t>
            </a:r>
            <a:r>
              <a:rPr lang="ru-RU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Это задание  участники не выполняли.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443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3058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Процент выполнения задания № 29 (Реакции </a:t>
            </a:r>
            <a:r>
              <a:rPr lang="ru-RU" sz="20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окислительно</a:t>
            </a: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-восстановительные), составляет </a:t>
            </a:r>
            <a:r>
              <a:rPr lang="ru-RU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73,3 </a:t>
            </a: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%. Сложность для участников экспертизы представляет правильный выбор веществ, правильное написание формул продуктов реакции. Также были ошибки, связанные с неверным определением степени окисления и написании уравнения электронного баланса, определении окислителя и восстановителя.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886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51053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1800" dirty="0" smtClean="0">
                <a:latin typeface="Times New Roman"/>
                <a:ea typeface="Calibri"/>
              </a:rPr>
              <a:t>Задание № 30, которое посвящено реакциям ионного обмена. Участники экспертизы выполнили его на 86,7%.  Наиболее часто встречающиеся ошибки в задании № 30 (реакции ионного обмена) – это неправильный выбор веществ, написание реакций, несоответствующих  условиям задания, ошибочная запись заряда иона, запись слабого электролита в виде ионов, не сокращенные коэффициенты в кратком ионном уравнении.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latin typeface="Times New Roman"/>
                <a:ea typeface="Calibri"/>
                <a:cs typeface="Times New Roman"/>
              </a:rPr>
              <a:t>Задание № 31 (Реакции, подтверждающие взаимосвязь различных классов неорганических веществ) правильно решили </a:t>
            </a:r>
            <a:r>
              <a:rPr lang="ru-RU" sz="1800" dirty="0" smtClean="0">
                <a:latin typeface="Times New Roman"/>
                <a:ea typeface="Calibri"/>
                <a:cs typeface="Times New Roman"/>
              </a:rPr>
              <a:t>46,7 </a:t>
            </a:r>
            <a:r>
              <a:rPr lang="ru-RU" sz="1800" dirty="0">
                <a:latin typeface="Times New Roman"/>
                <a:ea typeface="Calibri"/>
                <a:cs typeface="Times New Roman"/>
              </a:rPr>
              <a:t>% участников экспертизы. Данное задание проверяет усвоение такого элемента, как взаимосвязь между различными классами неорганических соединений требует хорошего знания химических свойств веществ, визуальных признаков реакций, правильного написания уравнений предлагаемых реакций, с расстановкой коэффициентов. Как видно успешность выполнения задания  низкая. 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99582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0772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719263"/>
            <a:ext cx="8686800" cy="44116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1800" dirty="0">
                <a:latin typeface="Times New Roman"/>
                <a:ea typeface="Calibri"/>
              </a:rPr>
              <a:t>Выполнение задания № 32, где проверяется взаимосвязь между классами органических соединений, показало результат выполнения </a:t>
            </a:r>
            <a:r>
              <a:rPr lang="ru-RU" sz="1800" dirty="0" smtClean="0">
                <a:latin typeface="Times New Roman"/>
                <a:ea typeface="Calibri"/>
              </a:rPr>
              <a:t>66,7%. </a:t>
            </a:r>
            <a:r>
              <a:rPr lang="ru-RU" sz="1800" dirty="0">
                <a:latin typeface="Times New Roman"/>
                <a:ea typeface="Calibri"/>
              </a:rPr>
              <a:t>Наиболее весомое задание, подтверждающее взаимосвязь органических соединений также вызывает сложности. Участники экспертизы сделали ошибки при написании структурных формул органических веществ, однозначно отражающих их строение. Ошиблись в химических свойствах органических веществ</a:t>
            </a:r>
            <a:r>
              <a:rPr lang="ru-RU" sz="1800" dirty="0" smtClean="0">
                <a:latin typeface="Times New Roman"/>
                <a:ea typeface="Calibri"/>
              </a:rPr>
              <a:t>.</a:t>
            </a:r>
            <a:r>
              <a:rPr lang="ru-RU" sz="1800" dirty="0">
                <a:latin typeface="Times New Roman"/>
                <a:ea typeface="Calibri"/>
              </a:rPr>
              <a:t> </a:t>
            </a:r>
            <a:endParaRPr lang="ru-RU" sz="1800" dirty="0" smtClean="0">
              <a:latin typeface="Times New Roman"/>
              <a:ea typeface="Calibri"/>
            </a:endParaRPr>
          </a:p>
          <a:p>
            <a:pPr>
              <a:lnSpc>
                <a:spcPct val="150000"/>
              </a:lnSpc>
            </a:pPr>
            <a:r>
              <a:rPr lang="ru-RU" sz="1800" dirty="0" smtClean="0">
                <a:latin typeface="Times New Roman"/>
                <a:ea typeface="Calibri"/>
              </a:rPr>
              <a:t>Задание </a:t>
            </a:r>
            <a:r>
              <a:rPr lang="ru-RU" sz="1800" dirty="0">
                <a:latin typeface="Times New Roman"/>
                <a:ea typeface="Calibri"/>
              </a:rPr>
              <a:t>33 – это обычное задание на вывод формулы вещества. Первая часть задачи, где необходимо вывести молекулярную формулу вещества, практически не вызывает проблем у выпускников. Но, с установлением структурной формулы, учащиеся испытывают серьезные затруднения, т.к., это требует знание химических свойств и теории строения органических соединений. Это задание участники экспертизы выполнили в среднем на </a:t>
            </a:r>
            <a:r>
              <a:rPr lang="ru-RU" sz="1800" dirty="0" smtClean="0">
                <a:latin typeface="Times New Roman"/>
                <a:ea typeface="Calibri"/>
              </a:rPr>
              <a:t>33,3%. 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17342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0010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719263"/>
            <a:ext cx="8686800" cy="4411662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Как видно из   таблицы, из части заданий с развернутым ответом лучше всего участники экспертизы справились с заданиями 29 – ОВР, 30 – реакции ионного обмена, 32 </a:t>
            </a:r>
            <a:r>
              <a:rPr lang="ru-RU" sz="2000" dirty="0" smtClean="0">
                <a:latin typeface="Times New Roman"/>
                <a:ea typeface="Calibri"/>
                <a:cs typeface="Times New Roman"/>
              </a:rPr>
              <a:t>– генетическая 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связь органических соединений, цепь превращений. Самые низкие баллы получены за задания</a:t>
            </a:r>
            <a:r>
              <a:rPr lang="ru-RU" sz="2000" dirty="0" smtClean="0">
                <a:latin typeface="Times New Roman"/>
                <a:ea typeface="Calibri"/>
                <a:cs typeface="Times New Roman"/>
              </a:rPr>
              <a:t>: 31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, 34, 33. 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/>
                <a:ea typeface="Calibri"/>
                <a:cs typeface="Times New Roman"/>
              </a:rPr>
              <a:t>Низкий уровень выполнения заданий части 2 (29-34) свидетельствует о том, что значительная часть обучающихся либо не приступала к выполнению одного или нескольких заданий, либо при их выполнении были допущены грубые ошибки. Наибольшее затруднение вызвали задания, связанные с математическими вычислениями (решение задач), многие участники экспертизы  изучали математику на базовом уровне.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288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9248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кспертиза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уровня  подготовки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  учащихся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r>
              <a:rPr lang="ru-RU" altLang="ru-RU" sz="2800" dirty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altLang="ru-RU" sz="28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altLang="ru-RU" sz="2400" dirty="0">
                <a:solidFill>
                  <a:srgbClr val="7030A0"/>
                </a:solidFill>
                <a:latin typeface="Monotype Corsiva" pitchFamily="66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1.  Количество участников ЕГЭ по предмету по АТЕ </a:t>
            </a:r>
            <a:endParaRPr lang="ru-RU" sz="2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813232"/>
              </p:ext>
            </p:extLst>
          </p:nvPr>
        </p:nvGraphicFramePr>
        <p:xfrm>
          <a:off x="533400" y="2438400"/>
          <a:ext cx="8077200" cy="3113316"/>
        </p:xfrm>
        <a:graphic>
          <a:graphicData uri="http://schemas.openxmlformats.org/drawingml/2006/table">
            <a:tbl>
              <a:tblPr firstRow="1" firstCol="1" bandRow="1"/>
              <a:tblGrid>
                <a:gridCol w="3571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858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6752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6671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447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</a:rPr>
                        <a:t>№</a:t>
                      </a:r>
                      <a:endParaRPr lang="ru-RU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</a:rPr>
                        <a:t>АТЕ</a:t>
                      </a:r>
                      <a:endParaRPr lang="ru-RU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</a:rPr>
                        <a:t>Количество участников экспертизы уровня подготовки учащихся 11 классов  по химии</a:t>
                      </a:r>
                      <a:endParaRPr lang="ru-RU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</a:rPr>
                        <a:t>% от общего числа участников в округе</a:t>
                      </a:r>
                      <a:endParaRPr lang="ru-RU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51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endParaRPr lang="ru-RU" sz="18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</a:rPr>
                        <a:t>м.р. Алексеевский</a:t>
                      </a:r>
                      <a:endParaRPr lang="ru-RU" sz="18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2</a:t>
                      </a:r>
                      <a:endParaRPr lang="ru-RU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13,3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51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</a:rPr>
                        <a:t>2</a:t>
                      </a:r>
                      <a:endParaRPr lang="ru-RU" sz="18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</a:rPr>
                        <a:t>м.р. Борский</a:t>
                      </a:r>
                      <a:endParaRPr lang="ru-RU" sz="18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3</a:t>
                      </a:r>
                      <a:endParaRPr lang="ru-RU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20,0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51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</a:rPr>
                        <a:t>3</a:t>
                      </a:r>
                      <a:endParaRPr lang="ru-RU" sz="18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Calibri"/>
                        </a:rPr>
                        <a:t>м.р. Нефтегорский</a:t>
                      </a:r>
                      <a:endParaRPr lang="ru-RU" sz="18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</a:rPr>
                        <a:t>10</a:t>
                      </a:r>
                      <a:endParaRPr lang="ru-RU" sz="18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66,7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76363" y="31892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12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534400" cy="1295400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7030A0"/>
                </a:solidFill>
                <a:latin typeface="Monotype Corsiva" panose="03010101010201010101" pitchFamily="66" charset="0"/>
                <a:ea typeface="Calibri"/>
              </a:rPr>
              <a:t>Общие   рекомендации по подготовке  обучающихся к ЕГЭ </a:t>
            </a:r>
            <a:r>
              <a:rPr lang="ru-RU" sz="3200" dirty="0" smtClean="0">
                <a:solidFill>
                  <a:srgbClr val="7030A0"/>
                </a:solidFill>
                <a:latin typeface="Monotype Corsiva" panose="03010101010201010101" pitchFamily="66" charset="0"/>
                <a:ea typeface="Calibri"/>
              </a:rPr>
              <a:t>2025 </a:t>
            </a:r>
            <a:r>
              <a:rPr lang="ru-RU" sz="3200" dirty="0">
                <a:solidFill>
                  <a:srgbClr val="7030A0"/>
                </a:solidFill>
                <a:latin typeface="Monotype Corsiva" panose="03010101010201010101" pitchFamily="66" charset="0"/>
                <a:ea typeface="Calibri"/>
              </a:rPr>
              <a:t>года.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latin typeface="Times New Roman"/>
                <a:ea typeface="Calibri"/>
                <a:cs typeface="Times New Roman"/>
              </a:rPr>
              <a:t>Учителям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000" u="sng" dirty="0" smtClean="0">
                <a:latin typeface="Times New Roman"/>
                <a:ea typeface="Times New Roman"/>
                <a:cs typeface="Times New Roman"/>
              </a:rPr>
              <a:t>ГБОУ </a:t>
            </a:r>
            <a:r>
              <a:rPr lang="ru-RU" sz="2000" u="sng" dirty="0">
                <a:latin typeface="Times New Roman"/>
                <a:ea typeface="Times New Roman"/>
                <a:cs typeface="Times New Roman"/>
              </a:rPr>
              <a:t>СОШ № 2 г. Нефтегорска ,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u="sng" dirty="0">
                <a:latin typeface="Times New Roman"/>
                <a:ea typeface="Times New Roman"/>
                <a:cs typeface="Times New Roman"/>
              </a:rPr>
              <a:t>ГБОУ СОШ № 3 г. </a:t>
            </a:r>
            <a:r>
              <a:rPr lang="ru-RU" sz="2000" u="sng" dirty="0" smtClean="0">
                <a:latin typeface="Times New Roman"/>
                <a:ea typeface="Times New Roman"/>
                <a:cs typeface="Times New Roman"/>
              </a:rPr>
              <a:t>Нефтегорска, с. Зуевка,</a:t>
            </a:r>
            <a:r>
              <a:rPr lang="ru-RU" sz="2000" b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с. Герасимовка </a:t>
            </a: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-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д</a:t>
            </a:r>
            <a:r>
              <a:rPr lang="ru-RU" sz="2000" dirty="0">
                <a:latin typeface="Times New Roman"/>
                <a:ea typeface="Calibri"/>
                <a:cs typeface="Times New Roman"/>
              </a:rPr>
              <a:t>ля выпускников с удовлетворительным уровнем подготовки рекомендовать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: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buFont typeface="Symbol"/>
              <a:buChar char=""/>
            </a:pPr>
            <a:r>
              <a:rPr lang="ru-RU" sz="2000" dirty="0">
                <a:latin typeface="Times New Roman"/>
                <a:ea typeface="Calibri"/>
              </a:rPr>
              <a:t>увеличение доли тренировочных заданий и упражнений, способствующих систематизации знаний, предусматривающих самостоятельное обобщение (можно в виде таблиц и схем) после изучения материала по одной из тем или разделов;</a:t>
            </a:r>
            <a:endParaRPr lang="ru-RU" sz="2000" dirty="0"/>
          </a:p>
          <a:p>
            <a:pPr lvl="0" algn="just">
              <a:lnSpc>
                <a:spcPct val="150000"/>
              </a:lnSpc>
              <a:spcAft>
                <a:spcPts val="0"/>
              </a:spcAft>
              <a:buFont typeface="Symbol"/>
              <a:buChar char=""/>
            </a:pPr>
            <a:r>
              <a:rPr lang="ru-RU" sz="2000" dirty="0">
                <a:latin typeface="Times New Roman"/>
                <a:ea typeface="Calibri"/>
              </a:rPr>
              <a:t>включение разнообразных форм заданий, предполагающих применение знаний и умений в новой ситуации. 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078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382000" cy="1295400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7030A0"/>
                </a:solidFill>
                <a:latin typeface="Monotype Corsiva" panose="03010101010201010101" pitchFamily="66" charset="0"/>
                <a:ea typeface="Calibri"/>
              </a:rPr>
              <a:t>Общие   рекомендации по подготовке  обучающихся к ЕГЭ </a:t>
            </a:r>
            <a:r>
              <a:rPr lang="ru-RU" sz="3200" dirty="0" smtClean="0">
                <a:solidFill>
                  <a:srgbClr val="7030A0"/>
                </a:solidFill>
                <a:latin typeface="Monotype Corsiva" panose="03010101010201010101" pitchFamily="66" charset="0"/>
                <a:ea typeface="Calibri"/>
              </a:rPr>
              <a:t>2025 </a:t>
            </a:r>
            <a:r>
              <a:rPr lang="ru-RU" sz="3200" dirty="0">
                <a:solidFill>
                  <a:srgbClr val="7030A0"/>
                </a:solidFill>
                <a:latin typeface="Monotype Corsiva" panose="03010101010201010101" pitchFamily="66" charset="0"/>
                <a:ea typeface="Calibri"/>
              </a:rPr>
              <a:t>года.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Учителям </a:t>
            </a:r>
            <a:r>
              <a:rPr lang="ru-RU" sz="1800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ГБОУ СОШ </a:t>
            </a:r>
            <a:r>
              <a:rPr lang="ru-RU" sz="1800" u="sng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№1 </a:t>
            </a:r>
            <a:r>
              <a:rPr lang="ru-RU" sz="1800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г. Нефтегорска, </a:t>
            </a:r>
            <a:r>
              <a:rPr lang="ru-RU" sz="1800" u="sng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с. Утевка, ГБОУ </a:t>
            </a:r>
            <a:r>
              <a:rPr lang="ru-RU" sz="1800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СОШ </a:t>
            </a:r>
            <a:r>
              <a:rPr lang="ru-RU" sz="1800" u="sng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№1 </a:t>
            </a:r>
            <a:r>
              <a:rPr lang="ru-RU" sz="1800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«ОЦ» с. </a:t>
            </a:r>
            <a:r>
              <a:rPr lang="ru-RU" sz="1800" u="sng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Борское </a:t>
            </a: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</a:t>
            </a: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ля выпускников с хорошей подготовкой: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Font typeface="Symbol"/>
              <a:buChar char=""/>
            </a:pP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включать задания, требующие от них комплексного применения знаний и умений в обновленной ситуации, т.е. когда предполагается составление оригинального алгоритма решения или в условии задания встречаются нюансы, которые на этапе подготовки к экзамену не были отработаны;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buFont typeface="Symbol"/>
              <a:buChar char=""/>
            </a:pPr>
            <a:r>
              <a:rPr lang="ru-RU" sz="1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уделять внимание демонстрационному и лабораторному эксперименту, организации и проведению практических работ, особенно по распознаванию неорганических и органических веществ, т.к., задание такого рода вызывают сложности при выполнении экзаменационной работы.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893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382000" cy="1295400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7030A0"/>
                </a:solidFill>
                <a:latin typeface="Monotype Corsiva" panose="03010101010201010101" pitchFamily="66" charset="0"/>
                <a:ea typeface="Calibri"/>
              </a:rPr>
              <a:t>Общие </a:t>
            </a:r>
            <a:r>
              <a:rPr lang="ru-RU" sz="3200" dirty="0" smtClean="0">
                <a:solidFill>
                  <a:srgbClr val="7030A0"/>
                </a:solidFill>
                <a:latin typeface="Monotype Corsiva" panose="03010101010201010101" pitchFamily="66" charset="0"/>
                <a:ea typeface="Calibri"/>
              </a:rPr>
              <a:t>  рекомендации </a:t>
            </a:r>
            <a:r>
              <a:rPr lang="ru-RU" sz="3200" dirty="0">
                <a:solidFill>
                  <a:srgbClr val="7030A0"/>
                </a:solidFill>
                <a:latin typeface="Monotype Corsiva" panose="03010101010201010101" pitchFamily="66" charset="0"/>
                <a:ea typeface="Calibri"/>
              </a:rPr>
              <a:t>по подготовке </a:t>
            </a:r>
            <a:r>
              <a:rPr lang="ru-RU" sz="3200" dirty="0" smtClean="0">
                <a:solidFill>
                  <a:srgbClr val="7030A0"/>
                </a:solidFill>
                <a:latin typeface="Monotype Corsiva" panose="03010101010201010101" pitchFamily="66" charset="0"/>
                <a:ea typeface="Calibri"/>
              </a:rPr>
              <a:t> обучающихся </a:t>
            </a:r>
            <a:r>
              <a:rPr lang="ru-RU" sz="3200" dirty="0">
                <a:solidFill>
                  <a:srgbClr val="7030A0"/>
                </a:solidFill>
                <a:latin typeface="Monotype Corsiva" panose="03010101010201010101" pitchFamily="66" charset="0"/>
                <a:ea typeface="Calibri"/>
              </a:rPr>
              <a:t>к ЕГЭ </a:t>
            </a:r>
            <a:r>
              <a:rPr lang="ru-RU" sz="3200" dirty="0" smtClean="0">
                <a:solidFill>
                  <a:srgbClr val="7030A0"/>
                </a:solidFill>
                <a:latin typeface="Monotype Corsiva" panose="03010101010201010101" pitchFamily="66" charset="0"/>
                <a:ea typeface="Calibri"/>
              </a:rPr>
              <a:t>2025 года</a:t>
            </a:r>
            <a:r>
              <a:rPr lang="ru-RU" sz="3200" dirty="0">
                <a:solidFill>
                  <a:srgbClr val="7030A0"/>
                </a:solidFill>
                <a:latin typeface="Monotype Corsiva" panose="03010101010201010101" pitchFamily="66" charset="0"/>
                <a:ea typeface="Calibri"/>
              </a:rPr>
              <a:t>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Планируемые корректирующие диагностические работы с учетом результатов </a:t>
            </a:r>
            <a:r>
              <a:rPr lang="ru-RU" sz="2000" b="1" dirty="0">
                <a:latin typeface="Times New Roman"/>
                <a:ea typeface="Times New Roman"/>
              </a:rPr>
              <a:t>экспертизы уровня подготовки учащихся </a:t>
            </a:r>
            <a:r>
              <a:rPr lang="ru-RU" sz="2000" b="1" dirty="0" smtClean="0">
                <a:latin typeface="Times New Roman"/>
                <a:ea typeface="Times New Roman"/>
              </a:rPr>
              <a:t>11 </a:t>
            </a:r>
            <a:r>
              <a:rPr lang="ru-RU" sz="2000" b="1" dirty="0">
                <a:latin typeface="Times New Roman"/>
                <a:ea typeface="Times New Roman"/>
              </a:rPr>
              <a:t>классов общеобразовательных учреждений  к прохождению государственной итоговой аттестации в </a:t>
            </a:r>
            <a:r>
              <a:rPr lang="ru-RU" sz="2000" b="1" dirty="0" smtClean="0">
                <a:latin typeface="Times New Roman"/>
                <a:ea typeface="Times New Roman"/>
              </a:rPr>
              <a:t>2025 </a:t>
            </a:r>
            <a:r>
              <a:rPr lang="ru-RU" sz="2000" b="1" dirty="0">
                <a:latin typeface="Times New Roman"/>
                <a:ea typeface="Times New Roman"/>
              </a:rPr>
              <a:t>году </a:t>
            </a:r>
            <a:r>
              <a:rPr lang="ru-RU" sz="2000" b="1" dirty="0" smtClean="0">
                <a:latin typeface="Times New Roman"/>
                <a:ea typeface="Times New Roman"/>
              </a:rPr>
              <a:t> </a:t>
            </a:r>
            <a:r>
              <a:rPr lang="ru-RU" sz="2000" b="1" dirty="0">
                <a:latin typeface="Times New Roman"/>
                <a:ea typeface="Times New Roman"/>
              </a:rPr>
              <a:t>по </a:t>
            </a:r>
            <a:r>
              <a:rPr lang="ru-RU" sz="2000" b="1" dirty="0" smtClean="0">
                <a:latin typeface="Times New Roman"/>
                <a:ea typeface="Times New Roman"/>
              </a:rPr>
              <a:t>химии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 мониторинг уровня усвоения элементов содержания на всех этапах изучения химии;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2) проведение диагностической работы в марте </a:t>
            </a:r>
            <a:r>
              <a:rPr lang="ru-RU" sz="2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2025 </a:t>
            </a:r>
            <a:r>
              <a:rPr lang="ru-RU" sz="2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года для выпускников, которые планируют сдавать ЕГЭ по химии.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467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630362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r>
              <a:rPr lang="ru-RU" altLang="ru-RU" sz="2800" dirty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altLang="ru-RU" sz="2800" dirty="0">
                <a:solidFill>
                  <a:srgbClr val="7030A0"/>
                </a:solidFill>
                <a:latin typeface="Monotype Corsiva" pitchFamily="66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0215" indent="-450215" algn="just">
              <a:spcAft>
                <a:spcPts val="0"/>
              </a:spcAft>
            </a:pPr>
            <a:r>
              <a:rPr lang="ru-RU" sz="1600" b="1" dirty="0">
                <a:latin typeface="Times New Roman"/>
                <a:ea typeface="Times New Roman"/>
              </a:rPr>
              <a:t>2.1</a:t>
            </a:r>
            <a:r>
              <a:rPr lang="ru-RU" sz="1600" dirty="0">
                <a:latin typeface="Times New Roman"/>
                <a:ea typeface="Times New Roman"/>
              </a:rPr>
              <a:t> Основные результаты экспертизы уровня подготовки учащихся  11 классов к прохождению ГИА по химии в сравнении по АТЕ</a:t>
            </a:r>
            <a:endParaRPr lang="ru-RU" sz="1600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034901"/>
              </p:ext>
            </p:extLst>
          </p:nvPr>
        </p:nvGraphicFramePr>
        <p:xfrm>
          <a:off x="304800" y="2626360"/>
          <a:ext cx="8305800" cy="3469640"/>
        </p:xfrm>
        <a:graphic>
          <a:graphicData uri="http://schemas.openxmlformats.org/drawingml/2006/table">
            <a:tbl>
              <a:tblPr firstRow="1" firstCol="1" bandRow="1"/>
              <a:tblGrid>
                <a:gridCol w="533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668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3716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6096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Наименование АТЕ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Доля участников, получивших тестовый балл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Количество участников, получивших 100 баллов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360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ниже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минимального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от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минимального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60 баллов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от 61 до 80 баллов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от 81 до 99 баллов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м.р. Алексеевский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50%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50%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м.р. Борский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66,7%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33,3%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м.р. Нефтегорский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40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40%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10%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589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8486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0405660"/>
              </p:ext>
            </p:extLst>
          </p:nvPr>
        </p:nvGraphicFramePr>
        <p:xfrm>
          <a:off x="152401" y="1447799"/>
          <a:ext cx="8686798" cy="5139952"/>
        </p:xfrm>
        <a:graphic>
          <a:graphicData uri="http://schemas.openxmlformats.org/drawingml/2006/table">
            <a:tbl>
              <a:tblPr firstRow="1" firstCol="1" bandRow="1"/>
              <a:tblGrid>
                <a:gridCol w="31681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954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1726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187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1658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7174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5699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451886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497406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471749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86789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379882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</a:tblGrid>
              <a:tr h="250823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ХИМИЯ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Всего участников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Средний балл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Границы уровня в тестовых баллах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Доля участников экспертизы, получивших баллы 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 0 до min-1,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Границы уровня в тестовых баллах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Доля участников экспертизы, получивших баллы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от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min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до 60,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Границы уровня в тестовых баллах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Доля участников экспертизы, получивших баллы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от 61 до 80,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Границы уровня в тестовых баллах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Доля участников экспертизы, получивших баллы 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 81 до 100,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 100-балльников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19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0-35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36-60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61-80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81-100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19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ГБОУ СОШ с. Алексеевка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64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19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ГБОУ СОШ </a:t>
                      </a: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с. Герасимовка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319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ГБОУ СОШ № </a:t>
                      </a: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«ОЦ» с. Борское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62,3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66,7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33,3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319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ГБОУ СОШ с. </a:t>
                      </a: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Зуевка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58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53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ГБОУ СОШ № 1 г. Нефтегорска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81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200" b="0" i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69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ГБОУ СОШ № 2 г. Нефтегорска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200" b="0" i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53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ГБОУ СОШ № 3 г. Нефтегорска</a:t>
                      </a:r>
                      <a:endParaRPr lang="ru-RU" sz="1200" b="0" i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55,7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66,7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33,3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319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ГБОУ СОШ с. Утевка</a:t>
                      </a:r>
                      <a:endParaRPr lang="ru-RU" sz="1200" b="0" i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 b="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68</a:t>
                      </a:r>
                      <a:endParaRPr lang="ru-RU" sz="1200" b="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 b="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33,3</a:t>
                      </a:r>
                      <a:endParaRPr lang="ru-RU" sz="1200" b="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 b="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66,7</a:t>
                      </a:r>
                      <a:endParaRPr lang="ru-RU" sz="1200" b="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200" b="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200" b="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63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Юго-Восточное управление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60,6</a:t>
                      </a:r>
                      <a:endParaRPr lang="ru-RU" sz="12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6,7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46,7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33,3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13,3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955" marR="679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71588" y="17081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29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0772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dirty="0">
                <a:latin typeface="Times New Roman"/>
                <a:ea typeface="Calibri"/>
                <a:cs typeface="Times New Roman"/>
              </a:rPr>
              <a:t>Нельзя считать достаточным усвоение следующих элементов предметного содержания/умений и видов деятельности (процент выполнения ниже 50% для заданий базового уровня и ниже 15% для заданий повышенного и высокого уровня).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499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3.2. Анализ выполнения заданий КИМ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860201"/>
              </p:ext>
            </p:extLst>
          </p:nvPr>
        </p:nvGraphicFramePr>
        <p:xfrm>
          <a:off x="304800" y="990600"/>
          <a:ext cx="8686800" cy="5716902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41872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</a:b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Номер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задания в КИМ</a:t>
                      </a:r>
                    </a:p>
                  </a:txBody>
                  <a:tcPr marL="27526" marR="27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Проверяемые элементы содержания / умения</a:t>
                      </a:r>
                    </a:p>
                  </a:txBody>
                  <a:tcPr marL="27526" marR="27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7526" marR="27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 выполнения задания </a:t>
                      </a:r>
                      <a:b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округе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544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средний</a:t>
                      </a:r>
                    </a:p>
                  </a:txBody>
                  <a:tcPr marL="27526" marR="27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группе не преодолевших минимальный балл</a:t>
                      </a: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группе от минимального до 60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т.б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7526" marR="27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группе от 61 до 80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т.б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7526" marR="27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группе от 81 до 100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т.б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7526" marR="275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2952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Современная    модель    строения    атома. Распределение электронов по энергетическим  уровням.  Классификация  химических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элементов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  Особенности  строения  энергетических  уровней  атомов  (s-,  p-,  d-элементов).   Основное   и   возбуждённое   состояния   атомов.   Электронная   конфигурация атома. Валентные электроны</a:t>
                      </a: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12337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Периодическая  система  химических  элементов    Д.И.    Менделеева.    Физический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смысл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Периодического закона Д.И. Менделеева. Причины и закономерности изменения свойств элементов и их соединений по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периодам   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    группам.    Закономерности в изменении   свойств   простых   веществ,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водородных  соединений,  высших  оксидов и гидроксидов</a:t>
                      </a: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</a:t>
                      </a: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86,7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7526" marR="2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999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9248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6157719"/>
              </p:ext>
            </p:extLst>
          </p:nvPr>
        </p:nvGraphicFramePr>
        <p:xfrm>
          <a:off x="838200" y="1524000"/>
          <a:ext cx="7617552" cy="1272508"/>
        </p:xfrm>
        <a:graphic>
          <a:graphicData uri="http://schemas.openxmlformats.org/drawingml/2006/table">
            <a:tbl>
              <a:tblPr/>
              <a:tblGrid>
                <a:gridCol w="87886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916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49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572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6176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2514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7473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6316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23025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000" i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Номер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задания в КИМ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Проверяемые элементы содержания / умения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Процент выполнения задания 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округе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219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средний</a:t>
                      </a: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группе не преодолевших минимальный балл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группе от минимального до 60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группе от 61 до 80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группе от 81 до 100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673191"/>
              </p:ext>
            </p:extLst>
          </p:nvPr>
        </p:nvGraphicFramePr>
        <p:xfrm>
          <a:off x="838200" y="2819399"/>
          <a:ext cx="7620000" cy="3741102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334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796734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Электроотрицательность.        Валентность.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Степень окисления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73,3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57,1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367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Виды химической связи (ковалентная, ионная,  металлическая,  водородная)  и  механизмы  её  </a:t>
                      </a:r>
                      <a:r>
                        <a:rPr lang="ru-RU" sz="14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бразования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 Межмолекулярные взаимодействия.  Вещества  молекулярного и     немолекулярного     строения.     Типы кристаллических    решёток.    Зависимость свойств  веществ  от  типа  кристаллической решётки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71,4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161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696200" cy="1295400"/>
          </a:xfrm>
        </p:spPr>
        <p:txBody>
          <a:bodyPr/>
          <a:lstStyle/>
          <a:p>
            <a:pPr algn="ctr"/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Экспертиза  уровня  подготовки   учащихся  11 классов  к прохождению  ГИА  - </a:t>
            </a:r>
            <a:r>
              <a:rPr lang="ru-RU" altLang="ru-RU" sz="2800" i="1" dirty="0" smtClean="0">
                <a:solidFill>
                  <a:srgbClr val="7030A0"/>
                </a:solidFill>
                <a:latin typeface="Monotype Corsiva" pitchFamily="66" charset="0"/>
              </a:rPr>
              <a:t>2025  </a:t>
            </a:r>
            <a:r>
              <a:rPr lang="ru-RU" altLang="ru-RU" sz="2800" i="1" dirty="0">
                <a:solidFill>
                  <a:srgbClr val="7030A0"/>
                </a:solidFill>
                <a:latin typeface="Monotype Corsiva" pitchFamily="66" charset="0"/>
              </a:rPr>
              <a:t>по химии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326184"/>
              </p:ext>
            </p:extLst>
          </p:nvPr>
        </p:nvGraphicFramePr>
        <p:xfrm>
          <a:off x="304800" y="1524000"/>
          <a:ext cx="8077200" cy="1600200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7879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802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7636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7900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3765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273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70375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41926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  <a:t/>
                      </a:r>
                      <a:br>
                        <a:rPr lang="ru-RU" sz="1000" i="1" dirty="0">
                          <a:effectLst/>
                          <a:latin typeface="Times New Roman"/>
                          <a:ea typeface="Calibri"/>
                        </a:rPr>
                      </a:b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Номер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Проверяемые элементы содержания / умения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Уровень сложности задания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Процент выполнения задания </a:t>
                      </a:r>
                      <a:b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округе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80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средний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не преодолевших минимальный балл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минимального до 60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61 до 80 т.б.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от 81 до 100 </a:t>
                      </a:r>
                      <a:r>
                        <a:rPr lang="ru-RU" sz="9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т.б</a:t>
                      </a:r>
                      <a:r>
                        <a:rPr lang="ru-RU" sz="9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870" marR="358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188430"/>
              </p:ext>
            </p:extLst>
          </p:nvPr>
        </p:nvGraphicFramePr>
        <p:xfrm>
          <a:off x="304800" y="3124200"/>
          <a:ext cx="8077201" cy="3581400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8829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63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2807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2807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49565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546562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Классификация  неорганических  веществ.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Номенклатура неорганических веществ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71,4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34838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Химические свойства важнейших металлов (натрий, калий, кальций, магний, алюминий, цинк, хром, железо, медь) и их соединений. Общие способы получения </a:t>
                      </a: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металлов</a:t>
                      </a: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Химические свойства важнейших неметаллов (галогенов, серы, азота, фосфора, </a:t>
                      </a: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углерода </a:t>
                      </a: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кремния) и их соединений (оксидов, кислородсодержащих кислот, водородных соединений).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Электролитическая  диссоциация.  Сильные и  слабые  электролиты.  Среда  водных  растворов  веществ:  кислая,  нейтральная,  щелочная.   Степень   диссоциации.   Реакции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ионного обмена. Идентификация  неорганических  соединений.  Качественные  реакции  на  неорганические вещества и ионы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86,7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85,7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512" marR="34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737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ть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ет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4623</TotalTime>
  <Words>3917</Words>
  <Application>Microsoft Office PowerPoint</Application>
  <PresentationFormat>Экран (4:3)</PresentationFormat>
  <Paragraphs>717</Paragraphs>
  <Slides>32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Сеть</vt:lpstr>
      <vt:lpstr>Окружное методическое  объединение  учителей  биологии и химии  </vt:lpstr>
      <vt:lpstr> Экспертиза  уровня  подготовки учащихся  11 классов  к прохождению  ГИА  - 2025  по химии   </vt:lpstr>
      <vt:lpstr>Экспертиза  уровня  подготовки   учащихся  11 классов  к прохождению  ГИА  - 2025  по химии  </vt:lpstr>
      <vt:lpstr>Экспертиза  уровня  подготовки   учащихся  11 классов  к прохождению  ГИА  - 2025  по химии 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3.2. Анализ выполнения заданий КИМ 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Экспертиза  уровня  подготовки   учащихся  11 классов  к прохождению  ГИА  - 2025  по химии</vt:lpstr>
      <vt:lpstr>Общие   рекомендации по подготовке  обучающихся к ЕГЭ 2025 года.</vt:lpstr>
      <vt:lpstr>Общие   рекомендации по подготовке  обучающихся к ЕГЭ 2025 года.</vt:lpstr>
      <vt:lpstr>Общие   рекомендации по подготовке  обучающихся к ЕГЭ 2025 года.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дом</dc:creator>
  <cp:lastModifiedBy>Валентина</cp:lastModifiedBy>
  <cp:revision>286</cp:revision>
  <cp:lastPrinted>1601-01-01T00:00:00Z</cp:lastPrinted>
  <dcterms:created xsi:type="dcterms:W3CDTF">1601-01-01T00:00:00Z</dcterms:created>
  <dcterms:modified xsi:type="dcterms:W3CDTF">2025-08-25T11:55:08Z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