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2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3715E-88D4-4448-9502-F12EDF21E1A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0D486-40D9-4F81-A15D-D5579F7584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0169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180D486-40D9-4F81-A15D-D5579F75842F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351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2112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4101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76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21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302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4260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075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561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540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62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582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2463CD8-9552-435A-B6AD-035780ED2082}" type="datetimeFigureOut">
              <a:rPr lang="ru-RU" smtClean="0"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CE9BFADA-CFAA-4407-9F4B-984B6DF135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7242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ms.algoritmika.s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AF34ED-FD0D-9DA3-CEB9-9CCF0D3CD0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30356" y="2235200"/>
            <a:ext cx="7961644" cy="238760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курса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(из опыта работы)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2A8AAA2-92EC-80A1-6345-DA4798A1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4692" y="0"/>
            <a:ext cx="4419739" cy="514726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FC290B4-8A26-8CAB-9325-C514902BD5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202238"/>
            <a:ext cx="9144000" cy="1655762"/>
          </a:xfrm>
        </p:spPr>
        <p:txBody>
          <a:bodyPr/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Смирнова Лидия Александровна,</a:t>
            </a:r>
          </a:p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информатики в ГБОУ СОШ №2 «ОЦ» с. Борское</a:t>
            </a:r>
          </a:p>
        </p:txBody>
      </p:sp>
    </p:spTree>
    <p:extLst>
      <p:ext uri="{BB962C8B-B14F-4D97-AF65-F5344CB8AC3E}">
        <p14:creationId xmlns:p14="http://schemas.microsoft.com/office/powerpoint/2010/main" val="3507864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850CDB-86E2-1C95-D491-77BF7905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90836"/>
            <a:ext cx="9875520" cy="771600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690097-5446-BCF4-2A32-BEAF5B0BF2E0}"/>
              </a:ext>
            </a:extLst>
          </p:cNvPr>
          <p:cNvSpPr txBox="1"/>
          <p:nvPr/>
        </p:nvSpPr>
        <p:spPr>
          <a:xfrm>
            <a:off x="5897368" y="2331263"/>
            <a:ext cx="6094324" cy="21954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184150">
              <a:spcBef>
                <a:spcPts val="1000"/>
              </a:spcBef>
              <a:buClr>
                <a:srgbClr val="000000"/>
              </a:buClr>
              <a:buSzPts val="1100"/>
              <a:buFont typeface="Montserrat"/>
              <a:buChar char="●"/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школа программирования и математики (более 9 лет, 245 городов РФ, 90 стран)</a:t>
            </a:r>
          </a:p>
          <a:p>
            <a:pPr marL="228600" indent="-184150">
              <a:spcBef>
                <a:spcPts val="1000"/>
              </a:spcBef>
              <a:buClr>
                <a:srgbClr val="000000"/>
              </a:buClr>
              <a:buSzPts val="1100"/>
              <a:buFont typeface="Montserrat"/>
              <a:buChar char="●"/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Единая цифровая образовательная платформа, аккредитованная в реестре ПО Минцифры России</a:t>
            </a:r>
          </a:p>
          <a:p>
            <a:pPr marL="228600" indent="-184150">
              <a:spcBef>
                <a:spcPts val="1000"/>
              </a:spcBef>
              <a:buClr>
                <a:srgbClr val="000000"/>
              </a:buClr>
              <a:buSzPts val="1100"/>
              <a:buFont typeface="Montserrat"/>
              <a:buChar char="●"/>
              <a:defRPr/>
            </a:pPr>
            <a:r>
              <a:rPr lang="ru-RU" sz="2000" kern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Стратегические партнёры: ПАО «Сбербанк» и группа компаний «Просвещение»</a:t>
            </a:r>
          </a:p>
        </p:txBody>
      </p:sp>
      <p:sp>
        <p:nvSpPr>
          <p:cNvPr id="6" name="Google Shape;280;p4">
            <a:extLst>
              <a:ext uri="{FF2B5EF4-FFF2-40B4-BE49-F238E27FC236}">
                <a16:creationId xmlns:a16="http://schemas.microsoft.com/office/drawing/2014/main" id="{BC0DA461-D1E0-366B-BA09-7A4B626E185C}"/>
              </a:ext>
            </a:extLst>
          </p:cNvPr>
          <p:cNvSpPr/>
          <p:nvPr/>
        </p:nvSpPr>
        <p:spPr>
          <a:xfrm>
            <a:off x="465010" y="1465665"/>
            <a:ext cx="7857300" cy="771600"/>
          </a:xfrm>
          <a:prstGeom prst="roundRect">
            <a:avLst>
              <a:gd name="adj" fmla="val 16667"/>
            </a:avLst>
          </a:prstGeom>
          <a:solidFill>
            <a:srgbClr val="833AE0"/>
          </a:solidFill>
          <a:ln>
            <a:noFill/>
          </a:ln>
        </p:spPr>
        <p:txBody>
          <a:bodyPr spcFirstLastPara="1" wrap="square" lIns="45725" tIns="45725" rIns="45725" bIns="457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tabLst/>
              <a:defRPr/>
            </a:pPr>
            <a:r>
              <a:rPr kumimoji="0" lang="ru" sz="2000" b="1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ЦЕЛЬ: </a:t>
            </a:r>
            <a:r>
              <a:rPr kumimoji="0" lang="ru" sz="20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Times New Roman" panose="02020603050405020304" pitchFamily="18" charset="0"/>
                <a:ea typeface="Montserrat Medium"/>
                <a:cs typeface="Times New Roman" panose="02020603050405020304" pitchFamily="18" charset="0"/>
                <a:sym typeface="Montserrat Medium"/>
              </a:rPr>
              <a:t>создание системы непрерывного развития цифровых навыков.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Times New Roman" panose="02020603050405020304" pitchFamily="18" charset="0"/>
              <a:ea typeface="Montserrat Medium"/>
              <a:cs typeface="Times New Roman" panose="02020603050405020304" pitchFamily="18" charset="0"/>
              <a:sym typeface="Montserrat Medium"/>
            </a:endParaRPr>
          </a:p>
          <a:p>
            <a:pPr marL="0" marR="0" lvl="0" indent="0" algn="l" defTabSz="914400" rtl="0" eaLnBrk="1" fontAlgn="auto" latinLnBrk="0" hangingPunct="1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tabLst/>
              <a:defRPr/>
            </a:pPr>
            <a:r>
              <a:rPr kumimoji="0" lang="ru" sz="2000" b="0" i="0" u="none" strike="noStrike" kern="0" cap="none" spc="0" normalizeH="0" baseline="0" noProof="0" dirty="0">
                <a:ln>
                  <a:noFill/>
                </a:ln>
                <a:solidFill>
                  <a:srgbClr val="FFFFFE"/>
                </a:solidFill>
                <a:effectLst/>
                <a:uLnTx/>
                <a:uFillTx/>
                <a:latin typeface="Times New Roman" panose="02020603050405020304" pitchFamily="18" charset="0"/>
                <a:ea typeface="Montserrat Medium"/>
                <a:cs typeface="Times New Roman" panose="02020603050405020304" pitchFamily="18" charset="0"/>
                <a:sym typeface="Montserrat Medium"/>
              </a:rPr>
              <a:t>Цифровая трансформация образовательной системы через расширение урока «Информатика» для развития навыков будущего.  </a:t>
            </a:r>
            <a:endParaRPr kumimoji="0" sz="2000" b="0" i="0" u="none" strike="noStrike" kern="0" cap="none" spc="0" normalizeH="0" baseline="0" noProof="0" dirty="0">
              <a:ln>
                <a:noFill/>
              </a:ln>
              <a:solidFill>
                <a:srgbClr val="FFFFFE"/>
              </a:solidFill>
              <a:effectLst/>
              <a:uLnTx/>
              <a:uFillTx/>
              <a:latin typeface="Times New Roman" panose="02020603050405020304" pitchFamily="18" charset="0"/>
              <a:ea typeface="Montserrat Medium"/>
              <a:cs typeface="Times New Roman" panose="02020603050405020304" pitchFamily="18" charset="0"/>
              <a:sym typeface="Montserrat Medium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BC6C37-E50A-FEC6-C283-501AEFDBFA28}"/>
              </a:ext>
            </a:extLst>
          </p:cNvPr>
          <p:cNvSpPr txBox="1"/>
          <p:nvPr/>
        </p:nvSpPr>
        <p:spPr>
          <a:xfrm>
            <a:off x="303990" y="4536865"/>
            <a:ext cx="6094378" cy="20302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75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ПРОЕКТ РЕШАЕТ КЛЮЧЕВЫЕ ПРОБЛЕМЫ: </a:t>
            </a:r>
            <a:endParaRPr kumimoji="0" lang="ru-RU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Montserrat"/>
              <a:cs typeface="Times New Roman" panose="02020603050405020304" pitchFamily="18" charset="0"/>
              <a:sym typeface="Montserrat"/>
            </a:endParaRPr>
          </a:p>
          <a:p>
            <a:pPr marL="228600" marR="0" lvl="0" indent="-1841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Повышение уровня цифровой грамотности у школьников</a:t>
            </a:r>
          </a:p>
          <a:p>
            <a:pPr marL="228600" marR="0" lvl="0" indent="-1841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Отсутствие единой системы мониторинга образовательного процесса</a:t>
            </a:r>
          </a:p>
          <a:p>
            <a:pPr marL="228600" marR="0" lvl="0" indent="-1841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  <a:tabLst/>
              <a:defRPr/>
            </a:pPr>
            <a:r>
              <a:rPr kumimoji="0" lang="ru-RU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Montserrat"/>
                <a:cs typeface="Times New Roman" panose="02020603050405020304" pitchFamily="18" charset="0"/>
                <a:sym typeface="Montserrat"/>
              </a:rPr>
              <a:t>Уровень квалификации педагогического состава</a:t>
            </a:r>
          </a:p>
        </p:txBody>
      </p:sp>
    </p:spTree>
    <p:extLst>
      <p:ext uri="{BB962C8B-B14F-4D97-AF65-F5344CB8AC3E}">
        <p14:creationId xmlns:p14="http://schemas.microsoft.com/office/powerpoint/2010/main" val="3253588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ED7D36-C630-4D8A-DA42-C9DF9ED19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1229"/>
            <a:ext cx="10515600" cy="758757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Какие курсы мы реализуем?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B84AE853-A36D-B11B-8CE6-551FC77DE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01519"/>
              </p:ext>
            </p:extLst>
          </p:nvPr>
        </p:nvGraphicFramePr>
        <p:xfrm>
          <a:off x="1684182" y="1281216"/>
          <a:ext cx="9113520" cy="4130994"/>
        </p:xfrm>
        <a:graphic>
          <a:graphicData uri="http://schemas.openxmlformats.org/drawingml/2006/table">
            <a:tbl>
              <a:tblPr/>
              <a:tblGrid>
                <a:gridCol w="3037840">
                  <a:extLst>
                    <a:ext uri="{9D8B030D-6E8A-4147-A177-3AD203B41FA5}">
                      <a16:colId xmlns:a16="http://schemas.microsoft.com/office/drawing/2014/main" val="3560990144"/>
                    </a:ext>
                  </a:extLst>
                </a:gridCol>
                <a:gridCol w="3037840">
                  <a:extLst>
                    <a:ext uri="{9D8B030D-6E8A-4147-A177-3AD203B41FA5}">
                      <a16:colId xmlns:a16="http://schemas.microsoft.com/office/drawing/2014/main" val="667854030"/>
                    </a:ext>
                  </a:extLst>
                </a:gridCol>
                <a:gridCol w="3037840">
                  <a:extLst>
                    <a:ext uri="{9D8B030D-6E8A-4147-A177-3AD203B41FA5}">
                      <a16:colId xmlns:a16="http://schemas.microsoft.com/office/drawing/2014/main" val="3694834580"/>
                    </a:ext>
                  </a:extLst>
                </a:gridCol>
              </a:tblGrid>
              <a:tr h="211144"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0" i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</a:t>
                      </a: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0" i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Курс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0" i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часов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4038964"/>
                  </a:ext>
                </a:extLst>
              </a:tr>
              <a:tr h="620381"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1" i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класс</a:t>
                      </a:r>
                      <a:endParaRPr lang="ru-RU" sz="2000" b="0" i="0">
                        <a:solidFill>
                          <a:srgbClr val="0F111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0" i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«Основы программирования» (рабочая программа 5–6 классов)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0" i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часа (1 ч/нед)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09546"/>
                  </a:ext>
                </a:extLst>
              </a:tr>
              <a:tr h="620381"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1" i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класс</a:t>
                      </a:r>
                      <a:endParaRPr lang="ru-RU" sz="2000" b="0" i="0" dirty="0">
                        <a:solidFill>
                          <a:srgbClr val="0F111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0" i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«Основы программирования на Python» (рабочая программа 7–9 классов)</a:t>
                      </a:r>
                    </a:p>
                  </a:txBody>
                  <a:tcPr marL="121920" marR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38889"/>
                        </a:lnSpc>
                        <a:buNone/>
                      </a:pPr>
                      <a:r>
                        <a:rPr lang="ru-RU" sz="2000" b="0" i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 часа (1 ч/</a:t>
                      </a:r>
                      <a:r>
                        <a:rPr lang="ru-RU" sz="2000" b="0" i="0" dirty="0" err="1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нед</a:t>
                      </a:r>
                      <a:r>
                        <a:rPr lang="ru-RU" sz="2000" b="0" i="0" dirty="0">
                          <a:solidFill>
                            <a:srgbClr val="0F111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21920" marT="76200" marB="762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256374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04515375-2746-9C2C-D8CB-9D650BE340ED}"/>
              </a:ext>
            </a:extLst>
          </p:cNvPr>
          <p:cNvSpPr txBox="1"/>
          <p:nvPr/>
        </p:nvSpPr>
        <p:spPr>
          <a:xfrm>
            <a:off x="233464" y="5934670"/>
            <a:ext cx="11731557" cy="98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Важно: для каждого класса мы используем готовые рабочие программы, предоставленные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Алгоритмикой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и электронные материалы на платформе.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7176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AC0B60-14D3-B635-05C2-B898B3DCB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8394"/>
            <a:ext cx="10515600" cy="685462"/>
          </a:xfrm>
        </p:spPr>
        <p:txBody>
          <a:bodyPr>
            <a:no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и платформа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B330BD-0F28-68F6-DC40-7D9333FEB8FD}"/>
              </a:ext>
            </a:extLst>
          </p:cNvPr>
          <p:cNvSpPr txBox="1"/>
          <p:nvPr/>
        </p:nvSpPr>
        <p:spPr>
          <a:xfrm>
            <a:off x="389106" y="1189926"/>
            <a:ext cx="6094378" cy="2454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LMS:</a:t>
            </a: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0" i="0" u="none" strike="noStrike" dirty="0">
                <a:solidFill>
                  <a:srgbClr val="3964FE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https://lms.algoritmika.su</a:t>
            </a:r>
            <a:endParaRPr lang="ru-RU" b="0" i="0" dirty="0">
              <a:solidFill>
                <a:srgbClr val="0F1115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-342900"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учителей – личный кабинет, группы, расписание, аналитика</a:t>
            </a:r>
          </a:p>
          <a:p>
            <a:pPr marL="0" marR="0" lvl="0" indent="-342900"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учеников 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геймификация, индивидуальная траектория, хранение проектов</a:t>
            </a:r>
          </a:p>
          <a:p>
            <a:pPr marL="0" marR="0" lvl="0" indent="-342900"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к уроку:</a:t>
            </a: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презентации, методические видео, задания с автопроверкой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5342D6-C749-FD2F-5402-BC9AEFA7C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1622" y="1303282"/>
            <a:ext cx="5379217" cy="277242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D90416-D36B-E1FF-70A3-B2A82233E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155088"/>
            <a:ext cx="5854839" cy="245451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D5E0EF7-E5CE-5A14-D10E-6309018DE1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604" y="3766880"/>
            <a:ext cx="5584327" cy="2842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456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F4947-7D2C-3891-E573-20E013244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EA7557-8D03-53F4-7E77-0F306C830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88587"/>
            <a:ext cx="9875520" cy="71336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проекта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33DF3D-5461-D8D2-6634-8A005F6B8C91}"/>
              </a:ext>
            </a:extLst>
          </p:cNvPr>
          <p:cNvSpPr txBox="1"/>
          <p:nvPr/>
        </p:nvSpPr>
        <p:spPr>
          <a:xfrm>
            <a:off x="2077503" y="1654155"/>
            <a:ext cx="8635729" cy="3549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Получили доступы от «</a:t>
            </a:r>
            <a:r>
              <a:rPr lang="ru-RU" sz="280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Алгоритмики</a:t>
            </a: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на почту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Посетили приветственный вебинар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Ответственный создал группы на платформе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 прошли мини-обучение до старта занятий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первом занятии раздали логины и пароли ученикам</a:t>
            </a:r>
          </a:p>
        </p:txBody>
      </p:sp>
    </p:spTree>
    <p:extLst>
      <p:ext uri="{BB962C8B-B14F-4D97-AF65-F5344CB8AC3E}">
        <p14:creationId xmlns:p14="http://schemas.microsoft.com/office/powerpoint/2010/main" val="3888250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A343F-11AE-F0D6-5F8D-1B9CBE0B7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DE134A-7385-1691-BFD7-5F7D5B180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9" y="25543"/>
            <a:ext cx="6908259" cy="132556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учителей: важный этап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A994926-1799-8BE0-6C56-D1EF435A89FD}"/>
              </a:ext>
            </a:extLst>
          </p:cNvPr>
          <p:cNvSpPr txBox="1"/>
          <p:nvPr/>
        </p:nvSpPr>
        <p:spPr>
          <a:xfrm>
            <a:off x="24318" y="1146020"/>
            <a:ext cx="6908259" cy="1900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Обязательное условие для всех педагогов</a:t>
            </a:r>
          </a:p>
          <a:p>
            <a:pPr marL="0" marR="0" lvl="0" indent="-342900"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Асинхронное обучение на платформе (модули + аттестации)</a:t>
            </a:r>
          </a:p>
          <a:p>
            <a:pPr marL="0" marR="0" lvl="0" indent="-342900"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5-го класса — 7 модулей (до февраля 2026)</a:t>
            </a:r>
          </a:p>
          <a:p>
            <a:pPr marL="0" marR="0" lvl="0" indent="-342900" algn="l">
              <a:spcBef>
                <a:spcPts val="45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7-го класса — модули: Python, </a:t>
            </a:r>
            <a:r>
              <a:rPr lang="ru-RU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Scratch</a:t>
            </a:r>
            <a:r>
              <a:rPr lang="ru-RU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веб-разработка, безопасность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63B7C97-5205-A30F-558E-3E0FF668A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2578" y="0"/>
            <a:ext cx="5279394" cy="369269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1F19143-C2DB-F0D6-1162-C60E35083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697" y="3190852"/>
            <a:ext cx="4386006" cy="366714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2A5806-03CF-19B5-6CFE-83871B0EFC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72286"/>
            <a:ext cx="4386006" cy="37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916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F6143-317E-7642-8ADB-FA6EAC5FF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BCBB33-8331-7EA7-0F2A-7662895D5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88587"/>
            <a:ext cx="9875520" cy="771728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урока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6F1796-3B6C-2991-A7E7-F694893D00B3}"/>
              </a:ext>
            </a:extLst>
          </p:cNvPr>
          <p:cNvSpPr txBox="1"/>
          <p:nvPr/>
        </p:nvSpPr>
        <p:spPr>
          <a:xfrm>
            <a:off x="715631" y="952255"/>
            <a:ext cx="11229935" cy="2716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Организационный момент и повторение (5 мин)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Постановка цели и объяснение нового материала (10–12 мин)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работа на платформе (20–25 мин)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итогов, рефлексия (5 мин)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207206-6897-2A4E-B623-31EC736CB6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9097" y="3423604"/>
            <a:ext cx="3889585" cy="31458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86764E-C634-5BA5-C59A-3EC053C30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094" y="4133667"/>
            <a:ext cx="6688852" cy="2127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944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9AB26-2CFA-042A-B6F6-E8295898A3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A4BC1C-794F-E3FE-C50C-F8B8967E8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9131"/>
            <a:ext cx="9875520" cy="800911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 наблюдения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51BE6D-97A0-75E3-0EE8-375B38DED495}"/>
              </a:ext>
            </a:extLst>
          </p:cNvPr>
          <p:cNvSpPr txBox="1"/>
          <p:nvPr/>
        </p:nvSpPr>
        <p:spPr>
          <a:xfrm>
            <a:off x="445040" y="1114872"/>
            <a:ext cx="11301920" cy="29007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мотивация учеников благодаря геймификации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Удобная аналитика для учителя (видно каждого ученика)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развивается алгоритмическое мышление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28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 к проектной деятельности (чат-боты в 7-м классе, презентации в 5-м)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6976BB-9425-FFF4-FC2D-CD817FEAAD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72" y="4015666"/>
            <a:ext cx="6299032" cy="256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3526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F8165-88D2-0822-AAE1-0386C8164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2C3A07-BC6E-6615-FA87-90168B0B2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65293"/>
            <a:ext cx="9875520" cy="79118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Трудности и пути их преодоления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B5EE64-0BE9-B7CF-F9CA-7F5B7F2D77DE}"/>
              </a:ext>
            </a:extLst>
          </p:cNvPr>
          <p:cNvSpPr txBox="1"/>
          <p:nvPr/>
        </p:nvSpPr>
        <p:spPr>
          <a:xfrm>
            <a:off x="614464" y="1764361"/>
            <a:ext cx="11293812" cy="3852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6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Разный уровень подготовки – дифференциация через платформу.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6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Технические проблемы – резервные задания, работа в парах.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6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Загруженность учителей – чёткое планирование, готовые материалы от «</a:t>
            </a:r>
            <a:r>
              <a:rPr lang="ru-RU" sz="360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Алгоритмики</a:t>
            </a:r>
            <a:r>
              <a:rPr lang="ru-RU" sz="36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</p:spTree>
    <p:extLst>
      <p:ext uri="{BB962C8B-B14F-4D97-AF65-F5344CB8AC3E}">
        <p14:creationId xmlns:p14="http://schemas.microsoft.com/office/powerpoint/2010/main" val="34694495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36291-F7F4-33D3-BA58-83BCFDF7B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362E9-2743-68DA-705C-6A0D91839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39" y="249677"/>
            <a:ext cx="9875520" cy="830093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Перспективы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C88D3B-B69E-16E1-3664-B4773F27F292}"/>
              </a:ext>
            </a:extLst>
          </p:cNvPr>
          <p:cNvSpPr txBox="1"/>
          <p:nvPr/>
        </p:nvSpPr>
        <p:spPr>
          <a:xfrm>
            <a:off x="1373220" y="1680960"/>
            <a:ext cx="9445558" cy="32085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-342900" algn="l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Расширение на другие параллели (6-е, 8-е классы)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к ЕГЭ в 10–11-х классах (курс по информатике)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олимпиадах и конкурсах</a:t>
            </a:r>
          </a:p>
          <a:p>
            <a:pPr marL="0" marR="0" lvl="0" indent="-342900" algn="l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с проектной деятельностью школы</a:t>
            </a:r>
          </a:p>
        </p:txBody>
      </p:sp>
    </p:spTree>
    <p:extLst>
      <p:ext uri="{BB962C8B-B14F-4D97-AF65-F5344CB8AC3E}">
        <p14:creationId xmlns:p14="http://schemas.microsoft.com/office/powerpoint/2010/main" val="1026988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6916AC-45EE-4150-69CD-6588DAEA6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52B52F-76CC-24FC-6CCB-99ADBBEE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240" y="278860"/>
            <a:ext cx="9875520" cy="917642"/>
          </a:xfrm>
        </p:spPr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46E6A3-1ACA-EA5D-9562-955F643BB358}"/>
              </a:ext>
            </a:extLst>
          </p:cNvPr>
          <p:cNvSpPr txBox="1"/>
          <p:nvPr/>
        </p:nvSpPr>
        <p:spPr>
          <a:xfrm>
            <a:off x="1300264" y="1832454"/>
            <a:ext cx="9591472" cy="29905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«</a:t>
            </a:r>
            <a:r>
              <a:rPr lang="ru-RU" sz="3200" b="0" i="0" dirty="0" err="1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Алгоритмика</a:t>
            </a: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3200" dirty="0">
                <a:solidFill>
                  <a:srgbClr val="0F111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это </a:t>
            </a: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эффективная система развития цифровых навыков</a:t>
            </a:r>
          </a:p>
          <a:p>
            <a:pPr marL="0" marR="0" lvl="0" indent="-342900" algn="just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Готовые методические материалы, платформа, обучение учителей – всё для успешной работы</a:t>
            </a:r>
          </a:p>
          <a:p>
            <a:pPr marL="0" marR="0" lvl="0" indent="-342900" algn="just">
              <a:spcBef>
                <a:spcPts val="45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ru-RU" sz="3200" b="0" i="0" dirty="0">
                <a:solidFill>
                  <a:srgbClr val="0F111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Ученики получают навыки будущего уже сейчас</a:t>
            </a:r>
          </a:p>
        </p:txBody>
      </p:sp>
    </p:spTree>
    <p:extLst>
      <p:ext uri="{BB962C8B-B14F-4D97-AF65-F5344CB8AC3E}">
        <p14:creationId xmlns:p14="http://schemas.microsoft.com/office/powerpoint/2010/main" val="141043990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Фиолетовый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Базис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93</TotalTime>
  <Words>483</Words>
  <Application>Microsoft Office PowerPoint</Application>
  <PresentationFormat>Широкоэкранный</PresentationFormat>
  <Paragraphs>64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7" baseType="lpstr">
      <vt:lpstr>Aptos</vt:lpstr>
      <vt:lpstr>Arial</vt:lpstr>
      <vt:lpstr>Corbel</vt:lpstr>
      <vt:lpstr>Montserrat</vt:lpstr>
      <vt:lpstr>Times New Roman</vt:lpstr>
      <vt:lpstr>Базис</vt:lpstr>
      <vt:lpstr>Реализация курса «Алгоритмика» (из опыта работы)</vt:lpstr>
      <vt:lpstr>Что такое «Алгоритмика»?</vt:lpstr>
      <vt:lpstr>Какие курсы мы реализуем?</vt:lpstr>
      <vt:lpstr>Инструменты и платформа</vt:lpstr>
      <vt:lpstr>Внедрение проекта</vt:lpstr>
      <vt:lpstr>Обучение учителей: важный этап</vt:lpstr>
      <vt:lpstr>Структура урока</vt:lpstr>
      <vt:lpstr>Результаты и наблюдения</vt:lpstr>
      <vt:lpstr>Трудности и пути их преодоления</vt:lpstr>
      <vt:lpstr>Перспективы</vt:lpstr>
      <vt:lpstr>Заключение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Смирнова Л.А.</dc:creator>
  <cp:lastModifiedBy>Смирнова Л.А.</cp:lastModifiedBy>
  <cp:revision>3</cp:revision>
  <dcterms:created xsi:type="dcterms:W3CDTF">2026-08-24T09:47:31Z</dcterms:created>
  <dcterms:modified xsi:type="dcterms:W3CDTF">2026-08-26T18:34:33Z</dcterms:modified>
</cp:coreProperties>
</file>