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  <p:sldId id="260" r:id="rId6"/>
    <p:sldId id="261" r:id="rId7"/>
    <p:sldId id="263" r:id="rId8"/>
    <p:sldId id="264" r:id="rId9"/>
    <p:sldId id="265" r:id="rId10"/>
    <p:sldId id="262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7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3EE4-4886-4ACC-BC39-CE677585F982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F799-010D-4D08-88A6-E3D8447C13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450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3EE4-4886-4ACC-BC39-CE677585F982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F799-010D-4D08-88A6-E3D8447C13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364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3EE4-4886-4ACC-BC39-CE677585F982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F799-010D-4D08-88A6-E3D8447C13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521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3EE4-4886-4ACC-BC39-CE677585F982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F799-010D-4D08-88A6-E3D8447C13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903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3EE4-4886-4ACC-BC39-CE677585F982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F799-010D-4D08-88A6-E3D8447C13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619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3EE4-4886-4ACC-BC39-CE677585F982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F799-010D-4D08-88A6-E3D8447C13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560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3EE4-4886-4ACC-BC39-CE677585F982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F799-010D-4D08-88A6-E3D8447C13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248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3EE4-4886-4ACC-BC39-CE677585F982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F799-010D-4D08-88A6-E3D8447C13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953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3EE4-4886-4ACC-BC39-CE677585F982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F799-010D-4D08-88A6-E3D8447C13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814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3EE4-4886-4ACC-BC39-CE677585F982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F799-010D-4D08-88A6-E3D8447C13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269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3EE4-4886-4ACC-BC39-CE677585F982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F799-010D-4D08-88A6-E3D8447C13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902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F3EE4-4886-4ACC-BC39-CE677585F982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FF799-010D-4D08-88A6-E3D8447C13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08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2540" y="832333"/>
            <a:ext cx="9144000" cy="5290171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atin typeface="Monotype Corsiva" panose="03010101010201010101" pitchFamily="66" charset="0"/>
              </a:rPr>
              <a:t>Структура современного урока . Проектирование урока с позиции требований обновленного стандарта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endParaRPr lang="ru-RU" sz="5400" b="1" dirty="0" smtClean="0">
              <a:latin typeface="Monotype Corsiva" panose="03010101010201010101" pitchFamily="66" charset="0"/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5400" b="1" dirty="0" smtClean="0">
                <a:latin typeface="Monotype Corsiva" panose="03010101010201010101" pitchFamily="66" charset="0"/>
              </a:rPr>
              <a:t>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Щербатова Е.Г., учитель начальных классов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ГБОУ СОШ №1 г. Нефтегорска</a:t>
            </a:r>
            <a:endParaRPr lang="ru-RU" sz="6600" b="1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675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0963"/>
            <a:ext cx="12192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56591"/>
            <a:ext cx="9144000" cy="5857461"/>
          </a:xfrm>
        </p:spPr>
        <p:txBody>
          <a:bodyPr>
            <a:normAutofit/>
          </a:bodyPr>
          <a:lstStyle/>
          <a:p>
            <a:r>
              <a:rPr lang="ru-RU" b="1" dirty="0"/>
              <a:t>Седьмое.</a:t>
            </a:r>
          </a:p>
          <a:p>
            <a:r>
              <a:rPr lang="ru-RU" dirty="0"/>
              <a:t>Определить способ оценки результатов урока и рефлексии учащимися хода урока и результатов собственной деятельности.</a:t>
            </a:r>
          </a:p>
          <a:p>
            <a:r>
              <a:rPr lang="ru-RU" dirty="0"/>
              <a:t>Спланировать контроль за деятельностью учащихся на уроке, для чего подумать:</a:t>
            </a:r>
          </a:p>
          <a:p>
            <a:pPr lvl="0"/>
            <a:r>
              <a:rPr lang="ru-RU" dirty="0"/>
              <a:t>что контролировать;</a:t>
            </a:r>
          </a:p>
          <a:p>
            <a:pPr lvl="0"/>
            <a:r>
              <a:rPr lang="ru-RU" dirty="0"/>
              <a:t>как контролировать;</a:t>
            </a:r>
          </a:p>
          <a:p>
            <a:pPr lvl="0"/>
            <a:r>
              <a:rPr lang="ru-RU" dirty="0"/>
              <a:t>как использовать результаты контроля</a:t>
            </a:r>
          </a:p>
          <a:p>
            <a:r>
              <a:rPr lang="ru-RU" dirty="0"/>
              <a:t>Задание ученикам по рефлексии их деятельности должно помогать им найти ответы на ряд вопросов: 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/>
              <a:t>Что мы сегодня делали? Для чего это необходимо? Каков главный результат? В чем состоит приращение знаний по данной теме? Благодаря чему оно произошло? Какие возникли вопросы по теме? и т.п.»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052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77079"/>
            <a:ext cx="9144000" cy="4903304"/>
          </a:xfrm>
        </p:spPr>
        <p:txBody>
          <a:bodyPr/>
          <a:lstStyle/>
          <a:p>
            <a:r>
              <a:rPr lang="ru-RU" b="1" dirty="0"/>
              <a:t>Восьмое.</a:t>
            </a:r>
          </a:p>
          <a:p>
            <a:endParaRPr lang="ru-RU" dirty="0" smtClean="0"/>
          </a:p>
          <a:p>
            <a:r>
              <a:rPr lang="ru-RU" dirty="0" smtClean="0"/>
              <a:t>Разработать </a:t>
            </a:r>
            <a:r>
              <a:rPr lang="ru-RU" dirty="0"/>
              <a:t>домашнее задание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ориентированное на создание учащимися образовательных продуктов, объективирующих их личностные </a:t>
            </a:r>
            <a:r>
              <a:rPr lang="ru-RU" dirty="0" err="1" smtClean="0"/>
              <a:t>привращения</a:t>
            </a:r>
            <a:r>
              <a:rPr lang="ru-RU" dirty="0" smtClean="0"/>
              <a:t> </a:t>
            </a:r>
            <a:r>
              <a:rPr lang="ru-RU" dirty="0"/>
              <a:t>как результат урока. При этом к домашнему заданию предъявляются те же требования, что и к оценочным заданиям в ходе урока: оно должно быть комплексным, предоставлять возможность обучающимися по своему выбору выходить на разные уровни выполнения задания и представления результатов.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9103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77079"/>
            <a:ext cx="9144000" cy="4903304"/>
          </a:xfrm>
        </p:spPr>
        <p:txBody>
          <a:bodyPr/>
          <a:lstStyle/>
          <a:p>
            <a:endParaRPr lang="ru-RU" b="1" dirty="0" smtClean="0"/>
          </a:p>
          <a:p>
            <a:r>
              <a:rPr lang="ru-RU" sz="2800" b="1" dirty="0" smtClean="0"/>
              <a:t>Девятое</a:t>
            </a:r>
            <a:r>
              <a:rPr lang="ru-RU" sz="2800" b="1" dirty="0"/>
              <a:t>.</a:t>
            </a:r>
          </a:p>
          <a:p>
            <a:r>
              <a:rPr lang="ru-RU" sz="2800" dirty="0"/>
              <a:t>Подготовить оборудование для урока. </a:t>
            </a:r>
            <a:endParaRPr lang="ru-RU" sz="2800" dirty="0" smtClean="0"/>
          </a:p>
          <a:p>
            <a:r>
              <a:rPr lang="ru-RU" sz="2800" dirty="0" smtClean="0"/>
              <a:t>Составить </a:t>
            </a:r>
            <a:r>
              <a:rPr lang="ru-RU" sz="2800" dirty="0"/>
              <a:t>список необходимых учебно- наглядных пособий, приборов и т. д. </a:t>
            </a:r>
            <a:endParaRPr lang="ru-RU" sz="2800" dirty="0" smtClean="0"/>
          </a:p>
          <a:p>
            <a:r>
              <a:rPr lang="ru-RU" sz="2800" dirty="0" smtClean="0"/>
              <a:t>Продумать </a:t>
            </a:r>
            <a:r>
              <a:rPr lang="ru-RU" sz="2800" dirty="0"/>
              <a:t>вид классной доски, чтобы весь новый материал остался на доске в виде опорного конспекта.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6147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122363"/>
            <a:ext cx="9144000" cy="4258019"/>
          </a:xfrm>
        </p:spPr>
        <p:txBody>
          <a:bodyPr>
            <a:noAutofit/>
          </a:bodyPr>
          <a:lstStyle/>
          <a:p>
            <a:r>
              <a:rPr lang="ru-RU" sz="4800" b="1" dirty="0">
                <a:latin typeface="Monotype Corsiva" panose="03010101010201010101" pitchFamily="66" charset="0"/>
                <a:cs typeface="Times New Roman" pitchFamily="18" charset="0"/>
              </a:rPr>
              <a:t>Если мы сегодня </a:t>
            </a:r>
            <a:endParaRPr lang="ru-RU" sz="4800" b="1" dirty="0" smtClean="0">
              <a:latin typeface="Monotype Corsiva" panose="03010101010201010101" pitchFamily="66" charset="0"/>
              <a:cs typeface="Times New Roman" pitchFamily="18" charset="0"/>
            </a:endParaRPr>
          </a:p>
          <a:p>
            <a:r>
              <a:rPr lang="ru-RU" sz="4800" b="1" dirty="0" smtClean="0">
                <a:latin typeface="Monotype Corsiva" panose="03010101010201010101" pitchFamily="66" charset="0"/>
                <a:cs typeface="Times New Roman" pitchFamily="18" charset="0"/>
              </a:rPr>
              <a:t>будем </a:t>
            </a:r>
            <a:r>
              <a:rPr lang="ru-RU" sz="4800" b="1" dirty="0">
                <a:latin typeface="Monotype Corsiva" panose="03010101010201010101" pitchFamily="66" charset="0"/>
                <a:cs typeface="Times New Roman" pitchFamily="18" charset="0"/>
              </a:rPr>
              <a:t>учить детей как вчера</a:t>
            </a:r>
            <a:r>
              <a:rPr lang="ru-RU" sz="4800" b="1" dirty="0" smtClean="0">
                <a:latin typeface="Monotype Corsiva" panose="03010101010201010101" pitchFamily="66" charset="0"/>
                <a:cs typeface="Times New Roman" pitchFamily="18" charset="0"/>
              </a:rPr>
              <a:t>,</a:t>
            </a:r>
          </a:p>
          <a:p>
            <a:r>
              <a:rPr lang="ru-RU" sz="4800" b="1" dirty="0" smtClean="0">
                <a:latin typeface="Monotype Corsiva" panose="03010101010201010101" pitchFamily="66" charset="0"/>
                <a:cs typeface="Times New Roman" pitchFamily="18" charset="0"/>
              </a:rPr>
              <a:t> мы украдём у них завтра.</a:t>
            </a:r>
          </a:p>
          <a:p>
            <a:r>
              <a:rPr lang="ru-RU" sz="4800" b="1" dirty="0" smtClean="0">
                <a:latin typeface="Monotype Corsiva" panose="03010101010201010101" pitchFamily="66" charset="0"/>
                <a:cs typeface="Times New Roman" pitchFamily="18" charset="0"/>
              </a:rPr>
              <a:t>					</a:t>
            </a:r>
            <a:r>
              <a:rPr lang="ru-RU" sz="3600" b="1" dirty="0" smtClean="0">
                <a:latin typeface="Monotype Corsiva" panose="03010101010201010101" pitchFamily="66" charset="0"/>
                <a:cs typeface="Times New Roman" pitchFamily="18" charset="0"/>
              </a:rPr>
              <a:t>Джон </a:t>
            </a:r>
            <a:r>
              <a:rPr lang="ru-RU" sz="3600" b="1" dirty="0" err="1" smtClean="0">
                <a:latin typeface="Monotype Corsiva" panose="03010101010201010101" pitchFamily="66" charset="0"/>
                <a:cs typeface="Times New Roman" pitchFamily="18" charset="0"/>
              </a:rPr>
              <a:t>Дьюи</a:t>
            </a:r>
            <a:r>
              <a:rPr lang="ru-RU" sz="3600" b="1" dirty="0" smtClean="0">
                <a:latin typeface="Monotype Corsiva" panose="03010101010201010101" pitchFamily="66" charset="0"/>
                <a:cs typeface="Times New Roman" pitchFamily="18" charset="0"/>
              </a:rPr>
              <a:t>, философ</a:t>
            </a:r>
            <a:endParaRPr lang="ru-RU" sz="3600" b="1" dirty="0">
              <a:latin typeface="Monotype Corsiva" panose="03010101010201010101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993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6018" y="80963"/>
            <a:ext cx="12192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2539" y="675862"/>
            <a:ext cx="9144000" cy="5658678"/>
          </a:xfrm>
        </p:spPr>
        <p:txBody>
          <a:bodyPr>
            <a:normAutofit fontScale="25000" lnSpcReduction="20000"/>
          </a:bodyPr>
          <a:lstStyle/>
          <a:p>
            <a:pPr algn="r">
              <a:spcAft>
                <a:spcPts val="1260"/>
              </a:spcAft>
            </a:pPr>
            <a:r>
              <a:rPr lang="ru" sz="2800" b="1" i="1" dirty="0" smtClean="0">
                <a:solidFill>
                  <a:srgbClr val="0070C0"/>
                </a:solidFill>
                <a:latin typeface="Times New Roman"/>
              </a:rPr>
              <a:t>,</a:t>
            </a:r>
          </a:p>
          <a:p>
            <a:pPr lvl="2" algn="just">
              <a:lnSpc>
                <a:spcPts val="2304"/>
              </a:lnSpc>
            </a:pPr>
            <a:r>
              <a:rPr lang="ru" sz="12200" b="1" i="1" spc="-50" dirty="0" smtClean="0">
                <a:latin typeface="Times New Roman"/>
              </a:rPr>
              <a:t>Современный урок- это деятельностный урок</a:t>
            </a:r>
          </a:p>
          <a:p>
            <a:pPr marL="1828800" lvl="1" indent="-1371600" algn="just">
              <a:lnSpc>
                <a:spcPts val="2304"/>
              </a:lnSpc>
              <a:buAutoNum type="arabicPeriod"/>
            </a:pPr>
            <a:endParaRPr lang="ru" sz="12400" i="1" spc="-50" dirty="0">
              <a:latin typeface="Times New Roman"/>
            </a:endParaRPr>
          </a:p>
          <a:p>
            <a:pPr marL="1828800" lvl="1" indent="-1371600" algn="just">
              <a:lnSpc>
                <a:spcPts val="2304"/>
              </a:lnSpc>
              <a:buAutoNum type="arabicPeriod"/>
            </a:pPr>
            <a:r>
              <a:rPr lang="ru" sz="12400" i="1" spc="-50" dirty="0" smtClean="0">
                <a:latin typeface="Times New Roman"/>
              </a:rPr>
              <a:t>Создание проблемной </a:t>
            </a:r>
            <a:r>
              <a:rPr lang="ru" sz="12400" i="1" spc="-50" dirty="0" smtClean="0">
                <a:solidFill>
                  <a:srgbClr val="1B184E"/>
                </a:solidFill>
                <a:latin typeface="Times New Roman"/>
              </a:rPr>
              <a:t>ситуации </a:t>
            </a:r>
            <a:r>
              <a:rPr lang="ru" sz="12400" i="1" spc="-50" dirty="0">
                <a:solidFill>
                  <a:srgbClr val="0070C0"/>
                </a:solidFill>
                <a:latin typeface="Times New Roman"/>
              </a:rPr>
              <a:t>учителем </a:t>
            </a:r>
            <a:r>
              <a:rPr lang="ru" sz="12400" i="1" spc="-50" dirty="0">
                <a:solidFill>
                  <a:srgbClr val="1B184E"/>
                </a:solidFill>
                <a:latin typeface="Times New Roman"/>
              </a:rPr>
              <a:t>и </a:t>
            </a:r>
            <a:endParaRPr lang="ru" sz="12400" i="1" spc="-50" dirty="0" smtClean="0">
              <a:solidFill>
                <a:srgbClr val="1B184E"/>
              </a:solidFill>
              <a:latin typeface="Times New Roman"/>
            </a:endParaRPr>
          </a:p>
          <a:p>
            <a:pPr algn="just">
              <a:lnSpc>
                <a:spcPts val="2304"/>
              </a:lnSpc>
            </a:pPr>
            <a:r>
              <a:rPr lang="ru" sz="12800" i="1" spc="-50" dirty="0">
                <a:solidFill>
                  <a:srgbClr val="1B184E"/>
                </a:solidFill>
                <a:latin typeface="Times New Roman"/>
              </a:rPr>
              <a:t> </a:t>
            </a:r>
            <a:r>
              <a:rPr lang="ru" sz="12800" i="1" spc="-50" dirty="0" smtClean="0">
                <a:solidFill>
                  <a:srgbClr val="1B184E"/>
                </a:solidFill>
                <a:latin typeface="Times New Roman"/>
              </a:rPr>
              <a:t>             формулирование </a:t>
            </a:r>
            <a:r>
              <a:rPr lang="ru" sz="12800" i="1" spc="-50" dirty="0">
                <a:solidFill>
                  <a:srgbClr val="1B184E"/>
                </a:solidFill>
                <a:latin typeface="Times New Roman"/>
              </a:rPr>
              <a:t>проблемы </a:t>
            </a:r>
            <a:r>
              <a:rPr lang="ru" sz="12800" i="1" spc="-50" dirty="0">
                <a:solidFill>
                  <a:srgbClr val="217436"/>
                </a:solidFill>
                <a:latin typeface="Times New Roman"/>
              </a:rPr>
              <a:t>учениками</a:t>
            </a:r>
          </a:p>
          <a:p>
            <a:pPr algn="just">
              <a:spcAft>
                <a:spcPts val="420"/>
              </a:spcAft>
            </a:pPr>
            <a:endParaRPr lang="ru" sz="12800" i="1" spc="-50" dirty="0" smtClean="0">
              <a:solidFill>
                <a:srgbClr val="1B184E"/>
              </a:solidFill>
              <a:latin typeface="Times New Roman"/>
            </a:endParaRPr>
          </a:p>
          <a:p>
            <a:pPr marL="1371600" indent="-1371600" algn="just">
              <a:spcAft>
                <a:spcPts val="420"/>
              </a:spcAft>
              <a:buAutoNum type="arabicPeriod" startAt="2"/>
            </a:pPr>
            <a:r>
              <a:rPr lang="ru" sz="12800" i="1" spc="-50" dirty="0" smtClean="0">
                <a:solidFill>
                  <a:srgbClr val="1B184E"/>
                </a:solidFill>
                <a:latin typeface="Times New Roman"/>
              </a:rPr>
              <a:t>Актуализация </a:t>
            </a:r>
            <a:r>
              <a:rPr lang="ru" sz="12800" i="1" spc="-50" dirty="0" smtClean="0">
                <a:solidFill>
                  <a:srgbClr val="217436"/>
                </a:solidFill>
                <a:latin typeface="Times New Roman"/>
              </a:rPr>
              <a:t>ученикам   </a:t>
            </a:r>
            <a:r>
              <a:rPr lang="ru" sz="12800" i="1" spc="-50" dirty="0" smtClean="0">
                <a:solidFill>
                  <a:srgbClr val="1B184E"/>
                </a:solidFill>
                <a:latin typeface="Times New Roman"/>
              </a:rPr>
              <a:t>своих знаний</a:t>
            </a:r>
          </a:p>
          <a:p>
            <a:pPr marL="1371600" indent="-1371600" algn="just">
              <a:spcAft>
                <a:spcPts val="420"/>
              </a:spcAft>
              <a:buAutoNum type="arabicPeriod" startAt="2"/>
            </a:pPr>
            <a:endParaRPr lang="ru" sz="12800" i="1" spc="-50" dirty="0" smtClean="0">
              <a:solidFill>
                <a:srgbClr val="1B184E"/>
              </a:solidFill>
              <a:latin typeface="Times New Roman"/>
            </a:endParaRPr>
          </a:p>
          <a:p>
            <a:pPr marL="1371600" indent="-1371600" algn="just">
              <a:spcAft>
                <a:spcPts val="420"/>
              </a:spcAft>
              <a:buAutoNum type="arabicPeriod" startAt="2"/>
            </a:pPr>
            <a:r>
              <a:rPr lang="ru" sz="12800" i="1" spc="-50" dirty="0" smtClean="0">
                <a:solidFill>
                  <a:srgbClr val="1B184E"/>
                </a:solidFill>
                <a:latin typeface="Times New Roman"/>
              </a:rPr>
              <a:t>Поиск решения проблемы </a:t>
            </a:r>
            <a:r>
              <a:rPr lang="ru" sz="12800" i="1" spc="-50" dirty="0" smtClean="0">
                <a:solidFill>
                  <a:srgbClr val="217436"/>
                </a:solidFill>
                <a:latin typeface="Times New Roman"/>
              </a:rPr>
              <a:t>учениками</a:t>
            </a:r>
          </a:p>
          <a:p>
            <a:pPr marL="1371600" indent="-1371600" algn="just">
              <a:spcAft>
                <a:spcPts val="420"/>
              </a:spcAft>
              <a:buAutoNum type="arabicPeriod" startAt="2"/>
            </a:pPr>
            <a:endParaRPr lang="ru" sz="12800" i="1" spc="-50" dirty="0" smtClean="0">
              <a:solidFill>
                <a:srgbClr val="1B184E"/>
              </a:solidFill>
              <a:latin typeface="Times New Roman"/>
            </a:endParaRPr>
          </a:p>
          <a:p>
            <a:pPr algn="just">
              <a:spcAft>
                <a:spcPts val="1260"/>
              </a:spcAft>
            </a:pPr>
            <a:r>
              <a:rPr lang="ru" sz="12800" i="1" spc="-50" dirty="0" smtClean="0">
                <a:solidFill>
                  <a:srgbClr val="1B184E"/>
                </a:solidFill>
                <a:latin typeface="Times New Roman"/>
              </a:rPr>
              <a:t>4.           </a:t>
            </a:r>
            <a:r>
              <a:rPr lang="ru" sz="12800" i="1" spc="-50" dirty="0" smtClean="0">
                <a:latin typeface="Times New Roman"/>
              </a:rPr>
              <a:t> </a:t>
            </a:r>
            <a:r>
              <a:rPr lang="ru" sz="12800" i="1" spc="-50" dirty="0">
                <a:solidFill>
                  <a:srgbClr val="1B184E"/>
                </a:solidFill>
                <a:latin typeface="Times New Roman"/>
              </a:rPr>
              <a:t>Выражение </a:t>
            </a:r>
            <a:r>
              <a:rPr lang="ru" sz="12800" i="1" spc="-50" dirty="0" smtClean="0">
                <a:solidFill>
                  <a:srgbClr val="1B184E"/>
                </a:solidFill>
                <a:latin typeface="Times New Roman"/>
              </a:rPr>
              <a:t>решения </a:t>
            </a:r>
            <a:r>
              <a:rPr lang="ru" sz="12800" i="1" spc="-50" dirty="0" smtClean="0">
                <a:solidFill>
                  <a:srgbClr val="217436"/>
                </a:solidFill>
                <a:latin typeface="Times New Roman"/>
              </a:rPr>
              <a:t>учениками</a:t>
            </a:r>
            <a:endParaRPr lang="ru" sz="12800" i="1" spc="-50" dirty="0">
              <a:solidFill>
                <a:srgbClr val="1B184E"/>
              </a:solidFill>
              <a:latin typeface="Times New Roman"/>
            </a:endParaRPr>
          </a:p>
          <a:p>
            <a:pPr algn="just">
              <a:spcAft>
                <a:spcPts val="840"/>
              </a:spcAft>
            </a:pPr>
            <a:r>
              <a:rPr lang="ru" sz="12800" i="1" spc="-50" dirty="0" smtClean="0">
                <a:solidFill>
                  <a:srgbClr val="1B184E"/>
                </a:solidFill>
                <a:latin typeface="Times New Roman"/>
              </a:rPr>
              <a:t>                       5.</a:t>
            </a:r>
            <a:r>
              <a:rPr lang="ru" sz="12800" i="1" spc="-50" dirty="0" smtClean="0">
                <a:latin typeface="Times New Roman"/>
              </a:rPr>
              <a:t> </a:t>
            </a:r>
            <a:r>
              <a:rPr lang="ru" sz="12800" i="1" spc="-50" dirty="0">
                <a:solidFill>
                  <a:srgbClr val="1B184E"/>
                </a:solidFill>
                <a:latin typeface="Times New Roman"/>
              </a:rPr>
              <a:t>Применение </a:t>
            </a:r>
            <a:r>
              <a:rPr lang="ru" sz="12800" i="1" spc="-50" dirty="0" smtClean="0">
                <a:solidFill>
                  <a:srgbClr val="1B184E"/>
                </a:solidFill>
                <a:latin typeface="Times New Roman"/>
              </a:rPr>
              <a:t>знаний    </a:t>
            </a:r>
            <a:r>
              <a:rPr lang="ru" sz="12800" i="1" spc="-50" dirty="0" smtClean="0">
                <a:solidFill>
                  <a:srgbClr val="217436"/>
                </a:solidFill>
                <a:latin typeface="Times New Roman"/>
              </a:rPr>
              <a:t>учениками</a:t>
            </a:r>
            <a:endParaRPr lang="ru" sz="12800" i="1" spc="-50" dirty="0">
              <a:solidFill>
                <a:srgbClr val="217436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84881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022" y="559551"/>
            <a:ext cx="10161352" cy="4582293"/>
          </a:xfrm>
          <a:prstGeom prst="rect">
            <a:avLst/>
          </a:prstGeom>
          <a:solidFill>
            <a:srgbClr val="00B0F0"/>
          </a:solidFill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70698" y="1802296"/>
            <a:ext cx="9144000" cy="1828424"/>
          </a:xfrm>
        </p:spPr>
        <p:txBody>
          <a:bodyPr/>
          <a:lstStyle/>
          <a:p>
            <a:r>
              <a:rPr lang="ru-RU" dirty="0" smtClean="0"/>
              <a:t>УУД </a:t>
            </a:r>
          </a:p>
          <a:p>
            <a:r>
              <a:rPr lang="ru-RU" dirty="0" smtClean="0"/>
              <a:t>формируются </a:t>
            </a:r>
          </a:p>
          <a:p>
            <a:r>
              <a:rPr lang="ru-RU" dirty="0" smtClean="0"/>
              <a:t>в процессе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1970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5304" y="583096"/>
            <a:ext cx="9144000" cy="5632173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Алгоритм проектирования урока</a:t>
            </a:r>
          </a:p>
          <a:p>
            <a:endParaRPr lang="ru-RU" b="1" dirty="0" smtClean="0"/>
          </a:p>
          <a:p>
            <a:r>
              <a:rPr lang="ru-RU" b="1" dirty="0" smtClean="0"/>
              <a:t>Первое:</a:t>
            </a:r>
          </a:p>
          <a:p>
            <a:pPr algn="l"/>
            <a:r>
              <a:rPr lang="ru-RU" dirty="0" smtClean="0"/>
              <a:t>-четко </a:t>
            </a:r>
            <a:r>
              <a:rPr lang="ru-RU" dirty="0"/>
              <a:t>определить и сформулировать для себя тему урока;</a:t>
            </a:r>
          </a:p>
          <a:p>
            <a:pPr lvl="0" algn="l"/>
            <a:r>
              <a:rPr lang="ru-RU" dirty="0" smtClean="0"/>
              <a:t>-определить </a:t>
            </a:r>
            <a:r>
              <a:rPr lang="ru-RU" dirty="0"/>
              <a:t>место темы в учебном курсе;</a:t>
            </a:r>
          </a:p>
          <a:p>
            <a:pPr lvl="0" algn="l"/>
            <a:r>
              <a:rPr lang="ru-RU" dirty="0" smtClean="0"/>
              <a:t>-определить </a:t>
            </a:r>
            <a:r>
              <a:rPr lang="ru-RU" dirty="0"/>
              <a:t>ведущие понятия, на которые опирается данный урок</a:t>
            </a:r>
          </a:p>
          <a:p>
            <a:pPr algn="l"/>
            <a:r>
              <a:rPr lang="ru-RU" dirty="0" smtClean="0"/>
              <a:t>-обозначить </a:t>
            </a:r>
            <a:r>
              <a:rPr lang="ru-RU" dirty="0"/>
              <a:t>для себя ту часть учебного материала, которая будет использована в дальнейшем, иначе говоря, посмотреть на урок через призму перспективы своей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3874323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61768"/>
            <a:ext cx="9144000" cy="5587241"/>
          </a:xfrm>
        </p:spPr>
        <p:txBody>
          <a:bodyPr>
            <a:noAutofit/>
          </a:bodyPr>
          <a:lstStyle/>
          <a:p>
            <a:r>
              <a:rPr lang="ru-RU" b="1" dirty="0"/>
              <a:t>Второе.</a:t>
            </a:r>
          </a:p>
          <a:p>
            <a:r>
              <a:rPr lang="ru-RU" dirty="0"/>
              <a:t>Определить и четко сформулировать для себя и отдельно для учащихся целевую установку урока - зачем он вообще нужен?</a:t>
            </a:r>
          </a:p>
          <a:p>
            <a:endParaRPr lang="ru-RU" i="1" dirty="0" smtClean="0"/>
          </a:p>
          <a:p>
            <a:r>
              <a:rPr lang="ru-RU" i="1" dirty="0" smtClean="0"/>
              <a:t>Как </a:t>
            </a:r>
            <a:r>
              <a:rPr lang="ru-RU" i="1" dirty="0"/>
              <a:t>же определяется цель урока в логике системно-</a:t>
            </a:r>
            <a:r>
              <a:rPr lang="ru-RU" i="1" dirty="0" err="1"/>
              <a:t>деятельностного</a:t>
            </a:r>
            <a:r>
              <a:rPr lang="ru-RU" i="1" dirty="0"/>
              <a:t> подхода к образованию? </a:t>
            </a:r>
            <a:endParaRPr lang="ru-RU" i="1" dirty="0" smtClean="0"/>
          </a:p>
          <a:p>
            <a:r>
              <a:rPr lang="ru-RU" dirty="0" smtClean="0"/>
              <a:t>В </a:t>
            </a:r>
            <a:r>
              <a:rPr lang="ru-RU" dirty="0"/>
              <a:t>соответствии с ФГОС </a:t>
            </a:r>
            <a:r>
              <a:rPr lang="ru-RU" b="1" dirty="0"/>
              <a:t>цель урока </a:t>
            </a:r>
            <a:r>
              <a:rPr lang="ru-RU" dirty="0"/>
              <a:t>заключается в достижении личностных (принятие новых ценностей, нравственных норм), </a:t>
            </a:r>
            <a:r>
              <a:rPr lang="ru-RU" dirty="0" err="1"/>
              <a:t>метапредметных</a:t>
            </a:r>
            <a:r>
              <a:rPr lang="ru-RU" dirty="0"/>
              <a:t> (освоение способов деятельности, навыков самоорганизации), предметных (приобретение знаний и умений по данному предмету) результатов образования. </a:t>
            </a:r>
            <a:r>
              <a:rPr lang="ru-RU" b="1" dirty="0"/>
              <a:t>Задачи урока </a:t>
            </a:r>
            <a:r>
              <a:rPr lang="ru-RU" dirty="0"/>
              <a:t>– шаги по направлению к цели: что нужно сделать для достижения результата.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5042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36035" y="596348"/>
            <a:ext cx="9144000" cy="5870713"/>
          </a:xfrm>
        </p:spPr>
        <p:txBody>
          <a:bodyPr>
            <a:normAutofit fontScale="25000" lnSpcReduction="20000"/>
          </a:bodyPr>
          <a:lstStyle/>
          <a:p>
            <a:r>
              <a:rPr lang="ru-RU" sz="12800" b="1" dirty="0" smtClean="0"/>
              <a:t>Третье</a:t>
            </a:r>
            <a:endParaRPr lang="ru-RU" sz="11200" b="1" dirty="0"/>
          </a:p>
          <a:p>
            <a:pPr lvl="0" algn="l"/>
            <a:r>
              <a:rPr lang="ru-RU" sz="9600" dirty="0" smtClean="0"/>
              <a:t>1. Спланировать </a:t>
            </a:r>
            <a:r>
              <a:rPr lang="ru-RU" sz="9600" dirty="0"/>
              <a:t>учебный материал</a:t>
            </a:r>
          </a:p>
          <a:p>
            <a:pPr lvl="0" algn="l"/>
            <a:r>
              <a:rPr lang="ru-RU" sz="9600" dirty="0" smtClean="0"/>
              <a:t>2. Подобрать </a:t>
            </a:r>
            <a:r>
              <a:rPr lang="ru-RU" sz="9600" dirty="0"/>
              <a:t>учебные задания, целью которых является:</a:t>
            </a:r>
          </a:p>
          <a:p>
            <a:pPr lvl="1" algn="l"/>
            <a:r>
              <a:rPr lang="ru-RU" sz="9600" dirty="0"/>
              <a:t>узнавание нового материала;</a:t>
            </a:r>
          </a:p>
          <a:p>
            <a:pPr lvl="1" algn="l"/>
            <a:r>
              <a:rPr lang="ru-RU" sz="9600" dirty="0"/>
              <a:t>воспроизведение;</a:t>
            </a:r>
          </a:p>
          <a:p>
            <a:pPr lvl="1" algn="l"/>
            <a:r>
              <a:rPr lang="ru-RU" sz="9600" dirty="0"/>
              <a:t>применение знаний в новой ситуации;</a:t>
            </a:r>
          </a:p>
          <a:p>
            <a:pPr lvl="1" algn="l"/>
            <a:r>
              <a:rPr lang="ru-RU" sz="9600" dirty="0"/>
              <a:t>применение знаний в незнакомой ситуации;</a:t>
            </a:r>
          </a:p>
          <a:p>
            <a:pPr lvl="1" algn="l"/>
            <a:r>
              <a:rPr lang="ru-RU" sz="9600" dirty="0"/>
              <a:t>творческий подход к знаниям.</a:t>
            </a:r>
          </a:p>
          <a:p>
            <a:pPr lvl="0" algn="l"/>
            <a:r>
              <a:rPr lang="ru-RU" sz="9600" dirty="0" smtClean="0"/>
              <a:t>3. Упорядочить </a:t>
            </a:r>
            <a:r>
              <a:rPr lang="ru-RU" sz="9600" dirty="0"/>
              <a:t>учебные задания в соответствии с принципом "от простого к сложному".</a:t>
            </a:r>
          </a:p>
          <a:p>
            <a:pPr lvl="0" algn="l"/>
            <a:r>
              <a:rPr lang="ru-RU" sz="9600" dirty="0" smtClean="0"/>
              <a:t>4. Составить </a:t>
            </a:r>
            <a:r>
              <a:rPr lang="ru-RU" sz="9600" dirty="0"/>
              <a:t>три набора заданий:</a:t>
            </a:r>
          </a:p>
          <a:p>
            <a:pPr lvl="1" algn="l"/>
            <a:r>
              <a:rPr lang="ru-RU" sz="9600" dirty="0"/>
              <a:t>задания, подводящие ученика к воспроизведению материала;</a:t>
            </a:r>
          </a:p>
          <a:p>
            <a:pPr lvl="1" algn="l"/>
            <a:r>
              <a:rPr lang="ru-RU" sz="9600" dirty="0"/>
              <a:t>задания, способствующие осмыслению материала учеником;</a:t>
            </a:r>
          </a:p>
          <a:p>
            <a:pPr lvl="1" algn="l"/>
            <a:r>
              <a:rPr lang="ru-RU" sz="9600" dirty="0"/>
              <a:t>задания, способствующие закреплению материала учеником.</a:t>
            </a:r>
          </a:p>
          <a:p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2316481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779324"/>
            <a:ext cx="9144000" cy="5104641"/>
          </a:xfrm>
        </p:spPr>
        <p:txBody>
          <a:bodyPr/>
          <a:lstStyle/>
          <a:p>
            <a:r>
              <a:rPr lang="ru-RU" b="1" dirty="0"/>
              <a:t>Четвертое.</a:t>
            </a:r>
          </a:p>
          <a:p>
            <a:r>
              <a:rPr lang="ru-RU" dirty="0"/>
              <a:t>Выяснить, над какими конкретно умениями в настоящий момент необходимо работать ученикам. Здесь необходимо четко представлять, какие универсальные учебные действия формируются на каждом этапе урока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При правильной организации деятельности учащихся на уроке формируются: 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/>
              <a:t>этапе объявления темы урока - познавательные, </a:t>
            </a:r>
            <a:r>
              <a:rPr lang="ru-RU" dirty="0" err="1"/>
              <a:t>общеучебные</a:t>
            </a:r>
            <a:r>
              <a:rPr lang="ru-RU" dirty="0"/>
              <a:t>, коммуникативные учебные действия, 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/>
              <a:t>этапе сообщения целей и задач – регулятивные, целеполагания, коммуникативные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8836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115"/>
            <a:ext cx="12192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30087"/>
            <a:ext cx="9144000" cy="4850295"/>
          </a:xfrm>
        </p:spPr>
        <p:txBody>
          <a:bodyPr/>
          <a:lstStyle/>
          <a:p>
            <a:r>
              <a:rPr lang="ru-RU" b="1" dirty="0"/>
              <a:t>Пятое.</a:t>
            </a:r>
            <a:endParaRPr lang="ru-RU" dirty="0"/>
          </a:p>
          <a:p>
            <a:r>
              <a:rPr lang="ru-RU" dirty="0"/>
              <a:t>Продумать "изюминку" урока. Каждый урок должен содержать что-то, что вызовет удивление, изумление, восторг учеников - одним словом, то, что они будут помнить, когда все забудут.</a:t>
            </a:r>
          </a:p>
          <a:p>
            <a:r>
              <a:rPr lang="ru-RU" b="1" dirty="0"/>
              <a:t>Шестое.</a:t>
            </a:r>
          </a:p>
          <a:p>
            <a:r>
              <a:rPr lang="ru-RU" dirty="0"/>
              <a:t>Разработать	структуру урока. Например, структура урока </a:t>
            </a:r>
            <a:r>
              <a:rPr lang="ru-RU" dirty="0" smtClean="0"/>
              <a:t>введения нового </a:t>
            </a:r>
            <a:r>
              <a:rPr lang="ru-RU" dirty="0"/>
              <a:t>материала имеет следующие этапы:</a:t>
            </a:r>
          </a:p>
          <a:p>
            <a:pPr lvl="0"/>
            <a:r>
              <a:rPr lang="ru-RU" dirty="0"/>
              <a:t>мотивационно-целевой;</a:t>
            </a:r>
          </a:p>
          <a:p>
            <a:pPr lvl="0"/>
            <a:r>
              <a:rPr lang="ru-RU" dirty="0"/>
              <a:t>процессуальный;</a:t>
            </a:r>
          </a:p>
          <a:p>
            <a:pPr lvl="0"/>
            <a:r>
              <a:rPr lang="ru-RU" dirty="0"/>
              <a:t>рефлексивно-оценочный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89800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138</TotalTime>
  <Words>610</Words>
  <Application>Microsoft Office PowerPoint</Application>
  <PresentationFormat>Широкоэкранный</PresentationFormat>
  <Paragraphs>77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Monotype Corsiva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Lenovo</cp:lastModifiedBy>
  <cp:revision>11</cp:revision>
  <dcterms:created xsi:type="dcterms:W3CDTF">2024-03-24T16:34:50Z</dcterms:created>
  <dcterms:modified xsi:type="dcterms:W3CDTF">2024-03-24T18:52:53Z</dcterms:modified>
</cp:coreProperties>
</file>